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sldIdLst>
    <p:sldId id="27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9144000" cy="6858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9C5BD2A7-C117-2340-966C-2D61561660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1080000"/>
            <a:ext cx="12193200" cy="3855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B6199A9A-BA73-E141-B107-2A5EF38000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4800" y="201600"/>
            <a:ext cx="2278800" cy="676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1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Optional Zweitlogo</a:t>
            </a:r>
          </a:p>
        </p:txBody>
      </p:sp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381ED1B3-3C87-404E-8591-B0FECC9088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1600"/>
            <a:ext cx="2277794" cy="675484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5621196C-B973-AF4E-B55B-B513948EF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938263"/>
            <a:ext cx="12193199" cy="984805"/>
          </a:xfrm>
          <a:prstGeom prst="rect">
            <a:avLst/>
          </a:prstGeom>
          <a:solidFill>
            <a:schemeClr val="bg1"/>
          </a:solidFill>
        </p:spPr>
        <p:txBody>
          <a:bodyPr wrap="square" lIns="810000" tIns="270000" rIns="810000" bIns="108000" anchor="b" anchorCtr="0">
            <a:spAutoFit/>
          </a:bodyPr>
          <a:lstStyle>
            <a:lvl1pPr algn="r">
              <a:lnSpc>
                <a:spcPct val="120000"/>
              </a:lnSpc>
              <a:defRPr sz="3600">
                <a:solidFill>
                  <a:srgbClr val="007AC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8E7020A0-492D-F54A-B0C3-8133193A6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921381"/>
            <a:ext cx="12193199" cy="681808"/>
          </a:xfrm>
          <a:prstGeom prst="rect">
            <a:avLst/>
          </a:prstGeom>
          <a:solidFill>
            <a:schemeClr val="bg1"/>
          </a:solidFill>
        </p:spPr>
        <p:txBody>
          <a:bodyPr wrap="square" lIns="810000" tIns="90000" rIns="810000" bIns="270000">
            <a:spAutoFit/>
          </a:bodyPr>
          <a:lstStyle>
            <a:lvl1pPr marL="0" indent="0" algn="r">
              <a:lnSpc>
                <a:spcPct val="120000"/>
              </a:lnSpc>
              <a:spcBef>
                <a:spcPts val="800"/>
              </a:spcBef>
              <a:buNone/>
              <a:defRPr sz="19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6872368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E3FD9EC2-AB41-A94A-A2F3-2C36006C3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1400" y="1350593"/>
            <a:ext cx="6172200" cy="4791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983859E-7E79-7141-8F60-FDD9E8F68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23600"/>
            <a:ext cx="3932237" cy="361080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D2CA14CE-4486-F64B-BBD8-56F5296FE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0594"/>
            <a:ext cx="3933825" cy="1007999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20000"/>
              </a:lnSpc>
              <a:defRPr sz="26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419F7577-C7C7-A349-AACD-99BFA6CFE0B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4800" y="201600"/>
            <a:ext cx="2278800" cy="676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1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Optional Zweitlogo</a:t>
            </a:r>
          </a:p>
        </p:txBody>
      </p:sp>
      <p:sp>
        <p:nvSpPr>
          <p:cNvPr id="12" name="Textplatzhalter 17">
            <a:extLst>
              <a:ext uri="{FF2B5EF4-FFF2-40B4-BE49-F238E27FC236}">
                <a16:creationId xmlns:a16="http://schemas.microsoft.com/office/drawing/2014/main" id="{BAA9B1A2-B71E-6D42-8E21-F6E012E79D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800" y="6397200"/>
            <a:ext cx="6173999" cy="363600"/>
          </a:xfrm>
          <a:prstGeom prst="rect">
            <a:avLst/>
          </a:prstGeo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Fußzeile</a:t>
            </a:r>
          </a:p>
        </p:txBody>
      </p:sp>
    </p:spTree>
    <p:extLst>
      <p:ext uri="{BB962C8B-B14F-4D97-AF65-F5344CB8AC3E}">
        <p14:creationId xmlns:p14="http://schemas.microsoft.com/office/powerpoint/2010/main" val="4018804286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>
            <a:extLst>
              <a:ext uri="{FF2B5EF4-FFF2-40B4-BE49-F238E27FC236}">
                <a16:creationId xmlns:a16="http://schemas.microsoft.com/office/drawing/2014/main" id="{21C4A218-B5CB-9A46-8CFB-327B50BF0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3201" y="1350593"/>
            <a:ext cx="6173999" cy="4791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4E98B584-44EF-3D47-B113-0ECF7BB27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800" y="2523600"/>
            <a:ext cx="3932237" cy="3610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6E48AB0-B94F-C544-841A-356FB877F0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50594"/>
            <a:ext cx="3933825" cy="1007999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20000"/>
              </a:lnSpc>
              <a:defRPr sz="26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08C3DB02-B315-B54F-9748-9DB3D66C2F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4800" y="201600"/>
            <a:ext cx="2278800" cy="676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1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Optional Zweitlogo</a:t>
            </a:r>
          </a:p>
        </p:txBody>
      </p:sp>
      <p:sp>
        <p:nvSpPr>
          <p:cNvPr id="12" name="Textplatzhalter 17">
            <a:extLst>
              <a:ext uri="{FF2B5EF4-FFF2-40B4-BE49-F238E27FC236}">
                <a16:creationId xmlns:a16="http://schemas.microsoft.com/office/drawing/2014/main" id="{1957714A-E58B-9646-9F7B-9964FE80C6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800" y="6397200"/>
            <a:ext cx="6173999" cy="363600"/>
          </a:xfrm>
          <a:prstGeom prst="rect">
            <a:avLst/>
          </a:prstGeo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Fußzeile</a:t>
            </a:r>
          </a:p>
        </p:txBody>
      </p:sp>
    </p:spTree>
    <p:extLst>
      <p:ext uri="{BB962C8B-B14F-4D97-AF65-F5344CB8AC3E}">
        <p14:creationId xmlns:p14="http://schemas.microsoft.com/office/powerpoint/2010/main" val="1761698338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143339" y="1268760"/>
            <a:ext cx="11905323" cy="511256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>
              <a:defRPr/>
            </a:pPr>
            <a:r>
              <a:rPr lang="de-DE"/>
              <a:t>Inhalte einfügen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67813" y="654377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620AC4C-A435-4753-A868-A1CB985CC787}" type="datetimeFigureOut">
              <a:rPr lang="de-DE"/>
              <a:t>10.05.2023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542467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9299872" y="6542467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5BEB1B1-087C-4032-B9A2-F960DF202469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2414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143339" y="1268760"/>
            <a:ext cx="11905323" cy="511256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>
              <a:defRPr/>
            </a:pPr>
            <a:r>
              <a:rPr lang="de-DE"/>
              <a:t>Inhalte einfügen</a:t>
            </a:r>
            <a:endParaRPr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542467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9299872" y="6542467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5BEB1B1-087C-4032-B9A2-F960DF202469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0330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143339" y="1268760"/>
            <a:ext cx="11905323" cy="511256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>
              <a:defRPr/>
            </a:pPr>
            <a:r>
              <a:rPr lang="de-DE"/>
              <a:t>Inhalte einfügen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67813" y="654377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620AC4C-A435-4753-A868-A1CB985CC787}" type="datetimeFigureOut">
              <a:rPr lang="de-DE"/>
              <a:t>10.05.2023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542467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9299872" y="6542467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5BEB1B1-087C-4032-B9A2-F960DF202469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7106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4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143339" y="1268760"/>
            <a:ext cx="11905323" cy="511256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>
              <a:defRPr/>
            </a:pPr>
            <a:r>
              <a:rPr lang="de-DE"/>
              <a:t>Inhalte einfügen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67813" y="654377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620AC4C-A435-4753-A868-A1CB985CC787}" type="datetimeFigureOut">
              <a:rPr lang="de-DE"/>
              <a:t>10.05.2023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542467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9299872" y="6542467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5BEB1B1-087C-4032-B9A2-F960DF202469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5777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5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143339" y="1268760"/>
            <a:ext cx="11905323" cy="511256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>
              <a:defRPr/>
            </a:pPr>
            <a:r>
              <a:rPr lang="de-DE"/>
              <a:t>Inhalte einfügen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67813" y="654377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620AC4C-A435-4753-A868-A1CB985CC787}" type="datetimeFigureOut">
              <a:rPr lang="de-DE"/>
              <a:t>10.05.2023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542467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9299872" y="6542467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5BEB1B1-087C-4032-B9A2-F960DF202469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1868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6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143339" y="1268760"/>
            <a:ext cx="11905323" cy="511256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>
              <a:defRPr/>
            </a:pPr>
            <a:r>
              <a:rPr lang="de-DE"/>
              <a:t>Inhalte einfügen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67813" y="654377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620AC4C-A435-4753-A868-A1CB985CC787}" type="datetimeFigureOut">
              <a:rPr lang="de-DE"/>
              <a:t>10.05.2023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542467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9299872" y="6542467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5BEB1B1-087C-4032-B9A2-F960DF202469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2657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7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143339" y="1268760"/>
            <a:ext cx="11905323" cy="511256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>
              <a:defRPr/>
            </a:pPr>
            <a:r>
              <a:rPr lang="de-DE"/>
              <a:t>Inhalte einfügen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67813" y="654377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620AC4C-A435-4753-A868-A1CB985CC787}" type="datetimeFigureOut">
              <a:rPr lang="de-DE"/>
              <a:t>10.05.2023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542467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9299872" y="6542467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5BEB1B1-087C-4032-B9A2-F960DF202469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585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8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143339" y="1268760"/>
            <a:ext cx="11905323" cy="511256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>
              <a:defRPr/>
            </a:pPr>
            <a:r>
              <a:rPr lang="de-DE"/>
              <a:t>Inhalte einfügen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67813" y="654377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620AC4C-A435-4753-A868-A1CB985CC787}" type="datetimeFigureOut">
              <a:rPr lang="de-DE"/>
              <a:t>10.05.2023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542467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9299872" y="6542467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5BEB1B1-087C-4032-B9A2-F960DF202469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0029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>
            <a:extLst>
              <a:ext uri="{FF2B5EF4-FFF2-40B4-BE49-F238E27FC236}">
                <a16:creationId xmlns:a16="http://schemas.microsoft.com/office/drawing/2014/main" id="{23F50E75-319A-D044-9891-DBA98A1085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4800" y="201600"/>
            <a:ext cx="2278800" cy="676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1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Optional Zweitlogo</a:t>
            </a:r>
          </a:p>
        </p:txBody>
      </p:sp>
      <p:sp>
        <p:nvSpPr>
          <p:cNvPr id="10" name="Textplatzhalter 17">
            <a:extLst>
              <a:ext uri="{FF2B5EF4-FFF2-40B4-BE49-F238E27FC236}">
                <a16:creationId xmlns:a16="http://schemas.microsoft.com/office/drawing/2014/main" id="{91FDDA09-C424-B04F-8E4C-652D23D883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800" y="6397200"/>
            <a:ext cx="6173999" cy="363600"/>
          </a:xfrm>
          <a:prstGeom prst="rect">
            <a:avLst/>
          </a:prstGeo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Fußzeile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56173932-D084-F44C-ACAE-B1E7B7EE3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0000"/>
            <a:ext cx="10515600" cy="3941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de-DE" sz="1600" b="0" i="0" u="none" strike="noStrike" smtClean="0">
                <a:effectLst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itel 3">
            <a:extLst>
              <a:ext uri="{FF2B5EF4-FFF2-40B4-BE49-F238E27FC236}">
                <a16:creationId xmlns:a16="http://schemas.microsoft.com/office/drawing/2014/main" id="{9DF8FB23-CDCB-794D-B034-E04CE0BC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0000"/>
            <a:ext cx="10515600" cy="529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20000"/>
              </a:lnSpc>
              <a:defRPr sz="2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9787433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9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143339" y="1268760"/>
            <a:ext cx="11905323" cy="511256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>
              <a:defRPr/>
            </a:pPr>
            <a:r>
              <a:rPr lang="de-DE"/>
              <a:t>Inhalte einfügen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67813" y="654377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620AC4C-A435-4753-A868-A1CB985CC787}" type="datetimeFigureOut">
              <a:rPr lang="de-DE"/>
              <a:t>10.05.2023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542467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9299872" y="6542467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5BEB1B1-087C-4032-B9A2-F960DF202469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7483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0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143339" y="1268760"/>
            <a:ext cx="11905323" cy="511256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>
              <a:defRPr/>
            </a:pPr>
            <a:r>
              <a:rPr lang="de-DE"/>
              <a:t>Inhalte einfügen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67813" y="654377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620AC4C-A435-4753-A868-A1CB985CC787}" type="datetimeFigureOut">
              <a:rPr lang="de-DE"/>
              <a:t>10.05.2023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542467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9299872" y="6542467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5BEB1B1-087C-4032-B9A2-F960DF202469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649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1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143339" y="1268760"/>
            <a:ext cx="11905323" cy="511256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>
              <a:defRPr/>
            </a:pPr>
            <a:r>
              <a:rPr lang="de-DE"/>
              <a:t>Inhalte einfügen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67813" y="654377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620AC4C-A435-4753-A868-A1CB985CC787}" type="datetimeFigureOut">
              <a:rPr lang="de-DE"/>
              <a:t>10.05.2023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542467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9299872" y="6542467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5BEB1B1-087C-4032-B9A2-F960DF202469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4403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2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143339" y="1268760"/>
            <a:ext cx="11905323" cy="511256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>
              <a:defRPr/>
            </a:pPr>
            <a:r>
              <a:rPr lang="de-DE"/>
              <a:t>Inhalte einfügen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67813" y="654377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620AC4C-A435-4753-A868-A1CB985CC787}" type="datetimeFigureOut">
              <a:rPr lang="de-DE"/>
              <a:t>10.05.2023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542467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9299872" y="6542467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5BEB1B1-087C-4032-B9A2-F960DF202469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7338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3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143339" y="1268760"/>
            <a:ext cx="11905323" cy="511256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>
              <a:defRPr/>
            </a:pPr>
            <a:r>
              <a:rPr lang="de-DE"/>
              <a:t>Inhalte einfügen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67813" y="654377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620AC4C-A435-4753-A868-A1CB985CC787}" type="datetimeFigureOut">
              <a:rPr lang="de-DE"/>
              <a:t>10.05.2023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542467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9299872" y="6542467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5BEB1B1-087C-4032-B9A2-F960DF202469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11487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4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143339" y="1268760"/>
            <a:ext cx="11905323" cy="511256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>
              <a:defRPr/>
            </a:pPr>
            <a:r>
              <a:rPr lang="de-DE"/>
              <a:t>Inhalte einfügen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67813" y="654377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620AC4C-A435-4753-A868-A1CB985CC787}" type="datetimeFigureOut">
              <a:rPr lang="de-DE"/>
              <a:t>10.05.2023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542467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9299872" y="6542467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5BEB1B1-087C-4032-B9A2-F960DF202469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83927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5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143339" y="1268760"/>
            <a:ext cx="11905323" cy="511256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>
              <a:defRPr/>
            </a:pPr>
            <a:r>
              <a:rPr lang="de-DE"/>
              <a:t>Inhalte einfügen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67813" y="654377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620AC4C-A435-4753-A868-A1CB985CC787}" type="datetimeFigureOut">
              <a:rPr lang="de-DE"/>
              <a:t>10.05.2023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542467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9299872" y="6542467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5BEB1B1-087C-4032-B9A2-F960DF202469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7997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6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143339" y="1268760"/>
            <a:ext cx="11905323" cy="511256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>
              <a:defRPr/>
            </a:pPr>
            <a:r>
              <a:rPr lang="de-DE"/>
              <a:t>Inhalte einfügen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67813" y="654377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620AC4C-A435-4753-A868-A1CB985CC787}" type="datetimeFigureOut">
              <a:rPr lang="de-DE"/>
              <a:t>10.05.2023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542467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9299872" y="6542467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5BEB1B1-087C-4032-B9A2-F960DF202469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1526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26A725FD-18CF-F94D-A2F4-41610FB9A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0000"/>
            <a:ext cx="10515600" cy="2815200"/>
          </a:xfrm>
          <a:prstGeom prst="rect">
            <a:avLst/>
          </a:prstGeom>
        </p:spPr>
        <p:txBody>
          <a:bodyPr tIns="270000" bIns="144000" anchor="b"/>
          <a:lstStyle>
            <a:lvl1pPr algn="ctr">
              <a:lnSpc>
                <a:spcPct val="120000"/>
              </a:lnSpc>
              <a:defRPr sz="3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CFD7794E-9C04-4049-90EF-D0E36661E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30472"/>
            <a:ext cx="10515600" cy="1588136"/>
          </a:xfrm>
          <a:prstGeom prst="rect">
            <a:avLst/>
          </a:prstGeom>
        </p:spPr>
        <p:txBody>
          <a:bodyPr wrap="square" tIns="90000" bIns="360000">
            <a:noAutofit/>
          </a:bodyPr>
          <a:lstStyle>
            <a:lvl1pPr marL="0" indent="0" algn="ctr">
              <a:lnSpc>
                <a:spcPct val="120000"/>
              </a:lnSpc>
              <a:spcBef>
                <a:spcPts val="800"/>
              </a:spcBef>
              <a:buNone/>
              <a:defRPr sz="19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Textplatzhalter 17">
            <a:extLst>
              <a:ext uri="{FF2B5EF4-FFF2-40B4-BE49-F238E27FC236}">
                <a16:creationId xmlns:a16="http://schemas.microsoft.com/office/drawing/2014/main" id="{FD4A9EE1-A348-DD40-B7F7-D0DCBA4252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800" y="6397200"/>
            <a:ext cx="6173999" cy="363600"/>
          </a:xfrm>
          <a:prstGeom prst="rect">
            <a:avLst/>
          </a:prstGeo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Fußzeile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44F85E4B-8DA4-2D4D-A98D-398DDA7F469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4800" y="201600"/>
            <a:ext cx="2278800" cy="676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1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Optional Zweitlogo</a:t>
            </a:r>
          </a:p>
        </p:txBody>
      </p:sp>
    </p:spTree>
    <p:extLst>
      <p:ext uri="{BB962C8B-B14F-4D97-AF65-F5344CB8AC3E}">
        <p14:creationId xmlns:p14="http://schemas.microsoft.com/office/powerpoint/2010/main" val="1701346132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F960B25C-E79C-6D42-A862-4DF08ABC2A0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160000"/>
            <a:ext cx="5180400" cy="3941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Mastertextformat bearbeiten 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C2B1123A-36B9-6E4F-89E1-12789B1B0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9999"/>
            <a:ext cx="5181600" cy="3941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D8884140-D29E-4E4C-AE29-003C6187BBE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4800" y="201600"/>
            <a:ext cx="2278800" cy="676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1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Optional Zweitlogo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EE5B1881-8B59-684A-B993-64E154F2A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0593"/>
            <a:ext cx="10515600" cy="52790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20000"/>
              </a:lnSpc>
              <a:defRPr sz="26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2" name="Textplatzhalter 17">
            <a:extLst>
              <a:ext uri="{FF2B5EF4-FFF2-40B4-BE49-F238E27FC236}">
                <a16:creationId xmlns:a16="http://schemas.microsoft.com/office/drawing/2014/main" id="{27F18A80-598F-5A42-9C7F-36738CA2CE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800" y="6397200"/>
            <a:ext cx="6173999" cy="363600"/>
          </a:xfrm>
          <a:prstGeom prst="rect">
            <a:avLst/>
          </a:prstGeo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Fußzeile</a:t>
            </a:r>
          </a:p>
        </p:txBody>
      </p:sp>
    </p:spTree>
    <p:extLst>
      <p:ext uri="{BB962C8B-B14F-4D97-AF65-F5344CB8AC3E}">
        <p14:creationId xmlns:p14="http://schemas.microsoft.com/office/powerpoint/2010/main" val="992494085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F960B25C-E79C-6D42-A862-4DF08ABC2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58881"/>
            <a:ext cx="6840000" cy="3941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D8884140-D29E-4E4C-AE29-003C6187BBE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4800" y="201600"/>
            <a:ext cx="2278800" cy="676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1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Optional Zweitlogo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EE5B1881-8B59-684A-B993-64E154F2A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0593"/>
            <a:ext cx="6840000" cy="527901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20000"/>
              </a:lnSpc>
              <a:defRPr sz="26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2" name="Textplatzhalter 17">
            <a:extLst>
              <a:ext uri="{FF2B5EF4-FFF2-40B4-BE49-F238E27FC236}">
                <a16:creationId xmlns:a16="http://schemas.microsoft.com/office/drawing/2014/main" id="{27F18A80-598F-5A42-9C7F-36738CA2CE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800" y="6397200"/>
            <a:ext cx="6173999" cy="363600"/>
          </a:xfrm>
          <a:prstGeom prst="rect">
            <a:avLst/>
          </a:prstGeo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Fußzeile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BD829C67-1150-9B46-A667-47E580A5802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03600" y="1350592"/>
            <a:ext cx="3240000" cy="4750288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9099843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mit zwei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F960B25C-E79C-6D42-A862-4DF08ABC2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58881"/>
            <a:ext cx="6840000" cy="3941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D8884140-D29E-4E4C-AE29-003C6187BBE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4800" y="201600"/>
            <a:ext cx="2278800" cy="676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1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Optional Zweitlogo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EE5B1881-8B59-684A-B993-64E154F2A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0593"/>
            <a:ext cx="6840000" cy="527901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20000"/>
              </a:lnSpc>
              <a:defRPr sz="26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2" name="Textplatzhalter 17">
            <a:extLst>
              <a:ext uri="{FF2B5EF4-FFF2-40B4-BE49-F238E27FC236}">
                <a16:creationId xmlns:a16="http://schemas.microsoft.com/office/drawing/2014/main" id="{27F18A80-598F-5A42-9C7F-36738CA2CE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800" y="6397200"/>
            <a:ext cx="6173999" cy="363600"/>
          </a:xfrm>
          <a:prstGeom prst="rect">
            <a:avLst/>
          </a:prstGeo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Fußzeile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BD829C67-1150-9B46-A667-47E580A5802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03600" y="1350592"/>
            <a:ext cx="3240000" cy="2268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Bildplatzhalter 5">
            <a:extLst>
              <a:ext uri="{FF2B5EF4-FFF2-40B4-BE49-F238E27FC236}">
                <a16:creationId xmlns:a16="http://schemas.microsoft.com/office/drawing/2014/main" id="{82FD49A2-1B6F-D94C-8762-B34B87F8F5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03600" y="3832880"/>
            <a:ext cx="3240000" cy="2268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8274110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8C38082F-EE7B-2941-85E5-DB86F70AD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2238"/>
            <a:ext cx="5157787" cy="761555"/>
          </a:xfrm>
          <a:prstGeom prst="rect">
            <a:avLst/>
          </a:prstGeom>
        </p:spPr>
        <p:txBody>
          <a:bodyPr lIns="9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9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09E3442C-DA8F-D748-9AE3-E9E062BEB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75666"/>
            <a:ext cx="5157787" cy="331560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4ADF02F3-3BFC-0F41-A2CE-2F168E76DE4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982238"/>
            <a:ext cx="5183188" cy="761555"/>
          </a:xfrm>
          <a:prstGeom prst="rect">
            <a:avLst/>
          </a:prstGeom>
        </p:spPr>
        <p:txBody>
          <a:bodyPr lIns="9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9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 dirty="0"/>
              <a:t>Mastertextformat bearbeiten </a:t>
            </a:r>
          </a:p>
          <a:p>
            <a:r>
              <a:rPr lang="de-DE" dirty="0"/>
              <a:t>Zweite Zeile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1989C4AA-48F7-C942-A0EB-5682C38789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75705"/>
            <a:ext cx="5183188" cy="3315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FDF16E16-C1CD-DE49-BB50-71966F2460E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4800" y="201600"/>
            <a:ext cx="2278800" cy="676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1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Optional Zweitlogo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B4974605-2281-2947-91AB-47C2F52CF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0593"/>
            <a:ext cx="10515600" cy="527901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>
              <a:lnSpc>
                <a:spcPct val="120000"/>
              </a:lnSpc>
              <a:defRPr sz="26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Textplatzhalter 17">
            <a:extLst>
              <a:ext uri="{FF2B5EF4-FFF2-40B4-BE49-F238E27FC236}">
                <a16:creationId xmlns:a16="http://schemas.microsoft.com/office/drawing/2014/main" id="{B2E04DB4-C82D-504C-AD85-5DD0285C9C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800" y="6397200"/>
            <a:ext cx="6173999" cy="363600"/>
          </a:xfrm>
          <a:prstGeom prst="rect">
            <a:avLst/>
          </a:prstGeo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Fußzeile</a:t>
            </a:r>
          </a:p>
        </p:txBody>
      </p:sp>
    </p:spTree>
    <p:extLst>
      <p:ext uri="{BB962C8B-B14F-4D97-AF65-F5344CB8AC3E}">
        <p14:creationId xmlns:p14="http://schemas.microsoft.com/office/powerpoint/2010/main" val="828877676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4">
            <a:extLst>
              <a:ext uri="{FF2B5EF4-FFF2-40B4-BE49-F238E27FC236}">
                <a16:creationId xmlns:a16="http://schemas.microsoft.com/office/drawing/2014/main" id="{A8C40A6A-2ED3-334C-8727-D55A772793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4800" y="201600"/>
            <a:ext cx="2278800" cy="676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1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Optional Zweitlogo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1551811-8E49-8245-A24D-E782DB89A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0592"/>
            <a:ext cx="10515600" cy="529200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>
              <a:lnSpc>
                <a:spcPct val="120000"/>
              </a:lnSpc>
              <a:defRPr sz="26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17">
            <a:extLst>
              <a:ext uri="{FF2B5EF4-FFF2-40B4-BE49-F238E27FC236}">
                <a16:creationId xmlns:a16="http://schemas.microsoft.com/office/drawing/2014/main" id="{B0968021-2D7E-3949-96C4-01647D07F5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800" y="6397200"/>
            <a:ext cx="6173999" cy="363600"/>
          </a:xfrm>
          <a:prstGeom prst="rect">
            <a:avLst/>
          </a:prstGeo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Fußzeile</a:t>
            </a:r>
          </a:p>
        </p:txBody>
      </p:sp>
    </p:spTree>
    <p:extLst>
      <p:ext uri="{BB962C8B-B14F-4D97-AF65-F5344CB8AC3E}">
        <p14:creationId xmlns:p14="http://schemas.microsoft.com/office/powerpoint/2010/main" val="3118145494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7ECB7A28-9D30-6748-9654-DB340D71B2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4800" y="201600"/>
            <a:ext cx="2278800" cy="676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1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Optional Zweitlogo</a:t>
            </a:r>
          </a:p>
        </p:txBody>
      </p:sp>
      <p:sp>
        <p:nvSpPr>
          <p:cNvPr id="6" name="Textplatzhalter 17">
            <a:extLst>
              <a:ext uri="{FF2B5EF4-FFF2-40B4-BE49-F238E27FC236}">
                <a16:creationId xmlns:a16="http://schemas.microsoft.com/office/drawing/2014/main" id="{AF5672C4-98ED-2A42-917D-DB37CBFEAA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800" y="6397200"/>
            <a:ext cx="6173999" cy="363600"/>
          </a:xfrm>
          <a:prstGeom prst="rect">
            <a:avLst/>
          </a:prstGeo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Fußzeile</a:t>
            </a:r>
          </a:p>
        </p:txBody>
      </p:sp>
    </p:spTree>
    <p:extLst>
      <p:ext uri="{BB962C8B-B14F-4D97-AF65-F5344CB8AC3E}">
        <p14:creationId xmlns:p14="http://schemas.microsoft.com/office/powerpoint/2010/main" val="3626533451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D09DF3D6-18E3-ED45-BE89-860DBB5E2B35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1600"/>
            <a:ext cx="2277794" cy="675484"/>
          </a:xfrm>
          <a:prstGeom prst="rect">
            <a:avLst/>
          </a:prstGeom>
        </p:spPr>
      </p:pic>
      <p:cxnSp>
        <p:nvCxnSpPr>
          <p:cNvPr id="8" name="Gerader Verbinder 8">
            <a:extLst>
              <a:ext uri="{FF2B5EF4-FFF2-40B4-BE49-F238E27FC236}">
                <a16:creationId xmlns:a16="http://schemas.microsoft.com/office/drawing/2014/main" id="{AFD842AF-E3D8-DB4A-9047-7BA9916E8A22}"/>
              </a:ext>
            </a:extLst>
          </p:cNvPr>
          <p:cNvCxnSpPr>
            <a:cxnSpLocks/>
          </p:cNvCxnSpPr>
          <p:nvPr/>
        </p:nvCxnSpPr>
        <p:spPr>
          <a:xfrm>
            <a:off x="-36000" y="6311099"/>
            <a:ext cx="12240000" cy="0"/>
          </a:xfrm>
          <a:prstGeom prst="line">
            <a:avLst/>
          </a:prstGeom>
          <a:ln w="28575">
            <a:solidFill>
              <a:srgbClr val="007A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62A83FE5-535E-5D45-A691-0631B6E899EE}"/>
              </a:ext>
            </a:extLst>
          </p:cNvPr>
          <p:cNvSpPr txBox="1">
            <a:spLocks/>
          </p:cNvSpPr>
          <p:nvPr/>
        </p:nvSpPr>
        <p:spPr>
          <a:xfrm>
            <a:off x="8610600" y="6398552"/>
            <a:ext cx="2743200" cy="365125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60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79" r:id="rId2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i-trier.de/bibliothek/forschen-publizieren/open-access/open-access-publikationsfonds" TargetMode="Externa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-trier.de/bibliothek/a-z/o/online-publikations-server-opus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unpaywall.org/" TargetMode="External"/><Relationship Id="rId3" Type="http://schemas.openxmlformats.org/officeDocument/2006/relationships/hyperlink" Target="https://doaj.org/" TargetMode="External"/><Relationship Id="rId7" Type="http://schemas.openxmlformats.org/officeDocument/2006/relationships/hyperlink" Target="https://www.openaire.eu/" TargetMode="External"/><Relationship Id="rId2" Type="http://schemas.openxmlformats.org/officeDocument/2006/relationships/hyperlink" Target="https://www.base-search.net/" TargetMode="Externa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paperity.org/" TargetMode="External"/><Relationship Id="rId5" Type="http://schemas.openxmlformats.org/officeDocument/2006/relationships/hyperlink" Target="https://v2.sherpa.ac.uk/opendoar/" TargetMode="External"/><Relationship Id="rId10" Type="http://schemas.openxmlformats.org/officeDocument/2006/relationships/hyperlink" Target="https://kvk.bibliothek.kit.edu/?digitalOnly=0&amp;embedFulltitle=0&amp;newTab=0" TargetMode="External"/><Relationship Id="rId4" Type="http://schemas.openxmlformats.org/officeDocument/2006/relationships/hyperlink" Target="https://www.doabooks.org/" TargetMode="External"/><Relationship Id="rId9" Type="http://schemas.openxmlformats.org/officeDocument/2006/relationships/hyperlink" Target="https://openaccessbutton.or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doaj.org" TargetMode="Externa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Relationship Id="rId5" Type="http://schemas.openxmlformats.org/officeDocument/2006/relationships/hyperlink" Target="https://journals.ub.uni-heidelberg.de/index.php/dco/" TargetMode="External"/><Relationship Id="rId4" Type="http://schemas.openxmlformats.org/officeDocument/2006/relationships/hyperlink" Target="https://izfk.uni-trier.de/index.php/izfk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-access.net/informationen-fuer-verschiedene-faecher" TargetMode="External"/><Relationship Id="rId2" Type="http://schemas.openxmlformats.org/officeDocument/2006/relationships/hyperlink" Target="https://open-access.net/startseite" TargetMode="Externa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0.jpg"/><Relationship Id="rId4" Type="http://schemas.openxmlformats.org/officeDocument/2006/relationships/hyperlink" Target="https://www.uni-trier.de/bibliothek/forschen-publizieren/open-access/default-314a9f0708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openaccess@uni-trier.de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hyperlink" Target="https://av.tib.eu/media/50831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youtu.be/9RQy4wtYls0" TargetMode="External"/><Relationship Id="rId5" Type="http://schemas.openxmlformats.org/officeDocument/2006/relationships/image" Target="../media/image5.png"/><Relationship Id="rId4" Type="http://schemas.openxmlformats.org/officeDocument/2006/relationships/hyperlink" Target="https://youtu.be/o3TW4JSUsq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-access.net/informationen-zu-open-access/open-access-zeitschriften" TargetMode="External"/><Relationship Id="rId2" Type="http://schemas.openxmlformats.org/officeDocument/2006/relationships/hyperlink" Target="https://open-access.net/informationen-zu-open-access/repositorien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uni-trier.de/bibliothek/forschen-publizieren/open-access/open-access-publikationsfonds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uni-trier.de/bibliothek/a-z/o/online-publikations-server-opus" TargetMode="Externa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mailto:roepke@uni-trier.de" TargetMode="External"/><Relationship Id="rId3" Type="http://schemas.openxmlformats.org/officeDocument/2006/relationships/hyperlink" Target="mailto:kloepfel@uni-trier.de" TargetMode="External"/><Relationship Id="rId7" Type="http://schemas.openxmlformats.org/officeDocument/2006/relationships/hyperlink" Target="mailto:reinstei@uni-trier.de" TargetMode="External"/><Relationship Id="rId2" Type="http://schemas.openxmlformats.org/officeDocument/2006/relationships/hyperlink" Target="mailto:goehlert@uni-trier.de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mailto:grishina@uni-trier.de" TargetMode="External"/><Relationship Id="rId11" Type="http://schemas.openxmlformats.org/officeDocument/2006/relationships/hyperlink" Target="mailto:werz@uni-trier.de" TargetMode="External"/><Relationship Id="rId5" Type="http://schemas.openxmlformats.org/officeDocument/2006/relationships/hyperlink" Target="mailto:neumann@uni-trier.de" TargetMode="External"/><Relationship Id="rId10" Type="http://schemas.openxmlformats.org/officeDocument/2006/relationships/hyperlink" Target="mailto:schwalbach@uni-trier.de" TargetMode="External"/><Relationship Id="rId4" Type="http://schemas.openxmlformats.org/officeDocument/2006/relationships/hyperlink" Target="mailto:lemmes@uni-trier.de" TargetMode="External"/><Relationship Id="rId9" Type="http://schemas.openxmlformats.org/officeDocument/2006/relationships/hyperlink" Target="mailto:schorer@uni-trier.d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uni-trier.de/bibliothek/a-z/o/online-publikations-server-opus" TargetMode="Externa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EA491EBF-9E0E-3342-A9CD-C3304EA2EC5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2627" b="12627"/>
          <a:stretch>
            <a:fillRect/>
          </a:stretch>
        </p:blipFill>
        <p:spPr/>
      </p:pic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E989316-66E7-D34A-8D38-3A2935D25F1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6CE3BFC-31B6-CC46-8814-47C057101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938263"/>
            <a:ext cx="12193199" cy="984805"/>
          </a:xfrm>
        </p:spPr>
        <p:txBody>
          <a:bodyPr/>
          <a:lstStyle/>
          <a:p>
            <a:r>
              <a:rPr lang="de-DE" spc="-15" dirty="0">
                <a:cs typeface="Calibri"/>
              </a:rPr>
              <a:t>Open Access an der Universität Trier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894D3071-D443-294A-AEA4-C749469F45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921381"/>
            <a:ext cx="12193199" cy="631602"/>
          </a:xfrm>
        </p:spPr>
        <p:txBody>
          <a:bodyPr/>
          <a:lstStyle/>
          <a:p>
            <a:r>
              <a:rPr lang="de-DE" sz="1600" dirty="0"/>
              <a:t>Stand: Mai 2023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680" y="201600"/>
            <a:ext cx="1728192" cy="78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48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5BEB1B1-087C-4032-B9A2-F960DF202469}" type="slidenum">
              <a:rPr lang="de-DE"/>
              <a:t>10</a:t>
            </a:fld>
            <a:endParaRPr lang="de-DE"/>
          </a:p>
        </p:txBody>
      </p:sp>
      <p:sp>
        <p:nvSpPr>
          <p:cNvPr id="6" name="Rechteck 1"/>
          <p:cNvSpPr/>
          <p:nvPr/>
        </p:nvSpPr>
        <p:spPr bwMode="auto">
          <a:xfrm>
            <a:off x="983432" y="836712"/>
            <a:ext cx="9169944" cy="51979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099" rIns="85725" bIns="38099" rtlCol="0" anchor="t">
            <a:noAutofit/>
          </a:bodyPr>
          <a:lstStyle/>
          <a:p>
            <a:pPr>
              <a:defRPr/>
            </a:pPr>
            <a:endParaRPr lang="de-DE" sz="2800" b="1" dirty="0">
              <a:solidFill>
                <a:srgbClr val="000000"/>
              </a:solidFill>
              <a:latin typeface="Calibri"/>
            </a:endParaRPr>
          </a:p>
          <a:p>
            <a:pPr>
              <a:defRPr/>
            </a:pP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Wie wird die Veröffentlichung finanziert?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Eine Finanzierung ist über den </a:t>
            </a:r>
            <a:r>
              <a:rPr lang="de-DE" sz="2000" i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Open Access</a:t>
            </a: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-Publikationsfonds der Universität Trier möglich.</a:t>
            </a:r>
            <a:endParaRPr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Seit Januar 2017 steht den Angehörigen der Universität Trier mit Unterstützung der DFG ein solcher Fonds zur Finanzierung von Publikationen in echten, originären </a:t>
            </a:r>
            <a:r>
              <a:rPr lang="de-DE" sz="2000" i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Open Access</a:t>
            </a: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Zeitschriften zur Verfügung.</a:t>
            </a:r>
            <a:endParaRPr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Für die Erstattung von Publikationskosten müssen verschiedene Voraussetzungen erfüllt sein.</a:t>
            </a:r>
            <a:endParaRPr sz="20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Weitere Informationen und Beratungsmöglichkeiten finden Sie hier:  </a:t>
            </a:r>
            <a:r>
              <a:rPr lang="de-DE" sz="1800" u="sng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https://www.uni-trier.de/bibliothek/forschen-publizieren/open-access/open-access-publikationsfonds</a:t>
            </a:r>
            <a:endParaRPr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5BEB1B1-087C-4032-B9A2-F960DF202469}" type="slidenum">
              <a:rPr lang="de-DE"/>
              <a:t>11</a:t>
            </a:fld>
            <a:endParaRPr lang="de-DE"/>
          </a:p>
        </p:txBody>
      </p:sp>
      <p:sp>
        <p:nvSpPr>
          <p:cNvPr id="7" name="Rechteck 1"/>
          <p:cNvSpPr/>
          <p:nvPr/>
        </p:nvSpPr>
        <p:spPr bwMode="auto">
          <a:xfrm>
            <a:off x="1968886" y="1104033"/>
            <a:ext cx="8591610" cy="71437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2" tIns="47622" rIns="47622" bIns="47622" rtlCol="0" anchor="ctr">
            <a:noAutofit/>
          </a:bodyPr>
          <a:lstStyle/>
          <a:p>
            <a:pPr algn="l">
              <a:defRPr/>
            </a:pPr>
            <a:r>
              <a:rPr lang="de-DE" sz="26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Wie kann ich im </a:t>
            </a:r>
            <a:r>
              <a:rPr lang="de-DE" sz="26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TRiCAT</a:t>
            </a:r>
            <a:r>
              <a:rPr lang="de-DE" sz="26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gezielt nach </a:t>
            </a:r>
            <a:r>
              <a:rPr lang="de-DE" sz="2600" i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Open Access</a:t>
            </a:r>
            <a:r>
              <a:rPr lang="de-DE" sz="26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-Publikationen suchen?</a:t>
            </a:r>
            <a:endParaRPr sz="2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3"/>
          <p:cNvPicPr/>
          <p:nvPr/>
        </p:nvPicPr>
        <p:blipFill>
          <a:blip r:embed="rId2"/>
          <a:stretch/>
        </p:blipFill>
        <p:spPr bwMode="auto">
          <a:xfrm>
            <a:off x="2002389" y="1846562"/>
            <a:ext cx="7215854" cy="3571484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3"/>
          <a:stretch/>
        </p:blipFill>
        <p:spPr bwMode="auto">
          <a:xfrm>
            <a:off x="6831279" y="4251846"/>
            <a:ext cx="3729218" cy="22696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Pfeil: nach rechts 4"/>
          <p:cNvSpPr/>
          <p:nvPr/>
        </p:nvSpPr>
        <p:spPr bwMode="auto">
          <a:xfrm>
            <a:off x="1545068" y="5013177"/>
            <a:ext cx="636159" cy="53338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3" tIns="47623" rIns="47623" bIns="47623" rtlCol="0" anchor="ctr">
            <a:noAutofit/>
          </a:bodyPr>
          <a:lstStyle/>
          <a:p>
            <a:pPr algn="ctr">
              <a:defRPr/>
            </a:pPr>
            <a:endParaRPr lang="de-DE" sz="1600"/>
          </a:p>
        </p:txBody>
      </p:sp>
      <p:sp>
        <p:nvSpPr>
          <p:cNvPr id="10" name="Pfeil: nach rechts 7"/>
          <p:cNvSpPr/>
          <p:nvPr/>
        </p:nvSpPr>
        <p:spPr bwMode="auto">
          <a:xfrm>
            <a:off x="5812276" y="4371682"/>
            <a:ext cx="952499" cy="101497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3" tIns="47623" rIns="47623" bIns="47623" rtlCol="0" anchor="ctr">
            <a:noAutofit/>
          </a:bodyPr>
          <a:lstStyle/>
          <a:p>
            <a:pPr algn="ctr">
              <a:defRPr/>
            </a:pPr>
            <a:endParaRPr lang="de-DE" sz="1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5BEB1B1-087C-4032-B9A2-F960DF202469}" type="slidenum">
              <a:rPr lang="de-DE"/>
              <a:t>12</a:t>
            </a:fld>
            <a:endParaRPr lang="de-DE"/>
          </a:p>
        </p:txBody>
      </p:sp>
      <p:sp>
        <p:nvSpPr>
          <p:cNvPr id="6" name="Rechteck 1"/>
          <p:cNvSpPr/>
          <p:nvPr/>
        </p:nvSpPr>
        <p:spPr bwMode="auto">
          <a:xfrm>
            <a:off x="911424" y="920990"/>
            <a:ext cx="10225136" cy="93085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2" tIns="47622" rIns="47622" bIns="47622" rtlCol="0" anchor="ctr">
            <a:noAutofit/>
          </a:bodyPr>
          <a:lstStyle/>
          <a:p>
            <a:pPr algn="l">
              <a:defRPr/>
            </a:pPr>
            <a:r>
              <a:rPr lang="de-DE" sz="24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Wie kann ich in OPUS nach </a:t>
            </a:r>
            <a:r>
              <a:rPr lang="de-DE" sz="2400" i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Open Access</a:t>
            </a:r>
            <a:r>
              <a:rPr lang="de-DE" sz="24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Publikationen suchen?</a:t>
            </a:r>
            <a:endParaRPr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>
              <a:defRPr/>
            </a:pPr>
            <a:endParaRPr sz="1600" dirty="0"/>
          </a:p>
        </p:txBody>
      </p:sp>
      <p:pic>
        <p:nvPicPr>
          <p:cNvPr id="7" name="Grafik 3"/>
          <p:cNvPicPr/>
          <p:nvPr/>
        </p:nvPicPr>
        <p:blipFill>
          <a:blip r:embed="rId2"/>
          <a:srcRect b="2364"/>
          <a:stretch/>
        </p:blipFill>
        <p:spPr bwMode="auto">
          <a:xfrm>
            <a:off x="4712210" y="1869570"/>
            <a:ext cx="7288446" cy="41688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hteck: abgerundete Ecken 5"/>
          <p:cNvSpPr/>
          <p:nvPr/>
        </p:nvSpPr>
        <p:spPr bwMode="auto">
          <a:xfrm>
            <a:off x="5807969" y="3244427"/>
            <a:ext cx="648071" cy="184573"/>
          </a:xfrm>
          <a:prstGeom prst="roundRect">
            <a:avLst>
              <a:gd name="adj" fmla="val 16650"/>
            </a:avLst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099" rIns="85725" bIns="38099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56657195" name="Textfeld 156657194"/>
          <p:cNvSpPr txBox="1"/>
          <p:nvPr/>
        </p:nvSpPr>
        <p:spPr bwMode="auto">
          <a:xfrm>
            <a:off x="1225942" y="2132856"/>
            <a:ext cx="3117272" cy="332292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763198219" name="Textfeld 763198218"/>
          <p:cNvSpPr txBox="1"/>
          <p:nvPr/>
        </p:nvSpPr>
        <p:spPr bwMode="auto">
          <a:xfrm>
            <a:off x="892614" y="1887102"/>
            <a:ext cx="3840198" cy="3030680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de-DE" sz="2000" dirty="0">
                <a:latin typeface="Segoe UI" panose="020B0502040204020203" pitchFamily="34" charset="0"/>
                <a:cs typeface="Segoe UI" panose="020B0502040204020203" pitchFamily="34" charset="0"/>
              </a:rPr>
              <a:t>Ru</a:t>
            </a: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fen Sie </a:t>
            </a:r>
            <a:r>
              <a:rPr lang="de-DE" sz="2000" u="sng" dirty="0">
                <a:solidFill>
                  <a:schemeClr val="hlink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3" tooltip="https://www.uni-trier.de/universitaet/wichtige-anlaufstellen/bibliothek/home/digitale-medien/elektronische-hochschulschriften-opus"/>
              </a:rPr>
              <a:t>OPUS </a:t>
            </a: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auf und suchen wahlweise über die </a:t>
            </a:r>
            <a:r>
              <a:rPr lang="de-DE" sz="2000" i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Einfache</a:t>
            </a: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oder </a:t>
            </a:r>
            <a:r>
              <a:rPr lang="de-DE" sz="2000" i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Erweiterte Suche</a:t>
            </a: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>
              <a:defRPr/>
            </a:pP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Sie können auch "</a:t>
            </a:r>
            <a:r>
              <a:rPr lang="de-DE" sz="2000" i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Browsen</a:t>
            </a: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„ und so direkt nach verschiedenen Dokumenttypen oder fachlichen Gesichtspunkten suchen.</a:t>
            </a:r>
            <a:endParaRPr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5BEB1B1-087C-4032-B9A2-F960DF202469}" type="slidenum">
              <a:rPr lang="de-DE"/>
              <a:t>13</a:t>
            </a:fld>
            <a:endParaRPr lang="de-DE"/>
          </a:p>
        </p:txBody>
      </p:sp>
      <p:sp>
        <p:nvSpPr>
          <p:cNvPr id="6" name="Rechteck 1"/>
          <p:cNvSpPr/>
          <p:nvPr/>
        </p:nvSpPr>
        <p:spPr bwMode="auto">
          <a:xfrm>
            <a:off x="-96688" y="1220098"/>
            <a:ext cx="9821031" cy="45660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3" tIns="47623" rIns="47623" bIns="47623" rtlCol="0" anchor="ctr">
            <a:noAutofit/>
          </a:bodyPr>
          <a:lstStyle/>
          <a:p>
            <a:pPr algn="ctr">
              <a:defRPr/>
            </a:pPr>
            <a:r>
              <a:rPr lang="de-DE" sz="24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 kann ich noch mehr </a:t>
            </a:r>
            <a:r>
              <a:rPr lang="de-DE" sz="2400" i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Open Access</a:t>
            </a:r>
            <a:r>
              <a:rPr lang="de-DE" sz="24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Publikationen finden?</a:t>
            </a:r>
            <a:endParaRPr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hteck 2"/>
          <p:cNvSpPr/>
          <p:nvPr/>
        </p:nvSpPr>
        <p:spPr bwMode="auto">
          <a:xfrm>
            <a:off x="880748" y="2180389"/>
            <a:ext cx="5035285" cy="35895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3" tIns="47623" rIns="47623" bIns="47623" rtlCol="0" anchor="ctr">
            <a:noAutofit/>
          </a:bodyPr>
          <a:lstStyle/>
          <a:p>
            <a:pPr algn="l">
              <a:defRPr/>
            </a:pPr>
            <a:r>
              <a:rPr lang="en-US" u="sng" dirty="0">
                <a:latin typeface="Calibri"/>
                <a:hlinkClick r:id="rId2" tooltip="https://www.base-search.net/"/>
              </a:rPr>
              <a:t>BASE - Bielefeld Academic Search Engine</a:t>
            </a:r>
            <a:endParaRPr u="sng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8" name="Rechteck 3"/>
          <p:cNvSpPr/>
          <p:nvPr/>
        </p:nvSpPr>
        <p:spPr bwMode="auto">
          <a:xfrm>
            <a:off x="880747" y="2594651"/>
            <a:ext cx="5112908" cy="28348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3" tIns="47623" rIns="47623" bIns="47623" rtlCol="0" anchor="ctr">
            <a:noAutofit/>
          </a:bodyPr>
          <a:lstStyle/>
          <a:p>
            <a:pPr algn="l">
              <a:defRPr/>
            </a:pPr>
            <a:r>
              <a:rPr lang="en-US" u="sng" dirty="0">
                <a:latin typeface="Calibri"/>
                <a:hlinkClick r:id="rId3" tooltip="https://doaj.org/"/>
              </a:rPr>
              <a:t>DOAJ: Directory of Open Access Journals</a:t>
            </a:r>
            <a:endParaRPr lang="de-DE" sz="1600" u="sng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9" name="Rechteck 4"/>
          <p:cNvSpPr/>
          <p:nvPr/>
        </p:nvSpPr>
        <p:spPr bwMode="auto">
          <a:xfrm>
            <a:off x="880747" y="2891776"/>
            <a:ext cx="5403808" cy="43640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3" tIns="47623" rIns="47623" bIns="47623" rtlCol="0" anchor="ctr">
            <a:noAutofit/>
          </a:bodyPr>
          <a:lstStyle/>
          <a:p>
            <a:pPr algn="l">
              <a:defRPr/>
            </a:pPr>
            <a:r>
              <a:rPr lang="en-US" u="sng">
                <a:latin typeface="Calibri"/>
                <a:hlinkClick r:id="rId4" tooltip="https://www.doabooks.org/"/>
              </a:rPr>
              <a:t>DOAB: Directory of Open Access Books</a:t>
            </a:r>
            <a:endParaRPr u="sng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0" name="Rechteck 5"/>
          <p:cNvSpPr/>
          <p:nvPr/>
        </p:nvSpPr>
        <p:spPr bwMode="auto">
          <a:xfrm>
            <a:off x="528691" y="3285860"/>
            <a:ext cx="6183577" cy="36285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3" tIns="47623" rIns="47623" bIns="47623" rtlCol="0" anchor="ctr">
            <a:noAutofit/>
          </a:bodyPr>
          <a:lstStyle/>
          <a:p>
            <a:pPr algn="ctr">
              <a:defRPr/>
            </a:pPr>
            <a:r>
              <a:rPr lang="en-US" u="sng">
                <a:latin typeface="Calibri"/>
                <a:hlinkClick r:id="rId5" tooltip="https://v2.sherpa.ac.uk/opendoar/"/>
              </a:rPr>
              <a:t>OpenDOAR - global Directory of Open Access Repositories</a:t>
            </a:r>
            <a:endParaRPr lang="de-DE" sz="1600" u="sng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1" name="Rechteck 6"/>
          <p:cNvSpPr/>
          <p:nvPr/>
        </p:nvSpPr>
        <p:spPr bwMode="auto">
          <a:xfrm>
            <a:off x="897457" y="3692714"/>
            <a:ext cx="5258877" cy="33796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3" tIns="47623" rIns="47623" bIns="47623" rtlCol="0" anchor="ctr">
            <a:noAutofit/>
          </a:bodyPr>
          <a:lstStyle/>
          <a:p>
            <a:pPr algn="l">
              <a:defRPr/>
            </a:pPr>
            <a:r>
              <a:rPr lang="de-DE" u="sng">
                <a:latin typeface="Calibri"/>
                <a:hlinkClick r:id="rId6" tooltip="https://paperity.org/"/>
              </a:rPr>
              <a:t>paperity</a:t>
            </a:r>
            <a:r>
              <a:rPr lang="de-DE">
                <a:solidFill>
                  <a:srgbClr val="000000"/>
                </a:solidFill>
                <a:latin typeface="Calibri"/>
              </a:rPr>
              <a:t> - open science aggregated</a:t>
            </a:r>
            <a:endParaRPr/>
          </a:p>
        </p:txBody>
      </p:sp>
      <p:sp>
        <p:nvSpPr>
          <p:cNvPr id="12" name="Rechteck 7"/>
          <p:cNvSpPr/>
          <p:nvPr/>
        </p:nvSpPr>
        <p:spPr bwMode="auto">
          <a:xfrm>
            <a:off x="897456" y="4056232"/>
            <a:ext cx="5354148" cy="46630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3" tIns="47623" rIns="47623" bIns="47623" rtlCol="0" anchor="ctr">
            <a:noAutofit/>
          </a:bodyPr>
          <a:lstStyle/>
          <a:p>
            <a:pPr algn="l">
              <a:defRPr/>
            </a:pPr>
            <a:r>
              <a:rPr lang="de-DE" u="sng">
                <a:latin typeface="Calibri"/>
                <a:hlinkClick r:id="rId7" tooltip="https://www.openaire.eu/"/>
              </a:rPr>
              <a:t>OpenAIRE </a:t>
            </a:r>
            <a:r>
              <a:rPr lang="de-DE">
                <a:solidFill>
                  <a:srgbClr val="000000"/>
                </a:solidFill>
                <a:latin typeface="Calibri"/>
              </a:rPr>
              <a:t>- open science in Europe</a:t>
            </a:r>
            <a:endParaRPr/>
          </a:p>
        </p:txBody>
      </p:sp>
      <p:sp>
        <p:nvSpPr>
          <p:cNvPr id="13" name="Rechteck 8"/>
          <p:cNvSpPr/>
          <p:nvPr/>
        </p:nvSpPr>
        <p:spPr bwMode="auto">
          <a:xfrm>
            <a:off x="880748" y="4504280"/>
            <a:ext cx="7177767" cy="33878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3" tIns="47623" rIns="47623" bIns="47623" rtlCol="0" anchor="ctr">
            <a:noAutofit/>
          </a:bodyPr>
          <a:lstStyle/>
          <a:p>
            <a:pPr algn="l">
              <a:defRPr/>
            </a:pPr>
            <a:r>
              <a:rPr lang="de-DE" u="sng" dirty="0" err="1">
                <a:latin typeface="Calibri"/>
                <a:hlinkClick r:id="rId8" tooltip="https://unpaywall.org/"/>
              </a:rPr>
              <a:t>Unpaywall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- open database of 29.769.705 free scholarly articles</a:t>
            </a:r>
            <a:endParaRPr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Rechteck 9"/>
          <p:cNvSpPr/>
          <p:nvPr/>
        </p:nvSpPr>
        <p:spPr bwMode="auto">
          <a:xfrm>
            <a:off x="897457" y="4843067"/>
            <a:ext cx="6412631" cy="47748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3" tIns="47623" rIns="47623" bIns="47623" rtlCol="0" anchor="ctr">
            <a:noAutofit/>
          </a:bodyPr>
          <a:lstStyle/>
          <a:p>
            <a:pPr algn="l">
              <a:defRPr/>
            </a:pPr>
            <a:r>
              <a:rPr lang="de-DE" u="sng" dirty="0">
                <a:latin typeface="Calibri"/>
                <a:hlinkClick r:id="rId9" tooltip="https://openaccessbutton.org/"/>
              </a:rPr>
              <a:t>Open Access Button</a:t>
            </a:r>
            <a:r>
              <a:rPr lang="de-DE" u="sng" dirty="0">
                <a:solidFill>
                  <a:srgbClr val="4472C4"/>
                </a:solidFill>
                <a:latin typeface="Calibri"/>
              </a:rPr>
              <a:t> </a:t>
            </a:r>
            <a:r>
              <a:rPr lang="de-DE" dirty="0">
                <a:solidFill>
                  <a:srgbClr val="000000"/>
                </a:solidFill>
                <a:latin typeface="Calibri"/>
              </a:rPr>
              <a:t>- </a:t>
            </a:r>
            <a:r>
              <a:rPr lang="de-DE" dirty="0" err="1">
                <a:solidFill>
                  <a:srgbClr val="000000"/>
                </a:solidFill>
                <a:latin typeface="Calibri"/>
              </a:rPr>
              <a:t>avoid</a:t>
            </a:r>
            <a:r>
              <a:rPr lang="de-DE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/>
              </a:rPr>
              <a:t>paywalls</a:t>
            </a:r>
            <a:r>
              <a:rPr lang="de-DE" dirty="0">
                <a:solidFill>
                  <a:srgbClr val="000000"/>
                </a:solidFill>
                <a:latin typeface="Calibri"/>
              </a:rPr>
              <a:t>, </a:t>
            </a:r>
            <a:r>
              <a:rPr lang="de-DE" dirty="0" err="1">
                <a:solidFill>
                  <a:srgbClr val="000000"/>
                </a:solidFill>
                <a:latin typeface="Calibri"/>
              </a:rPr>
              <a:t>request</a:t>
            </a:r>
            <a:r>
              <a:rPr lang="de-DE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/>
              </a:rPr>
              <a:t>research</a:t>
            </a:r>
            <a:endParaRPr sz="1600" dirty="0"/>
          </a:p>
        </p:txBody>
      </p:sp>
      <p:sp>
        <p:nvSpPr>
          <p:cNvPr id="15" name="Rechteck 10"/>
          <p:cNvSpPr/>
          <p:nvPr/>
        </p:nvSpPr>
        <p:spPr bwMode="auto">
          <a:xfrm>
            <a:off x="7104112" y="2180388"/>
            <a:ext cx="4680520" cy="3048811"/>
          </a:xfrm>
          <a:prstGeom prst="rect">
            <a:avLst/>
          </a:prstGeom>
          <a:solidFill>
            <a:srgbClr val="A1BED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3" tIns="47623" rIns="47623" bIns="47623" rtlCol="0" anchor="ctr">
            <a:noAutofit/>
          </a:bodyPr>
          <a:lstStyle/>
          <a:p>
            <a:pPr>
              <a:defRPr/>
            </a:pP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Zusätzlich haben Sie natürlich die Möglichkeit, Ihre Suche in Fachdatenbanken, </a:t>
            </a:r>
            <a:endParaRPr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 </a:t>
            </a: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10"/>
              </a:rPr>
              <a:t>Karlsruher Virtuellen Katalog (KVK)</a:t>
            </a: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endParaRPr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Google Scholar etc. </a:t>
            </a:r>
            <a:endParaRPr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entsprechend über Filter auf frei zugängliche Publikationen einzuschränken</a:t>
            </a:r>
            <a:endParaRPr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5BEB1B1-087C-4032-B9A2-F960DF202469}" type="slidenum">
              <a:rPr lang="de-DE"/>
              <a:t>14</a:t>
            </a:fld>
            <a:endParaRPr lang="de-DE"/>
          </a:p>
        </p:txBody>
      </p:sp>
      <p:sp>
        <p:nvSpPr>
          <p:cNvPr id="6" name="Rechteck 1"/>
          <p:cNvSpPr/>
          <p:nvPr/>
        </p:nvSpPr>
        <p:spPr bwMode="auto">
          <a:xfrm>
            <a:off x="1574860" y="1249751"/>
            <a:ext cx="9057644" cy="83910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099" rIns="85725" bIns="38099" rtlCol="0" anchor="t">
            <a:noAutofit/>
          </a:bodyPr>
          <a:lstStyle/>
          <a:p>
            <a:pPr algn="ctr">
              <a:defRPr/>
            </a:pP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Beispiel für ein Suchportal für </a:t>
            </a:r>
            <a:r>
              <a:rPr lang="de-DE" sz="2800" i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Open Access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Zeitschriften: </a:t>
            </a:r>
            <a:endParaRPr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defRPr/>
            </a:pP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Directory </a:t>
            </a:r>
            <a:r>
              <a:rPr lang="de-DE" sz="28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Open Access Journals (</a:t>
            </a:r>
            <a:r>
              <a:rPr lang="de-DE" sz="2800" u="sng" dirty="0">
                <a:latin typeface="Segoe UI" panose="020B0502040204020203" pitchFamily="34" charset="0"/>
                <a:cs typeface="Segoe UI" panose="020B0502040204020203" pitchFamily="34" charset="0"/>
                <a:hlinkClick r:id="rId2" tooltip="http://doaj.org"/>
              </a:rPr>
              <a:t>DOAJ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de-DE" sz="2800" b="1" dirty="0">
                <a:solidFill>
                  <a:srgbClr val="000000"/>
                </a:solidFill>
                <a:latin typeface="Calibri"/>
              </a:rPr>
              <a:t> </a:t>
            </a:r>
            <a:endParaRPr sz="2800" dirty="0"/>
          </a:p>
          <a:p>
            <a:pPr>
              <a:defRPr/>
            </a:pPr>
            <a:r>
              <a:rPr lang="de-DE" sz="1950" b="1" dirty="0">
                <a:solidFill>
                  <a:srgbClr val="000000"/>
                </a:solidFill>
                <a:latin typeface="Calibri"/>
              </a:rPr>
              <a:t> </a:t>
            </a:r>
            <a:endParaRPr dirty="0"/>
          </a:p>
        </p:txBody>
      </p:sp>
      <p:pic>
        <p:nvPicPr>
          <p:cNvPr id="7" name="Grafik 4"/>
          <p:cNvPicPr/>
          <p:nvPr/>
        </p:nvPicPr>
        <p:blipFill>
          <a:blip r:embed="rId3"/>
          <a:stretch/>
        </p:blipFill>
        <p:spPr bwMode="auto">
          <a:xfrm>
            <a:off x="2135560" y="2332550"/>
            <a:ext cx="8496944" cy="390476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5BEB1B1-087C-4032-B9A2-F960DF202469}" type="slidenum">
              <a:rPr lang="de-DE"/>
              <a:t>15</a:t>
            </a:fld>
            <a:endParaRPr lang="de-DE"/>
          </a:p>
        </p:txBody>
      </p:sp>
      <p:sp>
        <p:nvSpPr>
          <p:cNvPr id="6" name="Rechteck 1"/>
          <p:cNvSpPr/>
          <p:nvPr/>
        </p:nvSpPr>
        <p:spPr bwMode="auto">
          <a:xfrm>
            <a:off x="1675189" y="1056576"/>
            <a:ext cx="8841622" cy="62427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099" rIns="85725" bIns="38099" rtlCol="0" anchor="t">
            <a:noAutofit/>
          </a:bodyPr>
          <a:lstStyle/>
          <a:p>
            <a:pPr algn="ctr">
              <a:defRPr/>
            </a:pP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Beispiele für einzelne</a:t>
            </a:r>
            <a:r>
              <a:rPr lang="de-DE" sz="2800" i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Open Access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Zeitschriften:</a:t>
            </a:r>
            <a:endParaRPr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Grafik 4"/>
          <p:cNvPicPr/>
          <p:nvPr/>
        </p:nvPicPr>
        <p:blipFill>
          <a:blip r:embed="rId2"/>
          <a:stretch/>
        </p:blipFill>
        <p:spPr bwMode="auto">
          <a:xfrm>
            <a:off x="1298802" y="3080770"/>
            <a:ext cx="4797198" cy="31183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Grafik 7"/>
          <p:cNvPicPr/>
          <p:nvPr/>
        </p:nvPicPr>
        <p:blipFill>
          <a:blip r:embed="rId3"/>
          <a:stretch/>
        </p:blipFill>
        <p:spPr bwMode="auto">
          <a:xfrm>
            <a:off x="6435295" y="3096441"/>
            <a:ext cx="4295943" cy="27965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hteck 8"/>
          <p:cNvSpPr/>
          <p:nvPr/>
        </p:nvSpPr>
        <p:spPr bwMode="auto">
          <a:xfrm>
            <a:off x="6284972" y="1720057"/>
            <a:ext cx="4248472" cy="13607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3" tIns="47623" rIns="47623" bIns="47623" rtlCol="0" anchor="ctr">
            <a:noAutofit/>
          </a:bodyPr>
          <a:lstStyle/>
          <a:p>
            <a:pPr algn="ctr">
              <a:defRPr/>
            </a:pPr>
            <a:r>
              <a:rPr lang="de-DE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Slavistik</a:t>
            </a:r>
            <a:r>
              <a:rPr lang="de-DE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de-DE" u="sng" dirty="0">
                <a:latin typeface="Segoe UI" panose="020B0502040204020203" pitchFamily="34" charset="0"/>
                <a:cs typeface="Segoe UI" panose="020B0502040204020203" pitchFamily="34" charset="0"/>
                <a:hlinkClick r:id="rId4" tooltip="https://izfk.uni-trier.de/index.php/izfk"/>
              </a:rPr>
              <a:t>Internationale Zeitschrift für Kulturkomparatistik </a:t>
            </a:r>
            <a:endParaRPr lang="de-DE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defRPr/>
            </a:pPr>
            <a:r>
              <a:rPr lang="de-DE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(interdisziplinäre OA-Zeitschrift, die an der Universität Trier erstellt wird)</a:t>
            </a:r>
            <a:endParaRPr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1127448" y="1808917"/>
            <a:ext cx="4501181" cy="99785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3" tIns="47623" rIns="47623" bIns="47623" rtlCol="0" anchor="ctr">
            <a:noAutofit/>
          </a:bodyPr>
          <a:lstStyle/>
          <a:p>
            <a:pPr algn="ctr">
              <a:defRPr/>
            </a:pPr>
            <a:r>
              <a:rPr lang="de-DE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Alte Geschichte : </a:t>
            </a:r>
            <a:r>
              <a:rPr lang="de-DE" u="sng" dirty="0">
                <a:latin typeface="Segoe UI" panose="020B0502040204020203" pitchFamily="34" charset="0"/>
                <a:cs typeface="Segoe UI" panose="020B0502040204020203" pitchFamily="34" charset="0"/>
                <a:hlinkClick r:id="rId5" tooltip="https://journals.ub.uni-heidelberg.de/index.php/dco/"/>
              </a:rPr>
              <a:t>Digital Classics Online</a:t>
            </a:r>
            <a:endParaRPr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defRPr/>
            </a:pPr>
            <a:r>
              <a:rPr lang="de-DE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(verschiedene Kooperationspartner,</a:t>
            </a:r>
            <a:endParaRPr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defRPr/>
            </a:pPr>
            <a:r>
              <a:rPr lang="de-DE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gefördert durch die DFG)</a:t>
            </a:r>
            <a:endParaRPr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5BEB1B1-087C-4032-B9A2-F960DF202469}" type="slidenum">
              <a:rPr lang="de-DE"/>
              <a:t>16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 bwMode="auto">
          <a:xfrm>
            <a:off x="767408" y="967110"/>
            <a:ext cx="6608763" cy="55753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r>
              <a:rPr lang="de-DE" sz="2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Interesse geweckt?</a:t>
            </a:r>
            <a:endParaRPr lang="de-DE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de-DE" sz="16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de-DE" sz="14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de-DE" sz="14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de-DE" sz="1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 gibt es noch mehr Informationen zum Thema </a:t>
            </a:r>
            <a:r>
              <a:rPr lang="de-DE" sz="1400" i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Open Access</a:t>
            </a:r>
            <a:r>
              <a:rPr lang="de-DE" sz="1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  <a:endParaRPr lang="de-DE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de-DE" sz="1400" u="sng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2" tooltip="https://open-access.net/startseite"/>
              </a:rPr>
              <a:t>https://open-access.net/startseite</a:t>
            </a:r>
            <a:endParaRPr lang="de-DE" sz="14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de-DE" sz="14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de-DE" sz="14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de-DE" sz="14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de-DE" sz="1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 gibt es Informationen zu </a:t>
            </a:r>
            <a:r>
              <a:rPr lang="de-DE" sz="1400" i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Open</a:t>
            </a:r>
            <a:r>
              <a:rPr lang="de-DE" sz="1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Access in meinem Fach?</a:t>
            </a:r>
            <a:endParaRPr lang="de-DE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de-DE" sz="1400" u="sng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3" tooltip="https://open-access.net/informationen-fuer-verschiedene-faecher"/>
              </a:rPr>
              <a:t>https://open-access.net/informationen-fuer-verschiedene-faecher</a:t>
            </a:r>
            <a:endParaRPr lang="de-DE" sz="14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de-DE" sz="14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de-DE" sz="14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de-DE" sz="14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de-DE" sz="1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Wie finde ich Publikationsorte zum Veröffentlichen im </a:t>
            </a:r>
            <a:r>
              <a:rPr lang="de-DE" sz="1400" i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Open Access </a:t>
            </a:r>
            <a:r>
              <a:rPr lang="de-DE" sz="1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pPr>
              <a:defRPr/>
            </a:pPr>
            <a:r>
              <a:rPr lang="de-DE" sz="1400" u="sng" dirty="0">
                <a:solidFill>
                  <a:srgbClr val="1F497D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  <a:hlinkClick r:id="rId4"/>
              </a:rPr>
              <a:t>https://www.uni-trier.de/bibliothek/forschen-publizieren/open-access/default-314a9f0708</a:t>
            </a:r>
            <a:endParaRPr lang="de-DE" sz="14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de-DE" sz="1400" b="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de-DE" sz="1400" b="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de-DE" sz="1400" b="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de-DE" sz="2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Grafik 6">
            <a:hlinkClick r:id="rId2"/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512304" y="1916832"/>
            <a:ext cx="1126923" cy="96363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351584" y="692696"/>
            <a:ext cx="6888088" cy="5166066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 bwMode="auto">
          <a:xfrm>
            <a:off x="762986" y="4221088"/>
            <a:ext cx="10445582" cy="129614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</a:gradFill>
        </p:spPr>
        <p:txBody>
          <a:bodyPr>
            <a:normAutofit fontScale="25000" lnSpcReduction="20000"/>
          </a:bodyPr>
          <a:lstStyle/>
          <a:p>
            <a:pPr lvl="0" algn="ctr">
              <a:defRPr/>
            </a:pPr>
            <a:endParaRPr lang="de-DE" sz="4500" b="1" dirty="0">
              <a:solidFill>
                <a:prstClr val="black"/>
              </a:solidFill>
            </a:endParaRPr>
          </a:p>
          <a:p>
            <a:pPr lvl="0" algn="ctr">
              <a:defRPr/>
            </a:pPr>
            <a:r>
              <a:rPr lang="de-DE" sz="6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Bitte schicken Sie Ihre Anfrage an die Open Access Beauftragte Dr. Evgenia Grishina:  </a:t>
            </a:r>
          </a:p>
          <a:p>
            <a:pPr lvl="0" algn="ctr">
              <a:defRPr/>
            </a:pPr>
            <a:endParaRPr lang="de-DE" sz="6400" u="sng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  <a:hlinkClick r:id="rId3" tooltip="mailto:openaccess@uni-trier.de"/>
            </a:endParaRPr>
          </a:p>
          <a:p>
            <a:pPr lvl="0" algn="ctr">
              <a:defRPr/>
            </a:pPr>
            <a:r>
              <a:rPr lang="de-DE" sz="6400" u="sng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3" tooltip="mailto:openaccess@uni-trier.de"/>
              </a:rPr>
              <a:t>openaccess@uni-trier.de</a:t>
            </a:r>
            <a:r>
              <a:rPr lang="de-DE" sz="6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	Wir helfen Ihnen gerne weiter! </a:t>
            </a:r>
            <a:endParaRPr sz="5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defRPr/>
            </a:pPr>
            <a:endParaRPr lang="de-DE" b="1" dirty="0">
              <a:solidFill>
                <a:prstClr val="black"/>
              </a:solidFill>
            </a:endParaRPr>
          </a:p>
          <a:p>
            <a:pPr lvl="0">
              <a:defRPr/>
            </a:pPr>
            <a:endParaRPr lang="de-DE" b="1" dirty="0">
              <a:solidFill>
                <a:prstClr val="black"/>
              </a:solidFill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5BEB1B1-087C-4032-B9A2-F960DF202469}" type="slidenum">
              <a:rPr lang="de-DE"/>
              <a:t>2</a:t>
            </a:fld>
            <a:endParaRPr lang="de-DE"/>
          </a:p>
        </p:txBody>
      </p:sp>
      <p:sp>
        <p:nvSpPr>
          <p:cNvPr id="7" name="Rechteck 1"/>
          <p:cNvSpPr/>
          <p:nvPr/>
        </p:nvSpPr>
        <p:spPr bwMode="auto">
          <a:xfrm>
            <a:off x="839416" y="1192047"/>
            <a:ext cx="10729192" cy="99892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098" rIns="85725" bIns="38098" rtlCol="0" anchor="t">
            <a:noAutofit/>
          </a:bodyPr>
          <a:lstStyle/>
          <a:p>
            <a:pPr>
              <a:defRPr/>
            </a:pPr>
            <a:r>
              <a:rPr lang="de-DE" sz="36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Was ist </a:t>
            </a:r>
            <a:r>
              <a:rPr lang="de-DE" sz="3600" b="1" i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Open Access</a:t>
            </a:r>
            <a:r>
              <a:rPr lang="de-DE" sz="36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? </a:t>
            </a:r>
            <a:r>
              <a:rPr lang="de-DE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de-DE" sz="20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Eine Einführ</a:t>
            </a:r>
            <a:r>
              <a:rPr lang="de-DE" sz="2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ung in 1, 3 oder 45 Minuten</a:t>
            </a:r>
            <a:endParaRPr dirty="0">
              <a:solidFill>
                <a:srgbClr val="92D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6">
            <a:hlinkClick r:id="rId2"/>
          </p:cNvPr>
          <p:cNvPicPr/>
          <p:nvPr/>
        </p:nvPicPr>
        <p:blipFill>
          <a:blip r:embed="rId3"/>
          <a:stretch/>
        </p:blipFill>
        <p:spPr bwMode="auto">
          <a:xfrm>
            <a:off x="335360" y="2676138"/>
            <a:ext cx="3528393" cy="2355901"/>
          </a:xfrm>
          <a:prstGeom prst="rect">
            <a:avLst/>
          </a:prstGeom>
        </p:spPr>
      </p:pic>
      <p:pic>
        <p:nvPicPr>
          <p:cNvPr id="9" name="Grafik 8">
            <a:hlinkClick r:id="rId4"/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007768" y="2859381"/>
            <a:ext cx="3705718" cy="2172658"/>
          </a:xfrm>
          <a:prstGeom prst="rect">
            <a:avLst/>
          </a:prstGeom>
        </p:spPr>
      </p:pic>
      <p:pic>
        <p:nvPicPr>
          <p:cNvPr id="12" name="Grafik 11">
            <a:hlinkClick r:id="rId6"/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857501" y="2847454"/>
            <a:ext cx="3647529" cy="217265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4294967295"/>
          </p:nvPr>
        </p:nvSpPr>
        <p:spPr bwMode="auto">
          <a:xfrm>
            <a:off x="67813" y="654377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5BEB1B1-087C-4032-B9A2-F960DF202469}" type="slidenum">
              <a:rPr lang="de-DE"/>
              <a:t>3</a:t>
            </a:fld>
            <a:endParaRPr lang="de-DE"/>
          </a:p>
        </p:txBody>
      </p:sp>
      <p:sp>
        <p:nvSpPr>
          <p:cNvPr id="6" name="Rechteck 1"/>
          <p:cNvSpPr/>
          <p:nvPr/>
        </p:nvSpPr>
        <p:spPr bwMode="auto">
          <a:xfrm>
            <a:off x="2037645" y="926844"/>
            <a:ext cx="7832649" cy="18704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>
              <a:defRPr/>
            </a:pPr>
            <a:r>
              <a:rPr lang="de-DE" sz="2800" i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Open Access</a:t>
            </a: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ermöglicht</a:t>
            </a:r>
            <a:r>
              <a:rPr lang="de-DE" sz="24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unbeschränkten und offenen Zugang zu wissenschaftlichen Informationen, d.h. man hat nicht nur lesenden Zugriff, sondern kann die Texte auch herunterladen, speichern, bearbeiten ...</a:t>
            </a:r>
            <a:endParaRPr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de-DE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						</a:t>
            </a:r>
            <a:endParaRPr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7" name="Gerader Verbinder 2"/>
          <p:cNvCxnSpPr>
            <a:cxnSpLocks/>
          </p:cNvCxnSpPr>
          <p:nvPr/>
        </p:nvCxnSpPr>
        <p:spPr bwMode="auto">
          <a:xfrm>
            <a:off x="6896306" y="2482472"/>
            <a:ext cx="0" cy="1168630"/>
          </a:xfrm>
          <a:prstGeom prst="line">
            <a:avLst/>
          </a:prstGeom>
          <a:ln w="47625" cap="flat" cmpd="sng" algn="ctr">
            <a:solidFill>
              <a:srgbClr val="4472C4"/>
            </a:solidFill>
            <a:prstDash val="solid"/>
            <a:miter lim="800000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3"/>
          <p:cNvSpPr/>
          <p:nvPr/>
        </p:nvSpPr>
        <p:spPr bwMode="auto">
          <a:xfrm>
            <a:off x="6168008" y="3395131"/>
            <a:ext cx="5184576" cy="223618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>
              <a:defRPr/>
            </a:pPr>
            <a:r>
              <a:rPr lang="de-DE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Grüner Weg =</a:t>
            </a:r>
            <a:r>
              <a:rPr lang="de-DE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de-DE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Möglichkeit der Archivierung der Publikation im Rahmen des Zweitveröffentlichungsrechts in einer </a:t>
            </a:r>
            <a:r>
              <a:rPr lang="de-DE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</a:t>
            </a:r>
            <a:r>
              <a:rPr lang="de-DE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‐ oder Postprint‐Version des Verlagsmanuskriptes auf einem institutionellen oder fachlichen </a:t>
            </a:r>
            <a:r>
              <a:rPr lang="de-DE" u="sng" dirty="0">
                <a:latin typeface="Segoe UI" panose="020B0502040204020203" pitchFamily="34" charset="0"/>
                <a:cs typeface="Segoe UI" panose="020B0502040204020203" pitchFamily="34" charset="0"/>
                <a:hlinkClick r:id="rId2" tooltip="https://open-access.net/informationen-zu-open-access/repositorien"/>
              </a:rPr>
              <a:t>Repositorium  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hteck 5"/>
          <p:cNvSpPr/>
          <p:nvPr/>
        </p:nvSpPr>
        <p:spPr bwMode="auto">
          <a:xfrm>
            <a:off x="2037645" y="3609472"/>
            <a:ext cx="3518687" cy="165965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3" tIns="47623" rIns="47623" bIns="47623" rtlCol="0" anchor="ctr">
            <a:noAutofit/>
          </a:bodyPr>
          <a:lstStyle/>
          <a:p>
            <a:pPr>
              <a:defRPr/>
            </a:pPr>
            <a:r>
              <a:rPr lang="de-DE" b="1" dirty="0">
                <a:solidFill>
                  <a:srgbClr val="BF9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Goldener Weg</a:t>
            </a:r>
            <a:r>
              <a:rPr lang="de-DE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b="1" dirty="0">
                <a:solidFill>
                  <a:srgbClr val="BF9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= 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de-DE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Erstveröffentlichung in einer echten, originären qualitätsgeprüften </a:t>
            </a:r>
            <a:r>
              <a:rPr lang="de-DE" u="sng" dirty="0">
                <a:latin typeface="Segoe UI" panose="020B0502040204020203" pitchFamily="34" charset="0"/>
                <a:cs typeface="Segoe UI" panose="020B0502040204020203" pitchFamily="34" charset="0"/>
                <a:hlinkClick r:id="rId3" tooltip="https://open-access.net/informationen-zu-open-access/open-access-zeitschriften"/>
              </a:rPr>
              <a:t>Open‐Access‐Zeitschrift</a:t>
            </a:r>
            <a:r>
              <a:rPr lang="de-DE" u="sng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hteck 6"/>
          <p:cNvSpPr/>
          <p:nvPr/>
        </p:nvSpPr>
        <p:spPr bwMode="auto">
          <a:xfrm>
            <a:off x="1631504" y="5706554"/>
            <a:ext cx="8569355" cy="56143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>
              <a:defRPr/>
            </a:pPr>
            <a:r>
              <a:rPr lang="de-DE" sz="2000" b="1" dirty="0">
                <a:solidFill>
                  <a:srgbClr val="000000"/>
                </a:solidFill>
                <a:latin typeface="Calibri"/>
              </a:rPr>
              <a:t>Es gibt noch andere Möglichkeiten, über die wir Sie gerne beraten!</a:t>
            </a:r>
            <a:endParaRPr sz="1600" b="1" dirty="0"/>
          </a:p>
        </p:txBody>
      </p:sp>
      <p:cxnSp>
        <p:nvCxnSpPr>
          <p:cNvPr id="15" name="Gerader Verbinder 2"/>
          <p:cNvCxnSpPr>
            <a:cxnSpLocks/>
          </p:cNvCxnSpPr>
          <p:nvPr/>
        </p:nvCxnSpPr>
        <p:spPr bwMode="auto">
          <a:xfrm>
            <a:off x="3831979" y="2503165"/>
            <a:ext cx="0" cy="1165440"/>
          </a:xfrm>
          <a:prstGeom prst="line">
            <a:avLst/>
          </a:prstGeom>
          <a:ln w="47625" cap="flat" cmpd="sng" algn="ctr">
            <a:solidFill>
              <a:srgbClr val="4472C4"/>
            </a:solidFill>
            <a:prstDash val="solid"/>
            <a:miter lim="800000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5BEB1B1-087C-4032-B9A2-F960DF202469}" type="slidenum">
              <a:rPr lang="de-DE"/>
              <a:t>4</a:t>
            </a:fld>
            <a:endParaRPr lang="de-DE"/>
          </a:p>
        </p:txBody>
      </p:sp>
      <p:sp>
        <p:nvSpPr>
          <p:cNvPr id="6" name="Rechteck 1"/>
          <p:cNvSpPr/>
          <p:nvPr/>
        </p:nvSpPr>
        <p:spPr bwMode="auto">
          <a:xfrm>
            <a:off x="1772726" y="900873"/>
            <a:ext cx="8465674" cy="101041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pPr algn="ctr">
              <a:defRPr/>
            </a:pPr>
            <a:r>
              <a:rPr lang="de-DE" sz="2000" i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Open Access</a:t>
            </a: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 der Uni Trier? Mit wenigen Klicks sind Sie da!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defRPr/>
            </a:pP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Erst auf der Universitätsseite auf das Buchsymbol drücken – dann folgende Variante: </a:t>
            </a:r>
            <a:endParaRPr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defRPr/>
            </a:pPr>
            <a:r>
              <a:rPr lang="de-DE" sz="1950" b="1" dirty="0">
                <a:solidFill>
                  <a:srgbClr val="000000"/>
                </a:solidFill>
                <a:latin typeface="Calibri"/>
              </a:rPr>
              <a:t> </a:t>
            </a:r>
            <a:endParaRPr dirty="0"/>
          </a:p>
        </p:txBody>
      </p:sp>
      <p:sp>
        <p:nvSpPr>
          <p:cNvPr id="749548251" name=" 749548250"/>
          <p:cNvSpPr/>
          <p:nvPr/>
        </p:nvSpPr>
        <p:spPr bwMode="auto">
          <a:xfrm>
            <a:off x="7583964" y="8795290"/>
            <a:ext cx="76263" cy="183878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882998838" name=" 882998837"/>
          <p:cNvSpPr/>
          <p:nvPr/>
        </p:nvSpPr>
        <p:spPr bwMode="auto">
          <a:xfrm>
            <a:off x="6980148" y="8844604"/>
            <a:ext cx="167710" cy="317462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963" y="1886875"/>
            <a:ext cx="7752660" cy="492351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395824" y="196737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</a:t>
            </a:r>
          </a:p>
        </p:txBody>
      </p:sp>
      <p:sp>
        <p:nvSpPr>
          <p:cNvPr id="24" name="Textfeld 23"/>
          <p:cNvSpPr txBox="1"/>
          <p:nvPr/>
        </p:nvSpPr>
        <p:spPr bwMode="auto">
          <a:xfrm>
            <a:off x="3326239" y="5854878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</a:t>
            </a:r>
          </a:p>
        </p:txBody>
      </p:sp>
      <p:sp>
        <p:nvSpPr>
          <p:cNvPr id="25" name="Textfeld 24"/>
          <p:cNvSpPr txBox="1"/>
          <p:nvPr/>
        </p:nvSpPr>
        <p:spPr bwMode="auto">
          <a:xfrm>
            <a:off x="6167555" y="4366248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</a:t>
            </a:r>
          </a:p>
        </p:txBody>
      </p:sp>
      <p:sp>
        <p:nvSpPr>
          <p:cNvPr id="2" name="Abgerundetes Rechteck 15">
            <a:extLst>
              <a:ext uri="{FF2B5EF4-FFF2-40B4-BE49-F238E27FC236}">
                <a16:creationId xmlns:a16="http://schemas.microsoft.com/office/drawing/2014/main" id="{8BCE6273-F211-2A10-BCB9-BAE50847B6BA}"/>
              </a:ext>
            </a:extLst>
          </p:cNvPr>
          <p:cNvSpPr/>
          <p:nvPr/>
        </p:nvSpPr>
        <p:spPr bwMode="auto">
          <a:xfrm>
            <a:off x="4353766" y="4348634"/>
            <a:ext cx="2952328" cy="62317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A912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Abgerundetes Rechteck 15">
            <a:extLst>
              <a:ext uri="{FF2B5EF4-FFF2-40B4-BE49-F238E27FC236}">
                <a16:creationId xmlns:a16="http://schemas.microsoft.com/office/drawing/2014/main" id="{8CC9A629-FDFE-DFDA-BF73-72E45F114A5B}"/>
              </a:ext>
            </a:extLst>
          </p:cNvPr>
          <p:cNvSpPr/>
          <p:nvPr/>
        </p:nvSpPr>
        <p:spPr bwMode="auto">
          <a:xfrm>
            <a:off x="4474349" y="2263877"/>
            <a:ext cx="360040" cy="11974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A912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Abgerundetes Rechteck 15">
            <a:extLst>
              <a:ext uri="{FF2B5EF4-FFF2-40B4-BE49-F238E27FC236}">
                <a16:creationId xmlns:a16="http://schemas.microsoft.com/office/drawing/2014/main" id="{D77A3CFE-6589-3209-BAFC-E84BAD0D6A5E}"/>
              </a:ext>
            </a:extLst>
          </p:cNvPr>
          <p:cNvSpPr/>
          <p:nvPr/>
        </p:nvSpPr>
        <p:spPr bwMode="auto">
          <a:xfrm>
            <a:off x="3326239" y="5854878"/>
            <a:ext cx="681529" cy="307777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A912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noFill/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683" y="1966550"/>
            <a:ext cx="8688288" cy="4711394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5BEB1B1-087C-4032-B9A2-F960DF202469}" type="slidenum">
              <a:rPr lang="de-DE"/>
              <a:t>5</a:t>
            </a:fld>
            <a:endParaRPr lang="de-DE"/>
          </a:p>
        </p:txBody>
      </p:sp>
      <p:sp>
        <p:nvSpPr>
          <p:cNvPr id="17" name="Abgerundetes Rechteck 16"/>
          <p:cNvSpPr/>
          <p:nvPr/>
        </p:nvSpPr>
        <p:spPr bwMode="auto">
          <a:xfrm>
            <a:off x="7176120" y="2348880"/>
            <a:ext cx="1588433" cy="273818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A912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8" name="Abgerundetes Rechteck 17"/>
          <p:cNvSpPr/>
          <p:nvPr/>
        </p:nvSpPr>
        <p:spPr bwMode="auto">
          <a:xfrm>
            <a:off x="3675478" y="3136514"/>
            <a:ext cx="2389347" cy="363874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A912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"/>
          <p:cNvSpPr/>
          <p:nvPr/>
        </p:nvSpPr>
        <p:spPr bwMode="auto">
          <a:xfrm>
            <a:off x="1747997" y="1148347"/>
            <a:ext cx="8696006" cy="66433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pPr algn="ctr">
              <a:defRPr/>
            </a:pPr>
            <a:r>
              <a:rPr lang="de-DE" sz="2000" i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Open Access</a:t>
            </a: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 der Uni Trier? Mit wenigen Klicks sind Sie da! 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defRPr/>
            </a:pP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Erst auf der Universitätsseite auf das Buchsymbol drücken - zweite Variante: 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 bwMode="auto">
          <a:xfrm>
            <a:off x="6960096" y="2038740"/>
            <a:ext cx="799728" cy="23320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defRPr/>
            </a:pPr>
            <a:r>
              <a:rPr lang="de-DE" sz="1600" b="1" dirty="0">
                <a:solidFill>
                  <a:srgbClr val="C00000"/>
                </a:solidFill>
              </a:rPr>
              <a:t>1.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 bwMode="auto">
          <a:xfrm>
            <a:off x="3116963" y="3136514"/>
            <a:ext cx="799728" cy="20914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defRPr/>
            </a:pPr>
            <a:r>
              <a:rPr lang="de-DE" sz="1600" b="1" dirty="0">
                <a:solidFill>
                  <a:srgbClr val="C00000"/>
                </a:solidFill>
              </a:rPr>
              <a:t>2.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422221618" name=" 1422221617"/>
          <p:cNvSpPr/>
          <p:nvPr/>
        </p:nvSpPr>
        <p:spPr bwMode="auto">
          <a:xfrm>
            <a:off x="5968560" y="3291841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461613480" name=" 461613479"/>
          <p:cNvSpPr/>
          <p:nvPr/>
        </p:nvSpPr>
        <p:spPr bwMode="auto">
          <a:xfrm>
            <a:off x="5968560" y="3291841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6" name="Abgerundetes Rechteck 15"/>
          <p:cNvSpPr/>
          <p:nvPr/>
        </p:nvSpPr>
        <p:spPr bwMode="auto">
          <a:xfrm>
            <a:off x="6096000" y="2877212"/>
            <a:ext cx="2952328" cy="62317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A912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Textfeld 18"/>
          <p:cNvSpPr txBox="1"/>
          <p:nvPr/>
        </p:nvSpPr>
        <p:spPr bwMode="auto">
          <a:xfrm>
            <a:off x="6156056" y="3291841"/>
            <a:ext cx="2963678" cy="42372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defRPr/>
            </a:pPr>
            <a:r>
              <a:rPr lang="de-DE" sz="1200" b="1" dirty="0">
                <a:solidFill>
                  <a:srgbClr val="C00000"/>
                </a:solidFill>
              </a:rPr>
              <a:t>Optional oder dem Link unter „2.“ folgen</a:t>
            </a:r>
            <a:endParaRPr lang="en-US" sz="1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5BEB1B1-087C-4032-B9A2-F960DF202469}" type="slidenum">
              <a:rPr lang="de-DE"/>
              <a:t>6</a:t>
            </a:fld>
            <a:endParaRPr lang="de-DE"/>
          </a:p>
        </p:txBody>
      </p:sp>
      <p:sp>
        <p:nvSpPr>
          <p:cNvPr id="6" name="Rechteck 1"/>
          <p:cNvSpPr/>
          <p:nvPr/>
        </p:nvSpPr>
        <p:spPr bwMode="auto">
          <a:xfrm>
            <a:off x="1607626" y="1052737"/>
            <a:ext cx="9024879" cy="106891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099" rIns="85725" bIns="38099" rtlCol="0" anchor="t">
            <a:noAutofit/>
          </a:bodyPr>
          <a:lstStyle/>
          <a:p>
            <a:pPr algn="ctr">
              <a:defRPr/>
            </a:pP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 finde ich Informationen zur </a:t>
            </a:r>
            <a:r>
              <a:rPr lang="de-DE" sz="2000" i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Open Access</a:t>
            </a: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Policy</a:t>
            </a: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? 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defRPr/>
            </a:pP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Wie sind die </a:t>
            </a:r>
            <a:r>
              <a:rPr lang="de-DE" sz="20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Fördermöglichkeiten</a:t>
            </a: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durch die </a:t>
            </a:r>
            <a:r>
              <a:rPr lang="de-DE" sz="2000" u="sng" dirty="0">
                <a:latin typeface="Segoe UI" panose="020B0502040204020203" pitchFamily="34" charset="0"/>
                <a:cs typeface="Segoe UI" panose="020B0502040204020203" pitchFamily="34" charset="0"/>
                <a:hlinkClick r:id="rId2" tooltip="https://www.uni-trier.de/universitaet/wichtige-anlaufstellen/bibliothek/home"/>
              </a:rPr>
              <a:t>Universitätsbibliothek Trier</a:t>
            </a:r>
            <a:r>
              <a:rPr lang="de-DE" sz="2000" u="sng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2" tooltip="https://www.uni-trier.de/universitaet/wichtige-anlaufstellen/bibliothek/home"/>
              </a:rPr>
              <a:t>?</a:t>
            </a:r>
            <a:endParaRPr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094348" y="2703852"/>
            <a:ext cx="6003304" cy="344738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960616" y="1940641"/>
            <a:ext cx="6274194" cy="734749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311626" y="4409965"/>
            <a:ext cx="3391436" cy="181732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 bwMode="auto">
          <a:xfrm>
            <a:off x="5273588" y="2010561"/>
            <a:ext cx="799728" cy="20914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defRPr/>
            </a:pPr>
            <a:r>
              <a:rPr lang="de-DE" sz="1600" b="1">
                <a:solidFill>
                  <a:srgbClr val="C00000"/>
                </a:solidFill>
              </a:rPr>
              <a:t>1.</a:t>
            </a:r>
            <a:endParaRPr lang="en-US" sz="1600" b="1">
              <a:solidFill>
                <a:srgbClr val="C000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 bwMode="auto">
          <a:xfrm>
            <a:off x="2471767" y="4218401"/>
            <a:ext cx="799728" cy="20914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defRPr/>
            </a:pPr>
            <a:r>
              <a:rPr lang="de-DE" sz="1600" b="1">
                <a:solidFill>
                  <a:srgbClr val="C00000"/>
                </a:solidFill>
              </a:rPr>
              <a:t>2.</a:t>
            </a:r>
            <a:endParaRPr lang="en-US" sz="1600" b="1">
              <a:solidFill>
                <a:srgbClr val="C0000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 bwMode="auto">
          <a:xfrm>
            <a:off x="2476201" y="5787552"/>
            <a:ext cx="799728" cy="18006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defRPr/>
            </a:pPr>
            <a:r>
              <a:rPr lang="de-DE" sz="1600" b="1">
                <a:solidFill>
                  <a:srgbClr val="C00000"/>
                </a:solidFill>
              </a:rPr>
              <a:t>3.</a:t>
            </a:r>
            <a:endParaRPr lang="en-US" sz="1600" b="1">
              <a:solidFill>
                <a:srgbClr val="C00000"/>
              </a:solidFill>
            </a:endParaRPr>
          </a:p>
        </p:txBody>
      </p:sp>
      <p:sp>
        <p:nvSpPr>
          <p:cNvPr id="2" name="Abgerundetes Rechteck 15">
            <a:extLst>
              <a:ext uri="{FF2B5EF4-FFF2-40B4-BE49-F238E27FC236}">
                <a16:creationId xmlns:a16="http://schemas.microsoft.com/office/drawing/2014/main" id="{27AFB43D-DA4A-DF1A-A9B8-401D700E5076}"/>
              </a:ext>
            </a:extLst>
          </p:cNvPr>
          <p:cNvSpPr/>
          <p:nvPr/>
        </p:nvSpPr>
        <p:spPr bwMode="auto">
          <a:xfrm>
            <a:off x="5547677" y="2365135"/>
            <a:ext cx="260291" cy="209144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A912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Abgerundetes Rechteck 15">
            <a:extLst>
              <a:ext uri="{FF2B5EF4-FFF2-40B4-BE49-F238E27FC236}">
                <a16:creationId xmlns:a16="http://schemas.microsoft.com/office/drawing/2014/main" id="{141B476F-4CE2-5757-429C-2218BD388C1F}"/>
              </a:ext>
            </a:extLst>
          </p:cNvPr>
          <p:cNvSpPr/>
          <p:nvPr/>
        </p:nvSpPr>
        <p:spPr bwMode="auto">
          <a:xfrm>
            <a:off x="2708587" y="4270438"/>
            <a:ext cx="706923" cy="26375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A912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Abgerundetes Rechteck 15">
            <a:extLst>
              <a:ext uri="{FF2B5EF4-FFF2-40B4-BE49-F238E27FC236}">
                <a16:creationId xmlns:a16="http://schemas.microsoft.com/office/drawing/2014/main" id="{006D6387-D355-1CB4-EAC6-64440B1A2A5B}"/>
              </a:ext>
            </a:extLst>
          </p:cNvPr>
          <p:cNvSpPr/>
          <p:nvPr/>
        </p:nvSpPr>
        <p:spPr bwMode="auto">
          <a:xfrm>
            <a:off x="2708586" y="5831362"/>
            <a:ext cx="1457013" cy="26375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A912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5BEB1B1-087C-4032-B9A2-F960DF202469}" type="slidenum">
              <a:rPr lang="de-DE"/>
              <a:t>7</a:t>
            </a:fld>
            <a:endParaRPr lang="de-DE"/>
          </a:p>
        </p:txBody>
      </p:sp>
      <p:sp>
        <p:nvSpPr>
          <p:cNvPr id="6" name="Rechteck 1"/>
          <p:cNvSpPr/>
          <p:nvPr/>
        </p:nvSpPr>
        <p:spPr bwMode="auto">
          <a:xfrm>
            <a:off x="1678406" y="1136041"/>
            <a:ext cx="8738074" cy="193291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099" rIns="85725" bIns="38099" rtlCol="0" anchor="t">
            <a:noAutofit/>
          </a:bodyPr>
          <a:lstStyle/>
          <a:p>
            <a:pPr>
              <a:defRPr/>
            </a:pPr>
            <a:r>
              <a:rPr lang="de-DE" sz="28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Kann ich an der Uni Trier veröffentlichen?</a:t>
            </a:r>
            <a:endParaRPr lang="de-DE" sz="20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Mit </a:t>
            </a:r>
            <a:r>
              <a:rPr lang="de-DE" sz="2000" u="sng" dirty="0">
                <a:latin typeface="Segoe UI" panose="020B0502040204020203" pitchFamily="34" charset="0"/>
                <a:cs typeface="Segoe UI" panose="020B0502040204020203" pitchFamily="34" charset="0"/>
                <a:hlinkClick r:id="rId2" tooltip="https://www.uni-trier.de/universitaet/wichtige-anlaufstellen/bibliothek/home/digitale-medien/elektronische-hochschulschriften-opus/was-bietet-opus"/>
              </a:rPr>
              <a:t>OPUS</a:t>
            </a:r>
            <a:r>
              <a:rPr lang="de-DE" sz="2000" u="sng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ist es Universitätsangehörigen möglich, neben ihren Primär- auch ihre Zweitveröffentlichungen zur freien Nachnutzung anbieten zu können, soweit keine rechtlichen Hindernisse entgegenstehen.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Grafik 4"/>
          <p:cNvPicPr/>
          <p:nvPr/>
        </p:nvPicPr>
        <p:blipFill>
          <a:blip r:embed="rId3"/>
          <a:stretch/>
        </p:blipFill>
        <p:spPr bwMode="auto">
          <a:xfrm>
            <a:off x="1919536" y="2996952"/>
            <a:ext cx="8014450" cy="32885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5BEB1B1-087C-4032-B9A2-F960DF202469}" type="slidenum">
              <a:rPr lang="de-DE"/>
              <a:t>8</a:t>
            </a:fld>
            <a:endParaRPr lang="de-DE"/>
          </a:p>
        </p:txBody>
      </p:sp>
      <p:sp>
        <p:nvSpPr>
          <p:cNvPr id="6" name="Rechteck 1"/>
          <p:cNvSpPr/>
          <p:nvPr/>
        </p:nvSpPr>
        <p:spPr bwMode="auto">
          <a:xfrm>
            <a:off x="1865857" y="835155"/>
            <a:ext cx="11637578" cy="137179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>
              <a:defRPr/>
            </a:pP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Sie wollen im </a:t>
            </a:r>
            <a:r>
              <a:rPr lang="de-DE" sz="2000" i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Open Access</a:t>
            </a: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veröffentlichen? </a:t>
            </a:r>
            <a:endParaRPr sz="20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Unsere zuständigen </a:t>
            </a:r>
            <a:r>
              <a:rPr lang="de-DE" sz="20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FachreferentInnen</a:t>
            </a: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beraten Sie gerne:</a:t>
            </a:r>
            <a:endParaRPr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defRPr/>
            </a:pPr>
            <a:r>
              <a:rPr lang="de-DE" sz="900" dirty="0">
                <a:solidFill>
                  <a:srgbClr val="000000"/>
                </a:solidFill>
                <a:latin typeface="Calibri"/>
              </a:rPr>
              <a:t> </a:t>
            </a:r>
            <a:endParaRPr sz="1400" dirty="0"/>
          </a:p>
        </p:txBody>
      </p:sp>
      <p:sp>
        <p:nvSpPr>
          <p:cNvPr id="7" name="Rechteck 2"/>
          <p:cNvSpPr/>
          <p:nvPr/>
        </p:nvSpPr>
        <p:spPr bwMode="auto">
          <a:xfrm>
            <a:off x="1888988" y="1772816"/>
            <a:ext cx="4427658" cy="400526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>
              <a:defRPr/>
            </a:pPr>
            <a:r>
              <a:rPr lang="de-DE" b="1" u="sng" dirty="0">
                <a:solidFill>
                  <a:srgbClr val="000000"/>
                </a:solidFill>
                <a:latin typeface="Calibri"/>
                <a:hlinkClick r:id="rId2"/>
              </a:rPr>
              <a:t>Dr. Christian Göhlert</a:t>
            </a:r>
            <a:r>
              <a:rPr lang="de-DE" b="1" dirty="0">
                <a:solidFill>
                  <a:srgbClr val="000000"/>
                </a:solidFill>
                <a:latin typeface="Calibri"/>
                <a:hlinkClick r:id="rId2"/>
              </a:rPr>
              <a:t>: </a:t>
            </a:r>
            <a:endParaRPr dirty="0"/>
          </a:p>
          <a:p>
            <a:pPr>
              <a:defRPr/>
            </a:pPr>
            <a:r>
              <a:rPr lang="de-DE" dirty="0">
                <a:solidFill>
                  <a:srgbClr val="000000"/>
                </a:solidFill>
                <a:latin typeface="Calibri"/>
              </a:rPr>
              <a:t>Anglistik, Japanologie, </a:t>
            </a:r>
            <a:r>
              <a:rPr lang="de-DE" dirty="0" err="1">
                <a:solidFill>
                  <a:srgbClr val="000000"/>
                </a:solidFill>
                <a:latin typeface="Calibri"/>
              </a:rPr>
              <a:t>Kanadistik</a:t>
            </a:r>
            <a:r>
              <a:rPr lang="de-DE" dirty="0">
                <a:solidFill>
                  <a:srgbClr val="000000"/>
                </a:solidFill>
                <a:latin typeface="Calibri"/>
              </a:rPr>
              <a:t>, Sinologie </a:t>
            </a:r>
            <a:endParaRPr dirty="0"/>
          </a:p>
          <a:p>
            <a:pPr>
              <a:defRPr/>
            </a:pPr>
            <a:r>
              <a:rPr lang="de-DE" b="1" u="sng" dirty="0">
                <a:latin typeface="Calibri"/>
                <a:hlinkClick r:id="rId3" tooltip="mailto:kloepfel@uni-trier.de"/>
              </a:rPr>
              <a:t>Tanja Klöpfel</a:t>
            </a:r>
            <a:r>
              <a:rPr lang="de-DE" b="1" dirty="0">
                <a:solidFill>
                  <a:srgbClr val="000000"/>
                </a:solidFill>
                <a:latin typeface="Calibri"/>
              </a:rPr>
              <a:t>: </a:t>
            </a:r>
            <a:endParaRPr dirty="0"/>
          </a:p>
          <a:p>
            <a:pPr>
              <a:defRPr/>
            </a:pPr>
            <a:r>
              <a:rPr lang="de-DE" dirty="0">
                <a:solidFill>
                  <a:srgbClr val="000000"/>
                </a:solidFill>
                <a:latin typeface="Calibri"/>
              </a:rPr>
              <a:t>Geschichte, Kunstgeschichte, </a:t>
            </a:r>
            <a:r>
              <a:rPr lang="de-DE" dirty="0">
                <a:solidFill>
                  <a:srgbClr val="000000"/>
                </a:solidFill>
              </a:rPr>
              <a:t>Theologie, Papyrologie</a:t>
            </a:r>
            <a:endParaRPr dirty="0"/>
          </a:p>
          <a:p>
            <a:pPr>
              <a:defRPr/>
            </a:pPr>
            <a:r>
              <a:rPr lang="de-DE" b="1" u="sng" dirty="0">
                <a:latin typeface="Calibri"/>
                <a:hlinkClick r:id="rId4" tooltip="mailto:lemmes@uni-trier.de"/>
              </a:rPr>
              <a:t>Fabian </a:t>
            </a:r>
            <a:r>
              <a:rPr lang="de-DE" b="1" u="sng" dirty="0" err="1">
                <a:latin typeface="Calibri"/>
                <a:hlinkClick r:id="rId4" tooltip="mailto:lemmes@uni-trier.de"/>
              </a:rPr>
              <a:t>Lemmes</a:t>
            </a:r>
            <a:r>
              <a:rPr lang="de-DE" b="1" dirty="0">
                <a:solidFill>
                  <a:srgbClr val="000000"/>
                </a:solidFill>
                <a:latin typeface="Calibri"/>
              </a:rPr>
              <a:t>:</a:t>
            </a:r>
            <a:r>
              <a:rPr lang="de-DE" dirty="0">
                <a:solidFill>
                  <a:srgbClr val="000000"/>
                </a:solidFill>
                <a:latin typeface="Calibri"/>
              </a:rPr>
              <a:t>  </a:t>
            </a:r>
            <a:endParaRPr dirty="0"/>
          </a:p>
          <a:p>
            <a:pPr>
              <a:defRPr/>
            </a:pPr>
            <a:r>
              <a:rPr lang="de-DE" dirty="0">
                <a:solidFill>
                  <a:srgbClr val="000000"/>
                </a:solidFill>
                <a:latin typeface="Calibri"/>
              </a:rPr>
              <a:t>Computerlinguistik, Digital </a:t>
            </a:r>
            <a:r>
              <a:rPr lang="de-DE" dirty="0" err="1">
                <a:solidFill>
                  <a:srgbClr val="000000"/>
                </a:solidFill>
                <a:latin typeface="Calibri"/>
              </a:rPr>
              <a:t>Humanities</a:t>
            </a:r>
            <a:r>
              <a:rPr lang="de-DE" dirty="0">
                <a:solidFill>
                  <a:srgbClr val="000000"/>
                </a:solidFill>
                <a:latin typeface="Calibri"/>
              </a:rPr>
              <a:t>, Germanistik, Medienwissenschaft</a:t>
            </a:r>
            <a:endParaRPr dirty="0"/>
          </a:p>
          <a:p>
            <a:pPr>
              <a:defRPr/>
            </a:pPr>
            <a:r>
              <a:rPr lang="de-DE" b="1" u="sng" dirty="0">
                <a:latin typeface="Calibri"/>
                <a:hlinkClick r:id="rId5" tooltip="mailto:neumann@uni-trier.de"/>
              </a:rPr>
              <a:t>Alexandra Neumann</a:t>
            </a:r>
            <a:r>
              <a:rPr lang="de-DE" dirty="0">
                <a:solidFill>
                  <a:srgbClr val="000000"/>
                </a:solidFill>
                <a:latin typeface="Calibri"/>
              </a:rPr>
              <a:t>:  </a:t>
            </a:r>
            <a:endParaRPr dirty="0"/>
          </a:p>
          <a:p>
            <a:pPr>
              <a:defRPr/>
            </a:pPr>
            <a:r>
              <a:rPr lang="de-DE" dirty="0">
                <a:solidFill>
                  <a:srgbClr val="000000"/>
                </a:solidFill>
                <a:latin typeface="Calibri"/>
              </a:rPr>
              <a:t>Pflegewissenschaften, Psychologie,</a:t>
            </a:r>
          </a:p>
          <a:p>
            <a:pPr>
              <a:defRPr/>
            </a:pPr>
            <a:r>
              <a:rPr lang="de-DE" dirty="0">
                <a:solidFill>
                  <a:srgbClr val="000000"/>
                </a:solidFill>
                <a:latin typeface="Calibri"/>
              </a:rPr>
              <a:t>Erziehungs- und Bildungswissenschaften</a:t>
            </a:r>
          </a:p>
          <a:p>
            <a:pPr>
              <a:defRPr/>
            </a:pPr>
            <a:r>
              <a:rPr lang="de-DE" b="1" dirty="0">
                <a:solidFill>
                  <a:srgbClr val="000000"/>
                </a:solidFill>
                <a:latin typeface="Calibri"/>
                <a:hlinkClick r:id="rId6"/>
              </a:rPr>
              <a:t>Dr. Evgenia Grishina:</a:t>
            </a:r>
            <a:endParaRPr lang="de-DE" b="1" dirty="0">
              <a:solidFill>
                <a:srgbClr val="000000"/>
              </a:solidFill>
              <a:latin typeface="Calibri"/>
            </a:endParaRPr>
          </a:p>
          <a:p>
            <a:pPr>
              <a:defRPr/>
            </a:pPr>
            <a:r>
              <a:rPr lang="de-DE" dirty="0">
                <a:solidFill>
                  <a:srgbClr val="000000"/>
                </a:solidFill>
                <a:latin typeface="Calibri"/>
              </a:rPr>
              <a:t>Allgemeine u. vergleichende Sprach- und Literaturwissenschaft, Jiddistik</a:t>
            </a:r>
          </a:p>
        </p:txBody>
      </p:sp>
      <p:sp>
        <p:nvSpPr>
          <p:cNvPr id="8" name="Rechteck 3"/>
          <p:cNvSpPr/>
          <p:nvPr/>
        </p:nvSpPr>
        <p:spPr bwMode="auto">
          <a:xfrm>
            <a:off x="6339777" y="1509246"/>
            <a:ext cx="4248472" cy="426611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3" tIns="47623" rIns="47623" bIns="47623" rtlCol="0" anchor="ctr">
            <a:noAutofit/>
          </a:bodyPr>
          <a:lstStyle/>
          <a:p>
            <a:pPr>
              <a:defRPr/>
            </a:pPr>
            <a:r>
              <a:rPr lang="de-DE" b="1" u="sng" dirty="0">
                <a:latin typeface="Calibri"/>
                <a:hlinkClick r:id="rId7" tooltip="mailto:reinstei@uni-trier.de"/>
              </a:rPr>
              <a:t>Dr. Hagen Reinstein</a:t>
            </a:r>
            <a:r>
              <a:rPr lang="de-DE" b="1" u="sng" dirty="0">
                <a:solidFill>
                  <a:srgbClr val="0000FF"/>
                </a:solidFill>
                <a:latin typeface="Calibri"/>
              </a:rPr>
              <a:t>: </a:t>
            </a:r>
            <a:endParaRPr dirty="0"/>
          </a:p>
          <a:p>
            <a:pPr>
              <a:defRPr/>
            </a:pPr>
            <a:r>
              <a:rPr lang="de-DE" dirty="0">
                <a:solidFill>
                  <a:srgbClr val="000000"/>
                </a:solidFill>
                <a:latin typeface="Calibri"/>
              </a:rPr>
              <a:t>Ägyptologie, Archäologie, Klassische Philologie, Philosophie, </a:t>
            </a:r>
            <a:r>
              <a:rPr lang="de-DE" dirty="0" err="1">
                <a:solidFill>
                  <a:srgbClr val="000000"/>
                </a:solidFill>
                <a:latin typeface="Calibri"/>
              </a:rPr>
              <a:t>Slavistik</a:t>
            </a:r>
            <a:endParaRPr dirty="0"/>
          </a:p>
          <a:p>
            <a:pPr>
              <a:defRPr/>
            </a:pPr>
            <a:r>
              <a:rPr lang="de-DE" b="1" u="sng" dirty="0">
                <a:latin typeface="Calibri"/>
                <a:hlinkClick r:id="rId8" tooltip="mailto:roepke@uni-trier.de"/>
              </a:rPr>
              <a:t>Jörg Röpke</a:t>
            </a:r>
            <a:r>
              <a:rPr lang="de-DE" b="1" u="sng" dirty="0">
                <a:solidFill>
                  <a:srgbClr val="0000FF"/>
                </a:solidFill>
                <a:latin typeface="Calibri"/>
              </a:rPr>
              <a:t>:</a:t>
            </a:r>
            <a:r>
              <a:rPr lang="de-DE" b="1" dirty="0">
                <a:solidFill>
                  <a:srgbClr val="000000"/>
                </a:solidFill>
                <a:latin typeface="Calibri"/>
              </a:rPr>
              <a:t>  </a:t>
            </a:r>
            <a:endParaRPr dirty="0"/>
          </a:p>
          <a:p>
            <a:pPr>
              <a:defRPr/>
            </a:pPr>
            <a:r>
              <a:rPr lang="de-DE" dirty="0">
                <a:solidFill>
                  <a:srgbClr val="000000"/>
                </a:solidFill>
                <a:latin typeface="Calibri"/>
              </a:rPr>
              <a:t>Informatikwissenschaften, Mathematik</a:t>
            </a:r>
            <a:endParaRPr dirty="0"/>
          </a:p>
          <a:p>
            <a:pPr>
              <a:defRPr/>
            </a:pPr>
            <a:r>
              <a:rPr lang="de-DE" b="1" u="sng" dirty="0">
                <a:latin typeface="Calibri"/>
                <a:hlinkClick r:id="rId9" tooltip="mailto:schorer@uni-trier.de"/>
              </a:rPr>
              <a:t>Dr. Marcell Schorer</a:t>
            </a:r>
            <a:r>
              <a:rPr lang="de-DE" b="1" u="sng" dirty="0">
                <a:solidFill>
                  <a:srgbClr val="0000FF"/>
                </a:solidFill>
                <a:latin typeface="Calibri"/>
              </a:rPr>
              <a:t>:  </a:t>
            </a:r>
            <a:endParaRPr dirty="0"/>
          </a:p>
          <a:p>
            <a:pPr>
              <a:defRPr/>
            </a:pPr>
            <a:r>
              <a:rPr lang="de-DE" dirty="0">
                <a:solidFill>
                  <a:srgbClr val="000000"/>
                </a:solidFill>
                <a:latin typeface="Calibri"/>
              </a:rPr>
              <a:t>Ethnologie, Soziologie, Raum- und Umweltwissenschaften</a:t>
            </a:r>
            <a:endParaRPr dirty="0"/>
          </a:p>
          <a:p>
            <a:pPr>
              <a:defRPr/>
            </a:pPr>
            <a:r>
              <a:rPr lang="de-DE" b="1" u="sng" dirty="0">
                <a:latin typeface="Calibri"/>
                <a:hlinkClick r:id="rId10" tooltip="mailto:schwalbach@uni-trier.de"/>
              </a:rPr>
              <a:t>Dr. Gabriele Schwalbach</a:t>
            </a:r>
            <a:r>
              <a:rPr lang="de-DE" b="1" u="sng" dirty="0">
                <a:solidFill>
                  <a:srgbClr val="0000FF"/>
                </a:solidFill>
                <a:latin typeface="Calibri"/>
              </a:rPr>
              <a:t>:</a:t>
            </a:r>
            <a:r>
              <a:rPr lang="de-DE" b="1" dirty="0">
                <a:solidFill>
                  <a:srgbClr val="000000"/>
                </a:solidFill>
                <a:latin typeface="Calibri"/>
              </a:rPr>
              <a:t>  </a:t>
            </a:r>
            <a:endParaRPr dirty="0"/>
          </a:p>
          <a:p>
            <a:pPr>
              <a:defRPr/>
            </a:pPr>
            <a:r>
              <a:rPr lang="de-DE" dirty="0">
                <a:solidFill>
                  <a:srgbClr val="000000"/>
                </a:solidFill>
                <a:latin typeface="Calibri"/>
              </a:rPr>
              <a:t>Wirtschaftswissenschaften</a:t>
            </a:r>
            <a:endParaRPr dirty="0"/>
          </a:p>
          <a:p>
            <a:pPr>
              <a:defRPr/>
            </a:pPr>
            <a:r>
              <a:rPr lang="de-DE" b="1" u="sng" dirty="0">
                <a:latin typeface="Calibri"/>
                <a:hlinkClick r:id="rId11" tooltip="mailto:werz@uni-trier.de"/>
              </a:rPr>
              <a:t>Dr. Markus Werz</a:t>
            </a:r>
            <a:r>
              <a:rPr lang="de-DE" b="1" u="sng" dirty="0">
                <a:solidFill>
                  <a:srgbClr val="0000FF"/>
                </a:solidFill>
                <a:latin typeface="Calibri"/>
              </a:rPr>
              <a:t>:</a:t>
            </a:r>
            <a:r>
              <a:rPr lang="de-DE" b="1" dirty="0">
                <a:solidFill>
                  <a:srgbClr val="000000"/>
                </a:solidFill>
                <a:latin typeface="Calibri"/>
              </a:rPr>
              <a:t>  </a:t>
            </a:r>
            <a:endParaRPr dirty="0"/>
          </a:p>
          <a:p>
            <a:pPr>
              <a:defRPr/>
            </a:pPr>
            <a:r>
              <a:rPr lang="de-DE" dirty="0" err="1">
                <a:solidFill>
                  <a:srgbClr val="000000"/>
                </a:solidFill>
                <a:latin typeface="Calibri"/>
              </a:rPr>
              <a:t>Lusitanistik</a:t>
            </a:r>
            <a:r>
              <a:rPr lang="de-DE" dirty="0">
                <a:solidFill>
                  <a:srgbClr val="000000"/>
                </a:solidFill>
                <a:latin typeface="Calibri"/>
              </a:rPr>
              <a:t>, Romanistik, Rechtswissenschaft, Politikwissenschaft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5BEB1B1-087C-4032-B9A2-F960DF202469}" type="slidenum">
              <a:rPr lang="de-DE"/>
              <a:t>9</a:t>
            </a:fld>
            <a:endParaRPr lang="de-DE"/>
          </a:p>
        </p:txBody>
      </p:sp>
      <p:sp>
        <p:nvSpPr>
          <p:cNvPr id="6" name="Rechteck 1"/>
          <p:cNvSpPr/>
          <p:nvPr/>
        </p:nvSpPr>
        <p:spPr bwMode="auto">
          <a:xfrm>
            <a:off x="1107061" y="980728"/>
            <a:ext cx="9135340" cy="77931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2" tIns="47622" rIns="47622" bIns="47622" rtlCol="0" anchor="ctr">
            <a:noAutofit/>
          </a:bodyPr>
          <a:lstStyle/>
          <a:p>
            <a:pPr lvl="0" algn="l">
              <a:defRPr/>
            </a:pPr>
            <a:r>
              <a:rPr lang="de-DE" sz="24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Wie veröffentliche ich Literatur in OPUS?</a:t>
            </a:r>
            <a:endParaRPr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hteck 2"/>
          <p:cNvSpPr/>
          <p:nvPr/>
        </p:nvSpPr>
        <p:spPr bwMode="auto">
          <a:xfrm>
            <a:off x="1111078" y="1556792"/>
            <a:ext cx="3414883" cy="36801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2" tIns="47622" rIns="47622" bIns="47622" rtlCol="0" anchor="ctr">
            <a:noAutofit/>
          </a:bodyPr>
          <a:lstStyle/>
          <a:p>
            <a:pPr>
              <a:defRPr/>
            </a:pP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Rufen Sie </a:t>
            </a:r>
            <a:r>
              <a:rPr lang="de-DE" sz="2000" u="sng" dirty="0">
                <a:latin typeface="Segoe UI" panose="020B0502040204020203" pitchFamily="34" charset="0"/>
                <a:cs typeface="Segoe UI" panose="020B0502040204020203" pitchFamily="34" charset="0"/>
                <a:hlinkClick r:id="rId2" tooltip="https://www.uni-trier.de/universitaet/wichtige-anlaufstellen/bibliothek/home/digitale-medien/elektronische-hochschulschriften-opus"/>
              </a:rPr>
              <a:t>OPUS</a:t>
            </a: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auf und klicken Sie auf "Veröffentlichen". Anschließend wählen Sie den entsprechenden Dokumenttyp aus </a:t>
            </a:r>
            <a:endParaRPr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de-DE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(z.B. Dissertation, Examensarbeit, Wissenschaftlicher Artikel) und laden Sie die Datei hoch.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4"/>
          <p:cNvPicPr/>
          <p:nvPr/>
        </p:nvPicPr>
        <p:blipFill>
          <a:blip r:embed="rId3"/>
          <a:stretch/>
        </p:blipFill>
        <p:spPr bwMode="auto">
          <a:xfrm>
            <a:off x="4583832" y="1760045"/>
            <a:ext cx="6007244" cy="44919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NEU!! Praesentationsvorlage_UT</Template>
  <TotalTime>0</TotalTime>
  <Words>819</Words>
  <Application>Microsoft Office PowerPoint</Application>
  <DocSecurity>0</DocSecurity>
  <PresentationFormat>Breitbild</PresentationFormat>
  <Paragraphs>130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1" baseType="lpstr">
      <vt:lpstr>Arial</vt:lpstr>
      <vt:lpstr>Calibri</vt:lpstr>
      <vt:lpstr>Segoe UI</vt:lpstr>
      <vt:lpstr>Office</vt:lpstr>
      <vt:lpstr>Open Access an der Universität Trier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>Universität Trier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Pressestelle</dc:creator>
  <cp:keywords/>
  <dc:description/>
  <cp:lastModifiedBy>Zonker, Angelika</cp:lastModifiedBy>
  <cp:revision>65</cp:revision>
  <dcterms:created xsi:type="dcterms:W3CDTF">2019-01-24T11:07:27Z</dcterms:created>
  <dcterms:modified xsi:type="dcterms:W3CDTF">2023-05-10T11:52:28Z</dcterms:modified>
  <cp:category/>
  <dc:identifier/>
  <cp:contentStatus/>
  <dc:language/>
  <cp:version/>
</cp:coreProperties>
</file>