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</p:sldMasterIdLst>
  <p:notesMasterIdLst>
    <p:notesMasterId r:id="rId14"/>
  </p:notesMasterIdLst>
  <p:sldIdLst>
    <p:sldId id="256" r:id="rId4"/>
    <p:sldId id="257" r:id="rId5"/>
    <p:sldId id="265" r:id="rId6"/>
    <p:sldId id="266" r:id="rId7"/>
    <p:sldId id="267" r:id="rId8"/>
    <p:sldId id="270" r:id="rId9"/>
    <p:sldId id="271" r:id="rId10"/>
    <p:sldId id="272" r:id="rId11"/>
    <p:sldId id="273" r:id="rId12"/>
    <p:sldId id="26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Bischur" initials="DB" lastIdx="2" clrIdx="0">
    <p:extLst>
      <p:ext uri="{19B8F6BF-5375-455C-9EA6-DF929625EA0E}">
        <p15:presenceInfo xmlns:p15="http://schemas.microsoft.com/office/powerpoint/2012/main" userId="7d7b320b8e97bc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1DFEC"/>
    <a:srgbClr val="E9EDF4"/>
    <a:srgbClr val="D0D8E8"/>
    <a:srgbClr val="A0B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9" d="100"/>
          <a:sy n="139" d="100"/>
        </p:scale>
        <p:origin x="79" y="367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5F92F-570B-4394-9527-026BB3DAF8C0}" type="datetimeFigureOut">
              <a:rPr lang="de-DE" smtClean="0"/>
              <a:t>08.09.2020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4414B-8196-4A7C-9D3C-20FD379863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15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ahnschrif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1E535B60-81EB-43E9-9565-DAF3CAC16434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15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60FF-968E-4879-89C4-2D0D195823A9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96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07BE-6D59-4E54-AFAD-0C35C60F0CB0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0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3" y="1846052"/>
            <a:ext cx="3239999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79" y="2582334"/>
            <a:ext cx="3240000" cy="3378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8205" y="1863304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08205" y="2599586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5681" y="1875949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915680" y="2612231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1097280" y="1734732"/>
            <a:ext cx="10058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004BCBED-721B-4D18-8032-3C3AC74BCC77}" type="datetime1">
              <a:rPr lang="de-DE" smtClean="0"/>
              <a:t>08.09.2020</a:t>
            </a:fld>
            <a:endParaRPr lang="de-DE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084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-9726"/>
            <a:ext cx="4104060" cy="6601994"/>
          </a:xfrm>
          <a:prstGeom prst="rect">
            <a:avLst/>
          </a:prstGeom>
          <a:solidFill>
            <a:srgbClr val="A0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80" y="1052736"/>
            <a:ext cx="8087921" cy="5536070"/>
          </a:xfrm>
        </p:spPr>
        <p:txBody>
          <a:bodyPr>
            <a:normAutofit/>
          </a:bodyPr>
          <a:lstStyle>
            <a:lvl1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3022336"/>
            <a:ext cx="3200400" cy="191738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457199" y="3022335"/>
            <a:ext cx="3200400" cy="118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56A117C-DF60-4EB0-A42F-2411F9905E56}" type="datetime1">
              <a:rPr lang="de-DE" smtClean="0"/>
              <a:t>08.09.2020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82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09EE57-9BEF-44B6-BBC7-E467290E0E39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8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174C-BF2D-4155-81BC-191337AC56F7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14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11B0958-CD4F-4091-B8C6-2E84AA89E2C9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7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ahnschrif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AB97D22B-41D9-4A22-9DD5-0A71BA112FE8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764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196752"/>
            <a:ext cx="11713301" cy="4968552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  <a:lvl2pPr>
              <a:defRPr>
                <a:latin typeface="Bahnschrift" panose="020B0502040204020203" pitchFamily="34" charset="0"/>
              </a:defRPr>
            </a:lvl2pPr>
            <a:lvl3pPr>
              <a:defRPr>
                <a:latin typeface="Bahnschrift" panose="020B0502040204020203" pitchFamily="34" charset="0"/>
              </a:defRPr>
            </a:lvl3pPr>
            <a:lvl4pPr>
              <a:defRPr>
                <a:latin typeface="Bahnschrift" panose="020B0502040204020203" pitchFamily="34" charset="0"/>
              </a:defRPr>
            </a:lvl4pPr>
            <a:lvl5pPr>
              <a:defRPr>
                <a:latin typeface="Bahnschrift" panose="020B0502040204020203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FE8EE245-50C8-4167-852B-0E392D884AF0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095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BECC42A6-AB1C-4BA7-85B2-C8E60909DB19}" type="datetime1">
              <a:rPr lang="de-DE" smtClean="0"/>
              <a:t>08.09.2020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7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196752"/>
            <a:ext cx="11713301" cy="4968552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  <a:lvl2pPr>
              <a:defRPr>
                <a:latin typeface="Bahnschrift" panose="020B0502040204020203" pitchFamily="34" charset="0"/>
              </a:defRPr>
            </a:lvl2pPr>
            <a:lvl3pPr>
              <a:defRPr>
                <a:latin typeface="Bahnschrift" panose="020B0502040204020203" pitchFamily="34" charset="0"/>
              </a:defRPr>
            </a:lvl3pPr>
            <a:lvl4pPr>
              <a:defRPr>
                <a:latin typeface="Bahnschrift" panose="020B0502040204020203" pitchFamily="34" charset="0"/>
              </a:defRPr>
            </a:lvl4pPr>
            <a:lvl5pPr>
              <a:defRPr>
                <a:latin typeface="Bahnschrift" panose="020B0502040204020203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48B3278-B59E-4ABE-9E10-ACFBF0229D13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837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ECFCD6AD-8CB0-42D9-B5D8-C784FA7559CC}" type="datetime1">
              <a:rPr lang="de-DE" smtClean="0"/>
              <a:t>08.09.2020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507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53356"/>
            <a:ext cx="5386917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253356"/>
            <a:ext cx="5389033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8B259FD8-656D-4B96-808E-353710C8E450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54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er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9383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360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8162258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208235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262864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4"/>
          </p:nvPr>
        </p:nvSpPr>
        <p:spPr>
          <a:xfrm>
            <a:off x="4216887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A64D0565-350A-4BD3-AB02-BD7CDF8237EB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451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DE2B65E7-3D6A-41BB-BA2E-0B02B5B0FD16}" type="datetime1">
              <a:rPr lang="de-DE" smtClean="0"/>
              <a:t>08.09.2020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560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7D063F3F-4024-46A0-B922-AB96D30EAFD2}" type="datetime1">
              <a:rPr lang="de-DE" smtClean="0"/>
              <a:t>08.09.2020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600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5"/>
            <a:ext cx="10058400" cy="4399647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5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86393" y="520463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B46D79A5-45A5-442A-9943-40FE42EC1E58}" type="datetime1">
              <a:rPr lang="de-DE" smtClean="0"/>
              <a:t>08.09.2020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736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41FE-42DD-417F-A50B-F55D563E3FF7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526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EE81-6705-4AF9-93A0-CFCA698BD08F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115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3" y="1846052"/>
            <a:ext cx="3239999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79" y="2582334"/>
            <a:ext cx="3240000" cy="3378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8205" y="1863304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08205" y="2599586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5681" y="1875949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915680" y="2612231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1097280" y="1734732"/>
            <a:ext cx="10058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0E50402A-38E1-4AAC-A566-07A920B332CB}" type="datetime1">
              <a:rPr lang="de-DE" smtClean="0"/>
              <a:t>08.09.2020</a:t>
            </a:fld>
            <a:endParaRPr lang="de-DE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858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-9726"/>
            <a:ext cx="4104060" cy="6601994"/>
          </a:xfrm>
          <a:prstGeom prst="rect">
            <a:avLst/>
          </a:prstGeom>
          <a:solidFill>
            <a:srgbClr val="A0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80" y="1052736"/>
            <a:ext cx="8087921" cy="5536070"/>
          </a:xfrm>
        </p:spPr>
        <p:txBody>
          <a:bodyPr>
            <a:normAutofit/>
          </a:bodyPr>
          <a:lstStyle>
            <a:lvl1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3022336"/>
            <a:ext cx="3200400" cy="191738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457199" y="3022335"/>
            <a:ext cx="3200400" cy="118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5601E06-D800-43CB-891C-D1F89A4E4B22}" type="datetime1">
              <a:rPr lang="de-DE" smtClean="0"/>
              <a:t>08.09.2020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79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0368C888-B39C-4752-BF58-B498F3C664D7}" type="datetime1">
              <a:rPr lang="de-DE" smtClean="0"/>
              <a:t>08.09.2020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400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7B44772D-5431-4BB2-B31D-C1E10DD4CB6A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53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0C45-7808-4D62-820B-3BAB350B8134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901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DFE2835D-84A2-42FB-AC04-8F2DA1B6DC34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05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ahnschrif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3E8A8772-BBE8-4E98-B8E9-2B281200936B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46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196752"/>
            <a:ext cx="11713301" cy="4968552"/>
          </a:xfrm>
        </p:spPr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  <a:lvl2pPr>
              <a:defRPr>
                <a:latin typeface="Bahnschrift" panose="020B0502040204020203" pitchFamily="34" charset="0"/>
              </a:defRPr>
            </a:lvl2pPr>
            <a:lvl3pPr>
              <a:defRPr>
                <a:latin typeface="Bahnschrift" panose="020B0502040204020203" pitchFamily="34" charset="0"/>
              </a:defRPr>
            </a:lvl3pPr>
            <a:lvl4pPr>
              <a:defRPr>
                <a:latin typeface="Bahnschrift" panose="020B0502040204020203" pitchFamily="34" charset="0"/>
              </a:defRPr>
            </a:lvl4pPr>
            <a:lvl5pPr>
              <a:defRPr>
                <a:latin typeface="Bahnschrift" panose="020B0502040204020203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C8B0242E-05DE-4277-8C12-19863593F55B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67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FB4DF91-B8E9-43E6-B266-3BC1AE124514}" type="datetime1">
              <a:rPr lang="de-DE" smtClean="0"/>
              <a:t>08.09.2020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91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59627147-E802-4877-8E6E-A19B1B6E8B2B}" type="datetime1">
              <a:rPr lang="de-DE" smtClean="0"/>
              <a:t>08.09.2020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573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53356"/>
            <a:ext cx="5386917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253356"/>
            <a:ext cx="5389033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8B80516-8FD3-4B7C-86E8-AC848E275567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206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er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9383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360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8162258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208235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262864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4"/>
          </p:nvPr>
        </p:nvSpPr>
        <p:spPr>
          <a:xfrm>
            <a:off x="4216887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1A93D04C-D285-4703-ABF0-380FD6415AD8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36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B9369F2D-7CB6-411E-AAB7-018EEC4D609A}" type="datetime1">
              <a:rPr lang="de-DE" smtClean="0"/>
              <a:t>08.09.2020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07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9B880721-DA5F-4CE7-9C04-7FFD47917025}" type="datetime1">
              <a:rPr lang="de-DE" smtClean="0"/>
              <a:t>08.09.2020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315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7B60ECE1-B267-4E6B-81E1-62D60B371F6A}" type="datetime1">
              <a:rPr lang="de-DE" smtClean="0"/>
              <a:t>08.09.2020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132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5"/>
            <a:ext cx="10058400" cy="4399647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5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86393" y="520463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55273B13-249C-4C40-B3E6-B2E2FD50FF3E}" type="datetime1">
              <a:rPr lang="de-DE" smtClean="0"/>
              <a:t>08.09.2020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987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9630-621D-4E3A-8D26-997C8C6434CD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231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CFEF1-9F4A-49A8-8B5D-BEC4A5BE0DC0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719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3" y="1846052"/>
            <a:ext cx="3239999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79" y="2582334"/>
            <a:ext cx="3240000" cy="3378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8205" y="1863304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08205" y="2599586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15681" y="1875949"/>
            <a:ext cx="324000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125" b="0" cap="all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915680" y="2612231"/>
            <a:ext cx="3240000" cy="33782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1097280" y="1734732"/>
            <a:ext cx="10058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0D1505BD-8432-460A-B431-4D14E3B3EB05}" type="datetime1">
              <a:rPr lang="de-DE" smtClean="0"/>
              <a:t>08.09.2020</a:t>
            </a:fld>
            <a:endParaRPr lang="de-DE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576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-9726"/>
            <a:ext cx="4104060" cy="6601994"/>
          </a:xfrm>
          <a:prstGeom prst="rect">
            <a:avLst/>
          </a:prstGeom>
          <a:solidFill>
            <a:srgbClr val="A0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025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80" y="1052736"/>
            <a:ext cx="8087921" cy="5536070"/>
          </a:xfrm>
        </p:spPr>
        <p:txBody>
          <a:bodyPr>
            <a:normAutofit/>
          </a:bodyPr>
          <a:lstStyle>
            <a:lvl1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3022336"/>
            <a:ext cx="3200400" cy="191738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457199" y="3022335"/>
            <a:ext cx="3200400" cy="118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06CEE4D3-991A-4782-8A97-7144784DB46A}" type="datetime1">
              <a:rPr lang="de-DE" smtClean="0"/>
              <a:t>08.09.2020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683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D28F50F8-B197-4DF8-B137-52A9B7C1266C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947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5609-9592-4A28-8C30-CCE3A11AA5E4}" type="datetime1">
              <a:rPr lang="de-DE" smtClean="0"/>
              <a:t>08.09.2020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802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8B1EEE7-2C1F-4B2A-AD4B-C94F4AC20B6A}" type="datetime1">
              <a:rPr lang="de-DE" smtClean="0"/>
              <a:t>08.09.2020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3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253356"/>
            <a:ext cx="5386917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253356"/>
            <a:ext cx="5389033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A07BBC5D-8749-4EF0-A6E0-C6C938B6256D}" type="datetime1">
              <a:rPr lang="de-DE" smtClean="0"/>
              <a:t>08.09.2020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91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er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9383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360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8162258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8208235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262864" y="2174875"/>
            <a:ext cx="3648405" cy="3951288"/>
          </a:xfrm>
        </p:spPr>
        <p:txBody>
          <a:bodyPr/>
          <a:lstStyle>
            <a:lvl1pPr>
              <a:defRPr sz="2400">
                <a:latin typeface="Bahnschrift" panose="020B0502040204020203" pitchFamily="34" charset="0"/>
              </a:defRPr>
            </a:lvl1pPr>
            <a:lvl2pPr>
              <a:defRPr sz="2000">
                <a:latin typeface="Bahnschrift" panose="020B0502040204020203" pitchFamily="34" charset="0"/>
              </a:defRPr>
            </a:lvl2pPr>
            <a:lvl3pPr>
              <a:defRPr sz="1800">
                <a:latin typeface="Bahnschrift" panose="020B0502040204020203" pitchFamily="34" charset="0"/>
              </a:defRPr>
            </a:lvl3pPr>
            <a:lvl4pPr>
              <a:defRPr sz="1600">
                <a:latin typeface="Bahnschrift" panose="020B0502040204020203" pitchFamily="34" charset="0"/>
              </a:defRPr>
            </a:lvl4pPr>
            <a:lvl5pPr>
              <a:defRPr sz="1600">
                <a:latin typeface="Bahnschrift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4"/>
          </p:nvPr>
        </p:nvSpPr>
        <p:spPr>
          <a:xfrm>
            <a:off x="4216887" y="1212690"/>
            <a:ext cx="36484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tx2"/>
                </a:solidFill>
                <a:latin typeface="Bahnschrif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5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E3E1706C-D8C5-4EC3-B281-24DFDF96EADB}" type="datetime1">
              <a:rPr lang="de-DE" smtClean="0"/>
              <a:t>08.09.2020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62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hnschrift" panose="020B0502040204020203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B31291E6-4581-4508-8B0B-5BFF53534F1A}" type="datetime1">
              <a:rPr lang="de-DE" smtClean="0"/>
              <a:t>08.09.2020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4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E632348-F611-45DE-8901-75208547A0A2}" type="datetime1">
              <a:rPr lang="de-DE" smtClean="0"/>
              <a:t>08.09.2020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69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5"/>
            <a:ext cx="10058400" cy="4399647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5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86393" y="5204637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EDAF7E53-6563-411A-8F95-0087C9FB2533}" type="datetime1">
              <a:rPr lang="de-DE" smtClean="0"/>
              <a:t>08.09.2020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96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" y="0"/>
            <a:ext cx="12186083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5360" y="1196752"/>
            <a:ext cx="1152128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Inhalte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3FA944A2-E746-45D5-A496-F501DD5849D7}" type="datetime1">
              <a:rPr lang="de-DE" smtClean="0"/>
              <a:t>08.09.2020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9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" y="0"/>
            <a:ext cx="12186083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5360" y="1196752"/>
            <a:ext cx="1152128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Inhalte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2AC62461-8830-4611-9507-731059177738}" type="datetime1">
              <a:rPr lang="de-DE" smtClean="0"/>
              <a:t>08.09.2020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903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" y="0"/>
            <a:ext cx="12186083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5360" y="1196752"/>
            <a:ext cx="1152128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Inhalte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75521" y="6597352"/>
            <a:ext cx="2441367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5D79C7F9-03C5-4E62-9B62-D28F5EA9B594}" type="datetime1">
              <a:rPr lang="de-DE" smtClean="0"/>
              <a:t>08.09.2020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216887" y="6602437"/>
            <a:ext cx="5664629" cy="356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97747" y="6593892"/>
            <a:ext cx="1219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ts val="1200"/>
              </a:lnSpc>
              <a:defRPr sz="1200" baseline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defRPr>
            </a:lvl1pPr>
          </a:lstStyle>
          <a:p>
            <a:fld id="{4019BECE-F36D-424D-97D2-EE4C86C402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7" Type="http://schemas.openxmlformats.org/officeDocument/2006/relationships/image" Target="../media/image2.png"/><Relationship Id="rId2" Type="http://schemas.microsoft.com/office/2007/relationships/media" Target="../media/media19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8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8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38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2.png"/><Relationship Id="rId2" Type="http://schemas.microsoft.com/office/2007/relationships/media" Target="../media/media9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38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7" Type="http://schemas.openxmlformats.org/officeDocument/2006/relationships/image" Target="../media/image2.png"/><Relationship Id="rId2" Type="http://schemas.microsoft.com/office/2007/relationships/media" Target="../media/media1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39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openxmlformats.org/officeDocument/2006/relationships/image" Target="../media/image3.png"/><Relationship Id="rId2" Type="http://schemas.microsoft.com/office/2007/relationships/media" Target="../media/media13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7" Type="http://schemas.openxmlformats.org/officeDocument/2006/relationships/image" Target="../media/image2.png"/><Relationship Id="rId2" Type="http://schemas.microsoft.com/office/2007/relationships/media" Target="../media/media15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39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17.mp3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680" y="1288854"/>
            <a:ext cx="11514967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Bachelorstudiengänge der Soziologie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Vertiefungs- &amp; Spezialisierungsstudium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680" y="3536619"/>
            <a:ext cx="11514967" cy="1138954"/>
          </a:xfrm>
        </p:spPr>
        <p:txBody>
          <a:bodyPr>
            <a:noAutofit/>
          </a:bodyPr>
          <a:lstStyle/>
          <a:p>
            <a:r>
              <a:rPr lang="de-DE" sz="3600" dirty="0"/>
              <a:t>Übersicht</a:t>
            </a:r>
            <a:br>
              <a:rPr lang="de-DE" sz="3600" dirty="0"/>
            </a:br>
            <a:r>
              <a:rPr lang="de-DE" sz="3600" dirty="0"/>
              <a:t>Prüfungsmodi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EB9D611-92CE-4EE6-B6DF-44559DB900EB}" type="datetime1">
              <a:rPr lang="de-DE" smtClean="0"/>
              <a:t>08.09.2020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1</a:t>
            </a:fld>
            <a:endParaRPr lang="de-DE"/>
          </a:p>
        </p:txBody>
      </p:sp>
      <p:pic>
        <p:nvPicPr>
          <p:cNvPr id="9" name="## Foilie 01">
            <a:hlinkClick r:id="" action="ppaction://media"/>
            <a:extLst>
              <a:ext uri="{FF2B5EF4-FFF2-40B4-BE49-F238E27FC236}">
                <a16:creationId xmlns:a16="http://schemas.microsoft.com/office/drawing/2014/main" id="{E72585F9-1BB2-4D60-930E-FF82D3333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4015" y="208991"/>
            <a:ext cx="347663" cy="34766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F282BCB-58AF-42BD-86A3-8462561F4A1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24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02"/>
    </mc:Choice>
    <mc:Fallback>
      <p:transition spd="slow" advTm="8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4" objId="9"/>
        <p14:stopEvt time="8519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089AE-61A9-456B-BB50-BEB63BF4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Weitere Unklarheiten / Fragen / Probleme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1B33C9-EDE5-409A-B454-79EEBC670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1446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Falls weitere Fragen bestehen, wenden Sie sich am Besten per Email an mich:</a:t>
            </a:r>
          </a:p>
          <a:p>
            <a:endParaRPr lang="de-DE" i="1" dirty="0"/>
          </a:p>
          <a:p>
            <a:r>
              <a:rPr lang="de-DE" i="1" dirty="0"/>
              <a:t>	bischur@uni-trier.de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3E679C-8CAE-4FEE-840F-C0879ECCB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14464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Wenn es Unklarheiten oder Schwierigkeiten bei der Anmeldung von Modulprüfungen gibt, wenden Sie sich bitte </a:t>
            </a:r>
            <a:r>
              <a:rPr lang="de-DE" dirty="0">
                <a:solidFill>
                  <a:srgbClr val="FF0000"/>
                </a:solidFill>
              </a:rPr>
              <a:t>rechtzeitig vor Ablauf der Anmeldefristen </a:t>
            </a:r>
            <a:r>
              <a:rPr lang="de-DE" dirty="0"/>
              <a:t>an mich oder das HPA.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CC35F1-D8C6-478E-AB86-551C1140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27147-E802-4877-8E6E-A19B1B6E8B2B}" type="datetime1">
              <a:rPr lang="de-DE" smtClean="0"/>
              <a:t>08.09.2020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EFD789-E0C5-4C66-92D6-5B400B1A5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F07B90-F151-472C-9F2E-77C78BD9E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10</a:t>
            </a:fld>
            <a:endParaRPr lang="de-DE"/>
          </a:p>
        </p:txBody>
      </p:sp>
      <p:pic>
        <p:nvPicPr>
          <p:cNvPr id="9" name="## Folie 10">
            <a:hlinkClick r:id="" action="ppaction://media"/>
            <a:extLst>
              <a:ext uri="{FF2B5EF4-FFF2-40B4-BE49-F238E27FC236}">
                <a16:creationId xmlns:a16="http://schemas.microsoft.com/office/drawing/2014/main" id="{9D65E7A0-5078-4E4F-877D-3D1A24CABA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0892" y="226268"/>
            <a:ext cx="347663" cy="34766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A538DA7-6AE4-4B19-9012-D5584478CBC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30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51"/>
    </mc:Choice>
    <mc:Fallback>
      <p:transition spd="slow" advTm="7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7" objId="9"/>
        <p14:stopEvt time="6920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1874962" cy="1143000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Übersicht zu den Bachelorstudiengängen der Soziologie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35360" y="1318486"/>
            <a:ext cx="3186773" cy="684313"/>
          </a:xfrm>
        </p:spPr>
        <p:txBody>
          <a:bodyPr anchor="t"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Grundstudium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7937437" y="1318486"/>
            <a:ext cx="4053279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Spezialisierung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(Wahlmodule)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4"/>
          </p:nvPr>
        </p:nvSpPr>
        <p:spPr>
          <a:xfrm>
            <a:off x="3925723" y="1310433"/>
            <a:ext cx="3716546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Vertiefung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(Pflichtmodule)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5366" y="2240489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Integrierte Einführung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5363" y="309112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Quantitative </a:t>
            </a:r>
            <a:r>
              <a:rPr lang="de-DE" sz="1600" dirty="0" err="1">
                <a:latin typeface="Bahnschrift" panose="020B0502040204020203" pitchFamily="34" charset="0"/>
              </a:rPr>
              <a:t>empir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5360" y="3525267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Qualitative </a:t>
            </a:r>
            <a:r>
              <a:rPr lang="de-DE" sz="1600" dirty="0" err="1">
                <a:latin typeface="Bahnschrift" panose="020B0502040204020203" pitchFamily="34" charset="0"/>
              </a:rPr>
              <a:t>emp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53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609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35360" y="5054560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5360" y="5725498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60961" y="5054560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60961" y="5725497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5360" y="4625382"/>
            <a:ext cx="15611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Mathematik 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0962" y="4625382"/>
            <a:ext cx="15611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Statistik I &amp; II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363" y="266828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Soziologisches </a:t>
            </a:r>
            <a:r>
              <a:rPr lang="de-DE" sz="1600" dirty="0" err="1">
                <a:latin typeface="Bahnschrift" panose="020B0502040204020203" pitchFamily="34" charset="0"/>
              </a:rPr>
              <a:t>Propädeutikum</a:t>
            </a:r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18453" y="4895755"/>
            <a:ext cx="3731940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Ergänzungsfach: Aufbereitung &amp; Analyse quantitativer Daten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912457" y="2223980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Kulturen und Gesellschaften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910327" y="2862604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II: </a:t>
            </a:r>
            <a:br>
              <a:rPr lang="de-DE" sz="1600" dirty="0">
                <a:latin typeface="Bahnschrift" panose="020B0502040204020203" pitchFamily="34" charset="0"/>
              </a:rPr>
            </a:br>
            <a:r>
              <a:rPr lang="de-DE" sz="1600" dirty="0">
                <a:latin typeface="Bahnschrift" panose="020B0502040204020203" pitchFamily="34" charset="0"/>
              </a:rPr>
              <a:t>Sozialstruktur und Gegenwartsanalyse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10327" y="3501228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Theoretische Soziologie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10327" y="4269743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Studienprojekt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37438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937438" y="5550777"/>
            <a:ext cx="202334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A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9960780" y="5550777"/>
            <a:ext cx="204827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B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937439" y="5947598"/>
            <a:ext cx="406996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Wahlfach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937439" y="4895611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V: Aufbereitung &amp; Analyse quantitativer Daten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937439" y="3740507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Markt und Organisation (</a:t>
            </a:r>
            <a:r>
              <a:rPr lang="de-DE" sz="1600" dirty="0" err="1">
                <a:latin typeface="Bahnschrift" panose="020B0502040204020203" pitchFamily="34" charset="0"/>
              </a:rPr>
              <a:t>MuO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37439" y="31549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Arbeit und Sozialpolitik (</a:t>
            </a:r>
            <a:r>
              <a:rPr lang="de-DE" sz="1600" dirty="0" err="1">
                <a:latin typeface="Bahnschrift" panose="020B0502040204020203" pitchFamily="34" charset="0"/>
              </a:rPr>
              <a:t>AuS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37439" y="43180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IV: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Medien und Prozesse (</a:t>
            </a:r>
            <a:r>
              <a:rPr lang="de-DE" sz="1600" dirty="0" err="1">
                <a:latin typeface="Bahnschrift" panose="020B0502040204020203" pitchFamily="34" charset="0"/>
              </a:rPr>
              <a:t>MuP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cxnSp>
        <p:nvCxnSpPr>
          <p:cNvPr id="42" name="Gerader Verbinder 41"/>
          <p:cNvCxnSpPr/>
          <p:nvPr/>
        </p:nvCxnSpPr>
        <p:spPr>
          <a:xfrm flipH="1">
            <a:off x="3698730" y="819150"/>
            <a:ext cx="32061" cy="5728299"/>
          </a:xfrm>
          <a:prstGeom prst="line">
            <a:avLst/>
          </a:prstGeom>
          <a:ln w="31750">
            <a:solidFill>
              <a:srgbClr val="A0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3925722" y="5725641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Bachelor-Abschlussarbeit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9984056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937439" y="2575113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 und Wissen (</a:t>
            </a:r>
            <a:r>
              <a:rPr lang="de-DE" sz="1600" dirty="0" err="1">
                <a:latin typeface="Bahnschrift" panose="020B0502040204020203" pitchFamily="34" charset="0"/>
              </a:rPr>
              <a:t>KuW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329152-6FF0-4C11-834C-E4F524E0581C}" type="datetime1">
              <a:rPr lang="de-DE" smtClean="0"/>
              <a:t>08.09.2020</a:t>
            </a:fld>
            <a:endParaRPr lang="de-DE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2</a:t>
            </a:fld>
            <a:endParaRPr lang="de-DE"/>
          </a:p>
        </p:txBody>
      </p:sp>
      <p:pic>
        <p:nvPicPr>
          <p:cNvPr id="7" name="## Folie 02">
            <a:hlinkClick r:id="" action="ppaction://media"/>
            <a:extLst>
              <a:ext uri="{FF2B5EF4-FFF2-40B4-BE49-F238E27FC236}">
                <a16:creationId xmlns:a16="http://schemas.microsoft.com/office/drawing/2014/main" id="{901DEFC9-F648-4D9D-B674-EE72376F0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2537" y="336378"/>
            <a:ext cx="347663" cy="347663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E1D008D-700C-418A-A4DE-D77A95F2091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21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47"/>
    </mc:Choice>
    <mc:Fallback>
      <p:transition spd="slow" advTm="16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9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50" grpId="0" animBg="1"/>
      <p:bldP spid="40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3950" objId="7"/>
        <p14:stopEvt time="165047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1874962" cy="1143000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Bachelorstudiengang Sozialwissenschaften (1-Fach)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35360" y="1318486"/>
            <a:ext cx="3186773" cy="684313"/>
          </a:xfrm>
        </p:spPr>
        <p:txBody>
          <a:bodyPr anchor="t"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Grundstudium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7937437" y="1318486"/>
            <a:ext cx="4053279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Spezialisierung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(Wahlmodule)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4"/>
          </p:nvPr>
        </p:nvSpPr>
        <p:spPr>
          <a:xfrm>
            <a:off x="3925723" y="1310433"/>
            <a:ext cx="3716546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Vertiefung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(Pflichtmodule)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5366" y="2240489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Integrierte Einführung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5363" y="309112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Quantitative </a:t>
            </a:r>
            <a:r>
              <a:rPr lang="de-DE" sz="1600" dirty="0" err="1">
                <a:latin typeface="Bahnschrift" panose="020B0502040204020203" pitchFamily="34" charset="0"/>
              </a:rPr>
              <a:t>empir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5360" y="3525267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Qualitative </a:t>
            </a:r>
            <a:r>
              <a:rPr lang="de-DE" sz="1600" dirty="0" err="1">
                <a:latin typeface="Bahnschrift" panose="020B0502040204020203" pitchFamily="34" charset="0"/>
              </a:rPr>
              <a:t>emp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53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609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35360" y="5054560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5360" y="5725498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60961" y="5054560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60961" y="5725497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5360" y="4625382"/>
            <a:ext cx="15611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Mathematik 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0962" y="4625382"/>
            <a:ext cx="15611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Statistik I &amp; II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363" y="2668282"/>
            <a:ext cx="31867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Soziologisches </a:t>
            </a:r>
            <a:r>
              <a:rPr lang="de-DE" sz="1600" dirty="0" err="1">
                <a:latin typeface="Bahnschrift" panose="020B0502040204020203" pitchFamily="34" charset="0"/>
              </a:rPr>
              <a:t>Propädeutikum</a:t>
            </a:r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18453" y="4895755"/>
            <a:ext cx="3731940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Ergänzungsfach: Aufbereitung &amp; Analyse quantitativer Daten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912457" y="2223980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Kulturen und Gesellschaften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910327" y="2862604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II: </a:t>
            </a:r>
            <a:br>
              <a:rPr lang="de-DE" sz="1600" dirty="0">
                <a:latin typeface="Bahnschrift" panose="020B0502040204020203" pitchFamily="34" charset="0"/>
              </a:rPr>
            </a:br>
            <a:r>
              <a:rPr lang="de-DE" sz="1600" dirty="0">
                <a:latin typeface="Bahnschrift" panose="020B0502040204020203" pitchFamily="34" charset="0"/>
              </a:rPr>
              <a:t>Sozialstruktur und Gegenwartsanalyse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10327" y="3501228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Theoretische Soziologie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10327" y="4269743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Studienprojekt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37438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937438" y="5550777"/>
            <a:ext cx="202334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A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9960780" y="5550777"/>
            <a:ext cx="204827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B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937439" y="5947598"/>
            <a:ext cx="406996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Wahlfach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937439" y="4895611"/>
            <a:ext cx="40794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V: Aufbereitung &amp; Analyse quantitativer Daten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937439" y="3740507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Markt und Organisation (</a:t>
            </a:r>
            <a:r>
              <a:rPr lang="de-DE" sz="1600" dirty="0" err="1">
                <a:latin typeface="Bahnschrift" panose="020B0502040204020203" pitchFamily="34" charset="0"/>
              </a:rPr>
              <a:t>MuO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37439" y="31549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Arbeit und Sozialpolitik (</a:t>
            </a:r>
            <a:r>
              <a:rPr lang="de-DE" sz="1600" dirty="0" err="1">
                <a:latin typeface="Bahnschrift" panose="020B0502040204020203" pitchFamily="34" charset="0"/>
              </a:rPr>
              <a:t>AuS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37439" y="43180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IV: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Medien und Prozesse (</a:t>
            </a:r>
            <a:r>
              <a:rPr lang="de-DE" sz="1600" dirty="0" err="1">
                <a:latin typeface="Bahnschrift" panose="020B0502040204020203" pitchFamily="34" charset="0"/>
              </a:rPr>
              <a:t>MuP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cxnSp>
        <p:nvCxnSpPr>
          <p:cNvPr id="42" name="Gerader Verbinder 41"/>
          <p:cNvCxnSpPr/>
          <p:nvPr/>
        </p:nvCxnSpPr>
        <p:spPr>
          <a:xfrm flipH="1">
            <a:off x="3698730" y="819150"/>
            <a:ext cx="32061" cy="5728299"/>
          </a:xfrm>
          <a:prstGeom prst="line">
            <a:avLst/>
          </a:prstGeom>
          <a:ln w="31750">
            <a:solidFill>
              <a:srgbClr val="A0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3925722" y="5725641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Bachelor-Abschlussarbeit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9984056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937439" y="2575113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 und Wissen (</a:t>
            </a:r>
            <a:r>
              <a:rPr lang="de-DE" sz="1600" dirty="0" err="1">
                <a:latin typeface="Bahnschrift" panose="020B0502040204020203" pitchFamily="34" charset="0"/>
              </a:rPr>
              <a:t>KuW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329152-6FF0-4C11-834C-E4F524E0581C}" type="datetime1">
              <a:rPr lang="de-DE" smtClean="0"/>
              <a:t>08.09.2020</a:t>
            </a:fld>
            <a:endParaRPr lang="de-DE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3</a:t>
            </a:fld>
            <a:endParaRPr lang="de-DE"/>
          </a:p>
        </p:txBody>
      </p:sp>
      <p:pic>
        <p:nvPicPr>
          <p:cNvPr id="7" name="## Folie 03">
            <a:hlinkClick r:id="" action="ppaction://media"/>
            <a:extLst>
              <a:ext uri="{FF2B5EF4-FFF2-40B4-BE49-F238E27FC236}">
                <a16:creationId xmlns:a16="http://schemas.microsoft.com/office/drawing/2014/main" id="{56A611A5-9ACB-40CB-A826-8FB6D1A5D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3915" y="336378"/>
            <a:ext cx="347663" cy="347663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CB070A8-9C8D-4421-A4B6-449670C5FC1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98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0"/>
    </mc:Choice>
    <mc:Fallback>
      <p:transition spd="slow" advTm="3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5" objId="7"/>
        <p14:stopEvt time="3201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1874962" cy="1143000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Bachelorstudiengang Soziologie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(2-Fach)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35360" y="1318486"/>
            <a:ext cx="3186773" cy="684313"/>
          </a:xfrm>
        </p:spPr>
        <p:txBody>
          <a:bodyPr anchor="t"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Grundstudium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7937437" y="1318486"/>
            <a:ext cx="4053279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Spezialisierung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(Wahlmodule)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4"/>
          </p:nvPr>
        </p:nvSpPr>
        <p:spPr>
          <a:xfrm>
            <a:off x="3925723" y="1310433"/>
            <a:ext cx="3716546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Vertiefung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(Pflichtmodule)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5366" y="2240489"/>
            <a:ext cx="31867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Integrierte Einführung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5363" y="309112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Quantitative </a:t>
            </a:r>
            <a:r>
              <a:rPr lang="de-DE" sz="1600" dirty="0" err="1">
                <a:latin typeface="Bahnschrift" panose="020B0502040204020203" pitchFamily="34" charset="0"/>
              </a:rPr>
              <a:t>empir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5360" y="3525267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Qualitative </a:t>
            </a:r>
            <a:r>
              <a:rPr lang="de-DE" sz="1600" dirty="0" err="1">
                <a:latin typeface="Bahnschrift" panose="020B0502040204020203" pitchFamily="34" charset="0"/>
              </a:rPr>
              <a:t>emp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53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609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35360" y="5054560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5360" y="5725498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60961" y="5054560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60961" y="5725497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5360" y="4625382"/>
            <a:ext cx="15611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Mathematik 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0962" y="4625382"/>
            <a:ext cx="15611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Statistik I &amp; II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363" y="266828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Soziologisches </a:t>
            </a:r>
            <a:r>
              <a:rPr lang="de-DE" sz="1600" dirty="0" err="1">
                <a:latin typeface="Bahnschrift" panose="020B0502040204020203" pitchFamily="34" charset="0"/>
              </a:rPr>
              <a:t>Propädeutikum</a:t>
            </a:r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18453" y="4895755"/>
            <a:ext cx="373194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Ergänzungsfach: Aufbereitung &amp; Analyse quantitativer Daten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912457" y="2223980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Kulturen und Gesellschaften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910327" y="2862604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II: </a:t>
            </a:r>
            <a:br>
              <a:rPr lang="de-DE" sz="1600" dirty="0">
                <a:latin typeface="Bahnschrift" panose="020B0502040204020203" pitchFamily="34" charset="0"/>
              </a:rPr>
            </a:br>
            <a:r>
              <a:rPr lang="de-DE" sz="1600" dirty="0">
                <a:latin typeface="Bahnschrift" panose="020B0502040204020203" pitchFamily="34" charset="0"/>
              </a:rPr>
              <a:t>Sozialstruktur und Gegenwartsanalyse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10327" y="3501228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Theoretische Soziologie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10327" y="4269743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Studienprojekt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37438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937438" y="5550777"/>
            <a:ext cx="20233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A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9960780" y="5550777"/>
            <a:ext cx="20482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B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937439" y="5947598"/>
            <a:ext cx="40699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Wahlfach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937439" y="4895611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V: Aufbereitung &amp; Analyse quantitativer Daten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937439" y="3740507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Markt und Organisation (</a:t>
            </a:r>
            <a:r>
              <a:rPr lang="de-DE" sz="1600" dirty="0" err="1">
                <a:latin typeface="Bahnschrift" panose="020B0502040204020203" pitchFamily="34" charset="0"/>
              </a:rPr>
              <a:t>MuO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37439" y="31549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Arbeit und Sozialpolitik (</a:t>
            </a:r>
            <a:r>
              <a:rPr lang="de-DE" sz="1600" dirty="0" err="1">
                <a:latin typeface="Bahnschrift" panose="020B0502040204020203" pitchFamily="34" charset="0"/>
              </a:rPr>
              <a:t>AuS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37439" y="43180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IV: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Medien und Prozesse (</a:t>
            </a:r>
            <a:r>
              <a:rPr lang="de-DE" sz="1600" dirty="0" err="1">
                <a:latin typeface="Bahnschrift" panose="020B0502040204020203" pitchFamily="34" charset="0"/>
              </a:rPr>
              <a:t>MuP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cxnSp>
        <p:nvCxnSpPr>
          <p:cNvPr id="42" name="Gerader Verbinder 41"/>
          <p:cNvCxnSpPr/>
          <p:nvPr/>
        </p:nvCxnSpPr>
        <p:spPr>
          <a:xfrm flipH="1">
            <a:off x="3698730" y="819150"/>
            <a:ext cx="32061" cy="5728299"/>
          </a:xfrm>
          <a:prstGeom prst="line">
            <a:avLst/>
          </a:prstGeom>
          <a:ln w="31750">
            <a:solidFill>
              <a:srgbClr val="A0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3925722" y="5725641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Bachelor-Abschlussarbeit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9984056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937439" y="2575113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 und Wissen (</a:t>
            </a:r>
            <a:r>
              <a:rPr lang="de-DE" sz="1600" dirty="0" err="1">
                <a:latin typeface="Bahnschrift" panose="020B0502040204020203" pitchFamily="34" charset="0"/>
              </a:rPr>
              <a:t>KuW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329152-6FF0-4C11-834C-E4F524E0581C}" type="datetime1">
              <a:rPr lang="de-DE" smtClean="0"/>
              <a:t>08.09.2020</a:t>
            </a:fld>
            <a:endParaRPr lang="de-DE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4</a:t>
            </a:fld>
            <a:endParaRPr lang="de-DE"/>
          </a:p>
        </p:txBody>
      </p:sp>
      <p:pic>
        <p:nvPicPr>
          <p:cNvPr id="7" name="## Folie 04">
            <a:hlinkClick r:id="" action="ppaction://media"/>
            <a:extLst>
              <a:ext uri="{FF2B5EF4-FFF2-40B4-BE49-F238E27FC236}">
                <a16:creationId xmlns:a16="http://schemas.microsoft.com/office/drawing/2014/main" id="{0CD06033-7233-4D41-8BCF-31C3634291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2997" y="336378"/>
            <a:ext cx="347663" cy="3476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4917D4-E5BB-4E37-B820-CD3015A9FA9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67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93"/>
    </mc:Choice>
    <mc:Fallback>
      <p:transition spd="slow" advTm="3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18" objId="7"/>
        <p14:stopEvt time="32152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5755" y="-171400"/>
            <a:ext cx="11874962" cy="1143000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Bachelorstudiengang Soziologie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(2-Fach)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35360" y="1318486"/>
            <a:ext cx="3186773" cy="684313"/>
          </a:xfrm>
        </p:spPr>
        <p:txBody>
          <a:bodyPr anchor="t"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Grundstudium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7937437" y="1318486"/>
            <a:ext cx="4053279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Spezialisierung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(Wahlmodule)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4"/>
          </p:nvPr>
        </p:nvSpPr>
        <p:spPr>
          <a:xfrm>
            <a:off x="3925723" y="1310433"/>
            <a:ext cx="3716546" cy="684313"/>
          </a:xfrm>
        </p:spPr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Vertiefung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(Pflichtmodule)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5366" y="2240489"/>
            <a:ext cx="31867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Integrierte Einführung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5363" y="3091122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Quantitative </a:t>
            </a:r>
            <a:r>
              <a:rPr lang="de-DE" sz="1600" dirty="0" err="1">
                <a:latin typeface="Bahnschrift" panose="020B0502040204020203" pitchFamily="34" charset="0"/>
              </a:rPr>
              <a:t>empir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5360" y="3525267"/>
            <a:ext cx="3186773" cy="338554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Qualitative </a:t>
            </a:r>
            <a:r>
              <a:rPr lang="de-DE" sz="1600" dirty="0" err="1">
                <a:latin typeface="Bahnschrift" panose="020B0502040204020203" pitchFamily="34" charset="0"/>
              </a:rPr>
              <a:t>emp</a:t>
            </a:r>
            <a:r>
              <a:rPr lang="de-DE" sz="1600" dirty="0">
                <a:latin typeface="Bahnschrift" panose="020B0502040204020203" pitchFamily="34" charset="0"/>
              </a:rPr>
              <a:t>. </a:t>
            </a:r>
            <a:r>
              <a:rPr lang="de-DE" sz="1600" dirty="0" err="1">
                <a:latin typeface="Bahnschrift" panose="020B0502040204020203" pitchFamily="34" charset="0"/>
              </a:rPr>
              <a:t>Sozialf</a:t>
            </a:r>
            <a:r>
              <a:rPr lang="de-DE" sz="1600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53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60960" y="3949983"/>
            <a:ext cx="1561173" cy="584775"/>
          </a:xfrm>
          <a:prstGeom prst="rect">
            <a:avLst/>
          </a:prstGeom>
          <a:solidFill>
            <a:srgbClr val="A0BE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Soziologie II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35360" y="5054560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5360" y="5725498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60961" y="5054560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BWL II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60961" y="5725497"/>
            <a:ext cx="15611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Grundzüge der VWL II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5360" y="4625382"/>
            <a:ext cx="15611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Mathematik I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0962" y="4625382"/>
            <a:ext cx="15611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Statistik I &amp; II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363" y="2668282"/>
            <a:ext cx="31867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Soziologisches </a:t>
            </a:r>
            <a:r>
              <a:rPr lang="de-DE" sz="1600" dirty="0" err="1">
                <a:latin typeface="Bahnschrift" panose="020B0502040204020203" pitchFamily="34" charset="0"/>
              </a:rPr>
              <a:t>Propädeutikum</a:t>
            </a:r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18453" y="4895755"/>
            <a:ext cx="373194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Ergänzungsfach: Aufbereitung &amp; Analyse quantitativer Daten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912457" y="2223980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Kulturen und Gesellschaften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3910327" y="2862604"/>
            <a:ext cx="3731941" cy="584775"/>
          </a:xfrm>
          <a:prstGeom prst="rect">
            <a:avLst/>
          </a:prstGeom>
          <a:solidFill>
            <a:srgbClr val="D1DF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II: </a:t>
            </a:r>
            <a:br>
              <a:rPr lang="de-DE" sz="1600" dirty="0">
                <a:latin typeface="Bahnschrift" panose="020B0502040204020203" pitchFamily="34" charset="0"/>
              </a:rPr>
            </a:br>
            <a:r>
              <a:rPr lang="de-DE" sz="1600" dirty="0">
                <a:latin typeface="Bahnschrift" panose="020B0502040204020203" pitchFamily="34" charset="0"/>
              </a:rPr>
              <a:t>Sozialstruktur und Gegenwartsanalyse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910327" y="3501228"/>
            <a:ext cx="37319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Vertiefung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Theoretische Soziologie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10327" y="4269743"/>
            <a:ext cx="37319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Studienprojekt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37438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937438" y="5550777"/>
            <a:ext cx="202334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A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9960780" y="5550777"/>
            <a:ext cx="20482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Bahnschrift" panose="020B0502040204020203" pitchFamily="34" charset="0"/>
              </a:rPr>
              <a:t>WiSo</a:t>
            </a:r>
            <a:r>
              <a:rPr lang="de-DE" sz="1600" dirty="0">
                <a:latin typeface="Bahnschrift" panose="020B0502040204020203" pitchFamily="34" charset="0"/>
              </a:rPr>
              <a:t>-Integration B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937439" y="5947598"/>
            <a:ext cx="40699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Wahlfach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937439" y="4895611"/>
            <a:ext cx="407944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V: Aufbereitung &amp; Analyse quantitativer Daten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937439" y="3740507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Markt und Organisation (</a:t>
            </a:r>
            <a:r>
              <a:rPr lang="de-DE" sz="1600" dirty="0" err="1">
                <a:latin typeface="Bahnschrift" panose="020B0502040204020203" pitchFamily="34" charset="0"/>
              </a:rPr>
              <a:t>MuO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7937439" y="31549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Arbeit und Sozialpolitik (</a:t>
            </a:r>
            <a:r>
              <a:rPr lang="de-DE" sz="1600" dirty="0" err="1">
                <a:latin typeface="Bahnschrift" panose="020B0502040204020203" pitchFamily="34" charset="0"/>
              </a:rPr>
              <a:t>AuS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937439" y="4318059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IV: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Medien und Prozesse (</a:t>
            </a:r>
            <a:r>
              <a:rPr lang="de-DE" sz="1600" dirty="0" err="1">
                <a:latin typeface="Bahnschrift" panose="020B0502040204020203" pitchFamily="34" charset="0"/>
              </a:rPr>
              <a:t>MuP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cxnSp>
        <p:nvCxnSpPr>
          <p:cNvPr id="42" name="Gerader Verbinder 41"/>
          <p:cNvCxnSpPr/>
          <p:nvPr/>
        </p:nvCxnSpPr>
        <p:spPr>
          <a:xfrm flipH="1">
            <a:off x="3698730" y="819150"/>
            <a:ext cx="32061" cy="5728299"/>
          </a:xfrm>
          <a:prstGeom prst="line">
            <a:avLst/>
          </a:prstGeom>
          <a:ln w="31750">
            <a:solidFill>
              <a:srgbClr val="A0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3925722" y="5725641"/>
            <a:ext cx="373194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Bachelor-Abschlussarbeit</a:t>
            </a:r>
          </a:p>
          <a:p>
            <a:endParaRPr lang="de-DE" sz="1600" dirty="0">
              <a:latin typeface="Bahnschrift" panose="020B0502040204020203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9984056" y="2240489"/>
            <a:ext cx="2032831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B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937439" y="2575113"/>
            <a:ext cx="40794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ahnschrift" panose="020B0502040204020203" pitchFamily="34" charset="0"/>
              </a:rPr>
              <a:t>Spezialisierung I: </a:t>
            </a:r>
          </a:p>
          <a:p>
            <a:r>
              <a:rPr lang="de-DE" sz="1600" dirty="0">
                <a:latin typeface="Bahnschrift" panose="020B0502040204020203" pitchFamily="34" charset="0"/>
              </a:rPr>
              <a:t>Kultur und Wissen (</a:t>
            </a:r>
            <a:r>
              <a:rPr lang="de-DE" sz="1600" dirty="0" err="1">
                <a:latin typeface="Bahnschrift" panose="020B0502040204020203" pitchFamily="34" charset="0"/>
              </a:rPr>
              <a:t>KuW</a:t>
            </a:r>
            <a:r>
              <a:rPr lang="de-DE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329152-6FF0-4C11-834C-E4F524E0581C}" type="datetime1">
              <a:rPr lang="de-DE" smtClean="0"/>
              <a:t>08.09.2020</a:t>
            </a:fld>
            <a:endParaRPr lang="de-DE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5</a:t>
            </a:fld>
            <a:endParaRPr lang="de-DE"/>
          </a:p>
        </p:txBody>
      </p:sp>
      <p:pic>
        <p:nvPicPr>
          <p:cNvPr id="7" name="## Folie 05">
            <a:hlinkClick r:id="" action="ppaction://media"/>
            <a:extLst>
              <a:ext uri="{FF2B5EF4-FFF2-40B4-BE49-F238E27FC236}">
                <a16:creationId xmlns:a16="http://schemas.microsoft.com/office/drawing/2014/main" id="{69B8C77B-64A3-4C32-BBF0-2A72D267F9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6639" y="336378"/>
            <a:ext cx="347663" cy="3476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BCBB3B0-40E8-442A-B991-012F353D49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41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49"/>
    </mc:Choice>
    <mc:Fallback>
      <p:transition spd="slow" advTm="5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6" objId="7"/>
        <p14:stopEvt time="56789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799" y="-1"/>
          <a:ext cx="12192005" cy="8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01">
                  <a:extLst>
                    <a:ext uri="{9D8B030D-6E8A-4147-A177-3AD203B41FA5}">
                      <a16:colId xmlns:a16="http://schemas.microsoft.com/office/drawing/2014/main" val="361373061"/>
                    </a:ext>
                  </a:extLst>
                </a:gridCol>
                <a:gridCol w="832104">
                  <a:extLst>
                    <a:ext uri="{9D8B030D-6E8A-4147-A177-3AD203B41FA5}">
                      <a16:colId xmlns:a16="http://schemas.microsoft.com/office/drawing/2014/main" val="1757448298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57856541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77859228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640003821"/>
                    </a:ext>
                  </a:extLst>
                </a:gridCol>
                <a:gridCol w="832104">
                  <a:extLst>
                    <a:ext uri="{9D8B030D-6E8A-4147-A177-3AD203B41FA5}">
                      <a16:colId xmlns:a16="http://schemas.microsoft.com/office/drawing/2014/main" val="2860797000"/>
                    </a:ext>
                  </a:extLst>
                </a:gridCol>
                <a:gridCol w="2751340">
                  <a:extLst>
                    <a:ext uri="{9D8B030D-6E8A-4147-A177-3AD203B41FA5}">
                      <a16:colId xmlns:a16="http://schemas.microsoft.com/office/drawing/2014/main" val="3833195260"/>
                    </a:ext>
                  </a:extLst>
                </a:gridCol>
              </a:tblGrid>
              <a:tr h="429326">
                <a:tc rowSpan="2">
                  <a:txBody>
                    <a:bodyPr/>
                    <a:lstStyle/>
                    <a:p>
                      <a:r>
                        <a:rPr lang="de-DE" b="0" dirty="0">
                          <a:latin typeface="Bahnschrift" panose="020B0502040204020203" pitchFamily="34" charset="0"/>
                        </a:rPr>
                        <a:t>Übersicht zu den Prüfungsformen </a:t>
                      </a:r>
                    </a:p>
                    <a:p>
                      <a:r>
                        <a:rPr lang="de-DE" b="0" dirty="0">
                          <a:latin typeface="Bahnschrift" panose="020B0502040204020203" pitchFamily="34" charset="0"/>
                        </a:rPr>
                        <a:t>der Vertiefungsmodule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Studiengang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LV Angebot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Modulprüfung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11022"/>
                  </a:ext>
                </a:extLst>
              </a:tr>
              <a:tr h="429326">
                <a:tc v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SoWi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HF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NF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WiSe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SoSe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92417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799" y="863010"/>
          <a:ext cx="12183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01">
                  <a:extLst>
                    <a:ext uri="{9D8B030D-6E8A-4147-A177-3AD203B41FA5}">
                      <a16:colId xmlns:a16="http://schemas.microsoft.com/office/drawing/2014/main" val="3770287958"/>
                    </a:ext>
                  </a:extLst>
                </a:gridCol>
                <a:gridCol w="836762">
                  <a:extLst>
                    <a:ext uri="{9D8B030D-6E8A-4147-A177-3AD203B41FA5}">
                      <a16:colId xmlns:a16="http://schemas.microsoft.com/office/drawing/2014/main" val="4029928101"/>
                    </a:ext>
                  </a:extLst>
                </a:gridCol>
                <a:gridCol w="733246">
                  <a:extLst>
                    <a:ext uri="{9D8B030D-6E8A-4147-A177-3AD203B41FA5}">
                      <a16:colId xmlns:a16="http://schemas.microsoft.com/office/drawing/2014/main" val="1333366890"/>
                    </a:ext>
                  </a:extLst>
                </a:gridCol>
                <a:gridCol w="697704">
                  <a:extLst>
                    <a:ext uri="{9D8B030D-6E8A-4147-A177-3AD203B41FA5}">
                      <a16:colId xmlns:a16="http://schemas.microsoft.com/office/drawing/2014/main" val="3697471071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222890367"/>
                    </a:ext>
                  </a:extLst>
                </a:gridCol>
                <a:gridCol w="832104">
                  <a:extLst>
                    <a:ext uri="{9D8B030D-6E8A-4147-A177-3AD203B41FA5}">
                      <a16:colId xmlns:a16="http://schemas.microsoft.com/office/drawing/2014/main" val="2388747552"/>
                    </a:ext>
                  </a:extLst>
                </a:gridCol>
                <a:gridCol w="2733397">
                  <a:extLst>
                    <a:ext uri="{9D8B030D-6E8A-4147-A177-3AD203B41FA5}">
                      <a16:colId xmlns:a16="http://schemas.microsoft.com/office/drawing/2014/main" val="622360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Vertiefung I: Kulturen und Gesellschaften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»Schriftliche Ausarbeitung«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37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VL: Kulturanthropologie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54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SE in Vertiefung I: Kulturen und Gesellschaften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Hausarbeit im SE (</a:t>
                      </a:r>
                      <a:r>
                        <a:rPr lang="de-DE" sz="1600" baseline="0" dirty="0" err="1">
                          <a:latin typeface="Bahnschrift" panose="020B0502040204020203" pitchFamily="34" charset="0"/>
                        </a:rPr>
                        <a:t>SoSe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)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81691"/>
                  </a:ext>
                </a:extLst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0" y="2022692"/>
          <a:ext cx="12183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745">
                  <a:extLst>
                    <a:ext uri="{9D8B030D-6E8A-4147-A177-3AD203B41FA5}">
                      <a16:colId xmlns:a16="http://schemas.microsoft.com/office/drawing/2014/main" val="2550763570"/>
                    </a:ext>
                  </a:extLst>
                </a:gridCol>
                <a:gridCol w="810365">
                  <a:extLst>
                    <a:ext uri="{9D8B030D-6E8A-4147-A177-3AD203B41FA5}">
                      <a16:colId xmlns:a16="http://schemas.microsoft.com/office/drawing/2014/main" val="38380434"/>
                    </a:ext>
                  </a:extLst>
                </a:gridCol>
                <a:gridCol w="750499">
                  <a:extLst>
                    <a:ext uri="{9D8B030D-6E8A-4147-A177-3AD203B41FA5}">
                      <a16:colId xmlns:a16="http://schemas.microsoft.com/office/drawing/2014/main" val="2267755800"/>
                    </a:ext>
                  </a:extLst>
                </a:gridCol>
                <a:gridCol w="697704">
                  <a:extLst>
                    <a:ext uri="{9D8B030D-6E8A-4147-A177-3AD203B41FA5}">
                      <a16:colId xmlns:a16="http://schemas.microsoft.com/office/drawing/2014/main" val="3443531026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1073535137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1939092193"/>
                    </a:ext>
                  </a:extLst>
                </a:gridCol>
                <a:gridCol w="2724253">
                  <a:extLst>
                    <a:ext uri="{9D8B030D-6E8A-4147-A177-3AD203B41FA5}">
                      <a16:colId xmlns:a16="http://schemas.microsoft.com/office/drawing/2014/main" val="3354178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Vertiefung II: Sozialstruktur und Gegenwartsanalyse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»Schriftliche Ausarbeitung«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0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VL: Sozialstrukturanalyse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SE in Vertiefung II: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 Sozialstruktur und Gegenwartsanalyse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Hausarbeit im SE (</a:t>
                      </a:r>
                      <a:r>
                        <a:rPr lang="de-DE" sz="1600" baseline="0" dirty="0" err="1">
                          <a:latin typeface="Bahnschrift" panose="020B0502040204020203" pitchFamily="34" charset="0"/>
                        </a:rPr>
                        <a:t>SoSe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)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6498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698705"/>
              </p:ext>
            </p:extLst>
          </p:nvPr>
        </p:nvGraphicFramePr>
        <p:xfrm>
          <a:off x="0" y="3164676"/>
          <a:ext cx="12183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01">
                  <a:extLst>
                    <a:ext uri="{9D8B030D-6E8A-4147-A177-3AD203B41FA5}">
                      <a16:colId xmlns:a16="http://schemas.microsoft.com/office/drawing/2014/main" val="2550763570"/>
                    </a:ext>
                  </a:extLst>
                </a:gridCol>
                <a:gridCol w="802257">
                  <a:extLst>
                    <a:ext uri="{9D8B030D-6E8A-4147-A177-3AD203B41FA5}">
                      <a16:colId xmlns:a16="http://schemas.microsoft.com/office/drawing/2014/main" val="38380434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2267755800"/>
                    </a:ext>
                  </a:extLst>
                </a:gridCol>
                <a:gridCol w="689078">
                  <a:extLst>
                    <a:ext uri="{9D8B030D-6E8A-4147-A177-3AD203B41FA5}">
                      <a16:colId xmlns:a16="http://schemas.microsoft.com/office/drawing/2014/main" val="3443531026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1073535137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1939092193"/>
                    </a:ext>
                  </a:extLst>
                </a:gridCol>
                <a:gridCol w="2724253">
                  <a:extLst>
                    <a:ext uri="{9D8B030D-6E8A-4147-A177-3AD203B41FA5}">
                      <a16:colId xmlns:a16="http://schemas.microsoft.com/office/drawing/2014/main" val="3354178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Vertiefung III: Theoretische Soziologie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»Schriftliche Ausarbeitung«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0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VL: Soziologische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 Theorie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SE in Vertiefung III: Soziologische Theorien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Hausarbeit im SE (</a:t>
                      </a:r>
                      <a:r>
                        <a:rPr lang="de-DE" sz="1600" baseline="0" dirty="0" err="1">
                          <a:latin typeface="Bahnschrift" panose="020B0502040204020203" pitchFamily="34" charset="0"/>
                        </a:rPr>
                        <a:t>WiSe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)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6498"/>
                  </a:ext>
                </a:extLst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799" y="4303612"/>
          <a:ext cx="12183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01">
                  <a:extLst>
                    <a:ext uri="{9D8B030D-6E8A-4147-A177-3AD203B41FA5}">
                      <a16:colId xmlns:a16="http://schemas.microsoft.com/office/drawing/2014/main" val="2550763570"/>
                    </a:ext>
                  </a:extLst>
                </a:gridCol>
                <a:gridCol w="802257">
                  <a:extLst>
                    <a:ext uri="{9D8B030D-6E8A-4147-A177-3AD203B41FA5}">
                      <a16:colId xmlns:a16="http://schemas.microsoft.com/office/drawing/2014/main" val="38380434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2267755800"/>
                    </a:ext>
                  </a:extLst>
                </a:gridCol>
                <a:gridCol w="689078">
                  <a:extLst>
                    <a:ext uri="{9D8B030D-6E8A-4147-A177-3AD203B41FA5}">
                      <a16:colId xmlns:a16="http://schemas.microsoft.com/office/drawing/2014/main" val="3443531026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1073535137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1939092193"/>
                    </a:ext>
                  </a:extLst>
                </a:gridCol>
                <a:gridCol w="2715109">
                  <a:extLst>
                    <a:ext uri="{9D8B030D-6E8A-4147-A177-3AD203B41FA5}">
                      <a16:colId xmlns:a16="http://schemas.microsoft.com/office/drawing/2014/main" val="3354178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Studienprojekt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»Schriftliche Ausarbeitung«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0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Studienprojekt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 – Teil I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Studienprojekt – Teil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Gruppenarbeit (</a:t>
                      </a:r>
                      <a:r>
                        <a:rPr lang="de-DE" sz="1600" baseline="0" dirty="0" err="1">
                          <a:latin typeface="Bahnschrift" panose="020B0502040204020203" pitchFamily="34" charset="0"/>
                        </a:rPr>
                        <a:t>WiSe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)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6498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0" y="5442548"/>
          <a:ext cx="12183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01">
                  <a:extLst>
                    <a:ext uri="{9D8B030D-6E8A-4147-A177-3AD203B41FA5}">
                      <a16:colId xmlns:a16="http://schemas.microsoft.com/office/drawing/2014/main" val="2550763570"/>
                    </a:ext>
                  </a:extLst>
                </a:gridCol>
                <a:gridCol w="810883">
                  <a:extLst>
                    <a:ext uri="{9D8B030D-6E8A-4147-A177-3AD203B41FA5}">
                      <a16:colId xmlns:a16="http://schemas.microsoft.com/office/drawing/2014/main" val="38380434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2267755800"/>
                    </a:ext>
                  </a:extLst>
                </a:gridCol>
                <a:gridCol w="680452">
                  <a:extLst>
                    <a:ext uri="{9D8B030D-6E8A-4147-A177-3AD203B41FA5}">
                      <a16:colId xmlns:a16="http://schemas.microsoft.com/office/drawing/2014/main" val="3443531026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1073535137"/>
                    </a:ext>
                  </a:extLst>
                </a:gridCol>
                <a:gridCol w="859536">
                  <a:extLst>
                    <a:ext uri="{9D8B030D-6E8A-4147-A177-3AD203B41FA5}">
                      <a16:colId xmlns:a16="http://schemas.microsoft.com/office/drawing/2014/main" val="1939092193"/>
                    </a:ext>
                  </a:extLst>
                </a:gridCol>
                <a:gridCol w="2705965">
                  <a:extLst>
                    <a:ext uri="{9D8B030D-6E8A-4147-A177-3AD203B41FA5}">
                      <a16:colId xmlns:a16="http://schemas.microsoft.com/office/drawing/2014/main" val="3354178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Ergänzungsfach: Aufbereitung &amp; Analyse </a:t>
                      </a:r>
                      <a:r>
                        <a:rPr lang="de-DE" sz="16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quant</a:t>
                      </a:r>
                      <a:r>
                        <a:rPr lang="de-DE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.</a:t>
                      </a:r>
                      <a:r>
                        <a:rPr lang="de-DE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Daten</a:t>
                      </a:r>
                      <a:endParaRPr lang="de-DE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E-Klausur</a:t>
                      </a:r>
                      <a:r>
                        <a:rPr lang="de-DE" sz="16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90min.</a:t>
                      </a:r>
                      <a:endParaRPr lang="de-DE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0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VL – Aufbereitung &amp; Analyse </a:t>
                      </a:r>
                      <a:r>
                        <a:rPr lang="de-DE" sz="1600" dirty="0" err="1">
                          <a:latin typeface="Bahnschrift" panose="020B0502040204020203" pitchFamily="34" charset="0"/>
                        </a:rPr>
                        <a:t>quant</a:t>
                      </a:r>
                      <a:r>
                        <a:rPr lang="de-DE" sz="1600" dirty="0">
                          <a:latin typeface="Bahnschrift" panose="020B0502040204020203" pitchFamily="34" charset="0"/>
                        </a:rPr>
                        <a:t>. Daten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1. Termin: </a:t>
                      </a:r>
                      <a:r>
                        <a:rPr lang="de-DE" sz="16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Bahnschrift" panose="020B0502040204020203" pitchFamily="34" charset="0"/>
                        </a:rPr>
                        <a:t>Übung</a:t>
                      </a:r>
                      <a:r>
                        <a:rPr lang="de-DE" sz="1600" baseline="0" dirty="0">
                          <a:latin typeface="Bahnschrift" panose="020B0502040204020203" pitchFamily="34" charset="0"/>
                        </a:rPr>
                        <a:t> – Aufbereitung 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Bahnschrift" panose="020B0502040204020203" pitchFamily="34" charset="0"/>
                        </a:rPr>
                        <a:t>2. Termin: </a:t>
                      </a:r>
                      <a:r>
                        <a:rPr lang="de-DE" sz="16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6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6498"/>
                  </a:ext>
                </a:extLst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1EEBCE-BDAF-4538-9FE3-FEB90FA9920C}" type="datetime1">
              <a:rPr lang="de-DE" smtClean="0"/>
              <a:t>08.09.2020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6</a:t>
            </a:fld>
            <a:endParaRPr lang="de-DE"/>
          </a:p>
        </p:txBody>
      </p:sp>
      <p:pic>
        <p:nvPicPr>
          <p:cNvPr id="2" name="## Folie 06">
            <a:hlinkClick r:id="" action="ppaction://media"/>
            <a:extLst>
              <a:ext uri="{FF2B5EF4-FFF2-40B4-BE49-F238E27FC236}">
                <a16:creationId xmlns:a16="http://schemas.microsoft.com/office/drawing/2014/main" id="{6F5F2CC7-C6E3-4259-AE38-7971F84692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3915" y="485883"/>
            <a:ext cx="347663" cy="3476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903F0F-7BEF-42B0-A759-E7E68059C7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5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54"/>
    </mc:Choice>
    <mc:Fallback>
      <p:transition spd="slow" advTm="19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4" objId="2"/>
        <p14:stopEvt time="19372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Anmeldung zur Prüfungsform „Schriftliche Ausarbeitung“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080797"/>
            <a:ext cx="5994400" cy="541500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arenBoth"/>
            </a:pPr>
            <a:r>
              <a:rPr lang="de-DE" sz="2000" u="sng" dirty="0">
                <a:solidFill>
                  <a:srgbClr val="FF0000"/>
                </a:solidFill>
              </a:rPr>
              <a:t>Achtung: </a:t>
            </a:r>
            <a:r>
              <a:rPr lang="de-DE" sz="2000" dirty="0">
                <a:solidFill>
                  <a:srgbClr val="FF0000"/>
                </a:solidFill>
              </a:rPr>
              <a:t>Beachten Sie die Voraussetzungen für Module in der FPO: </a:t>
            </a:r>
            <a:r>
              <a:rPr lang="de-DE" sz="2000" u="sng" dirty="0">
                <a:solidFill>
                  <a:srgbClr val="FF0000"/>
                </a:solidFill>
              </a:rPr>
              <a:t>Grundzüge der Soziologie I und II müssen bestanden sein!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Eine An- oder Abmeldung nach Ablauf der Anmeldefristen ist nicht möglich.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Abgabe der Hausarbeit (Abgabetermin wird von den Lehrveranstaltungsleiter*innen festgelegt und kommuniziert)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Nach der Korrektur wird die Note von der Prüferin / dem Prüfer in PORTA eingetragen.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Ein Korrektur der Hausarbeit ohne Anmeldung in PORTA kann nicht durchgeführt werden.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Falls keine Abgabe trotz Anmeldung zur Prüfung erfolgt, kann diese nur durch eine Benotung als 5,0 abgeschlossen werden.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Solange dies nicht erfolgt ist, ist eine neuerliche Anmeldung in PORTA für eine Prüfung im selben Modul nicht möglich.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Wenn die Modulprüfung „nicht-bestanden“ ist, muss ein neues Seminar belegt und zu diesem eine neue Hausarbeit abgegeben werden.</a:t>
            </a:r>
          </a:p>
        </p:txBody>
      </p:sp>
      <p:pic>
        <p:nvPicPr>
          <p:cNvPr id="5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797"/>
            <a:ext cx="6096000" cy="5521640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809F-7F71-4FB5-AB55-A3439F11F8A7}" type="datetime1">
              <a:rPr lang="de-DE" smtClean="0"/>
              <a:t>08.09.2020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9DEC31-B69B-4AF9-81AE-A17A4B35F41B}" type="slidenum">
              <a:rPr lang="de-DE" smtClean="0"/>
              <a:t>7</a:t>
            </a:fld>
            <a:endParaRPr lang="de-DE"/>
          </a:p>
        </p:txBody>
      </p:sp>
      <p:pic>
        <p:nvPicPr>
          <p:cNvPr id="3" name="## Folie 7">
            <a:hlinkClick r:id="" action="ppaction://media"/>
            <a:extLst>
              <a:ext uri="{FF2B5EF4-FFF2-40B4-BE49-F238E27FC236}">
                <a16:creationId xmlns:a16="http://schemas.microsoft.com/office/drawing/2014/main" id="{3B3BED6E-B52F-4C93-850B-BC3ECB3C55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3556" y="362197"/>
            <a:ext cx="347663" cy="3476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601A2C-1287-48E2-9E7E-A7A7146639A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67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99"/>
    </mc:Choice>
    <mc:Fallback>
      <p:transition spd="slow" advTm="248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28" objId="3"/>
        <p14:stopEvt time="24804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596" y="0"/>
          <a:ext cx="1219200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7479">
                  <a:extLst>
                    <a:ext uri="{9D8B030D-6E8A-4147-A177-3AD203B41FA5}">
                      <a16:colId xmlns:a16="http://schemas.microsoft.com/office/drawing/2014/main" val="361373061"/>
                    </a:ext>
                  </a:extLst>
                </a:gridCol>
                <a:gridCol w="742770">
                  <a:extLst>
                    <a:ext uri="{9D8B030D-6E8A-4147-A177-3AD203B41FA5}">
                      <a16:colId xmlns:a16="http://schemas.microsoft.com/office/drawing/2014/main" val="1757448298"/>
                    </a:ext>
                  </a:extLst>
                </a:gridCol>
                <a:gridCol w="655608">
                  <a:extLst>
                    <a:ext uri="{9D8B030D-6E8A-4147-A177-3AD203B41FA5}">
                      <a16:colId xmlns:a16="http://schemas.microsoft.com/office/drawing/2014/main" val="2578565410"/>
                    </a:ext>
                  </a:extLst>
                </a:gridCol>
                <a:gridCol w="649497">
                  <a:extLst>
                    <a:ext uri="{9D8B030D-6E8A-4147-A177-3AD203B41FA5}">
                      <a16:colId xmlns:a16="http://schemas.microsoft.com/office/drawing/2014/main" val="127785922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4000382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60797000"/>
                    </a:ext>
                  </a:extLst>
                </a:gridCol>
                <a:gridCol w="1228445">
                  <a:extLst>
                    <a:ext uri="{9D8B030D-6E8A-4147-A177-3AD203B41FA5}">
                      <a16:colId xmlns:a16="http://schemas.microsoft.com/office/drawing/2014/main" val="3833195260"/>
                    </a:ext>
                  </a:extLst>
                </a:gridCol>
                <a:gridCol w="1388006">
                  <a:extLst>
                    <a:ext uri="{9D8B030D-6E8A-4147-A177-3AD203B41FA5}">
                      <a16:colId xmlns:a16="http://schemas.microsoft.com/office/drawing/2014/main" val="715261684"/>
                    </a:ext>
                  </a:extLst>
                </a:gridCol>
              </a:tblGrid>
              <a:tr h="310551">
                <a:tc rowSpan="2">
                  <a:txBody>
                    <a:bodyPr/>
                    <a:lstStyle/>
                    <a:p>
                      <a:r>
                        <a:rPr lang="de-DE" b="0" dirty="0">
                          <a:latin typeface="Bahnschrift SemiBold" panose="020B0502040204020203" pitchFamily="34" charset="0"/>
                        </a:rPr>
                        <a:t>Übersicht zu den Prüfungsformen </a:t>
                      </a:r>
                    </a:p>
                    <a:p>
                      <a:r>
                        <a:rPr lang="de-DE" b="0" dirty="0">
                          <a:latin typeface="Bahnschrift SemiBold" panose="020B0502040204020203" pitchFamily="34" charset="0"/>
                        </a:rPr>
                        <a:t>der Spezialisierungsmodule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Studiengang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LV Angebot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latin typeface="Bahnschrift" panose="020B0502040204020203" pitchFamily="34" charset="0"/>
                        </a:rPr>
                        <a:t>Modulprüfung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511022"/>
                  </a:ext>
                </a:extLst>
              </a:tr>
              <a:tr h="310551">
                <a:tc vMerge="1"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SoWi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HF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NF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WiSe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</a:rPr>
                        <a:t>SoSe</a:t>
                      </a:r>
                      <a:endParaRPr lang="de-DE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kern="120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1. Termin</a:t>
                      </a:r>
                      <a:endParaRPr lang="de-DE" sz="1800" kern="1200" dirty="0">
                        <a:solidFill>
                          <a:schemeClr val="bg2">
                            <a:lumMod val="90000"/>
                          </a:schemeClr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2. Termin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92417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6596" y="737694"/>
          <a:ext cx="12205203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7479">
                  <a:extLst>
                    <a:ext uri="{9D8B030D-6E8A-4147-A177-3AD203B41FA5}">
                      <a16:colId xmlns:a16="http://schemas.microsoft.com/office/drawing/2014/main" val="3770287958"/>
                    </a:ext>
                  </a:extLst>
                </a:gridCol>
                <a:gridCol w="742770">
                  <a:extLst>
                    <a:ext uri="{9D8B030D-6E8A-4147-A177-3AD203B41FA5}">
                      <a16:colId xmlns:a16="http://schemas.microsoft.com/office/drawing/2014/main" val="4029928101"/>
                    </a:ext>
                  </a:extLst>
                </a:gridCol>
                <a:gridCol w="655608">
                  <a:extLst>
                    <a:ext uri="{9D8B030D-6E8A-4147-A177-3AD203B41FA5}">
                      <a16:colId xmlns:a16="http://schemas.microsoft.com/office/drawing/2014/main" val="1333366890"/>
                    </a:ext>
                  </a:extLst>
                </a:gridCol>
                <a:gridCol w="649497">
                  <a:extLst>
                    <a:ext uri="{9D8B030D-6E8A-4147-A177-3AD203B41FA5}">
                      <a16:colId xmlns:a16="http://schemas.microsoft.com/office/drawing/2014/main" val="369747107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289036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388747552"/>
                    </a:ext>
                  </a:extLst>
                </a:gridCol>
                <a:gridCol w="1221207">
                  <a:extLst>
                    <a:ext uri="{9D8B030D-6E8A-4147-A177-3AD203B41FA5}">
                      <a16:colId xmlns:a16="http://schemas.microsoft.com/office/drawing/2014/main" val="622360653"/>
                    </a:ext>
                  </a:extLst>
                </a:gridCol>
                <a:gridCol w="1398917">
                  <a:extLst>
                    <a:ext uri="{9D8B030D-6E8A-4147-A177-3AD203B41FA5}">
                      <a16:colId xmlns:a16="http://schemas.microsoft.com/office/drawing/2014/main" val="466677402"/>
                    </a:ext>
                  </a:extLst>
                </a:gridCol>
              </a:tblGrid>
              <a:tr h="292186"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Soziologische Spezialisierung</a:t>
                      </a:r>
                      <a:r>
                        <a:rPr lang="de-DE" sz="1400" b="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I: Kultur und Wissen (</a:t>
                      </a:r>
                      <a:r>
                        <a:rPr lang="de-DE" sz="1400" b="0" baseline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KuW</a:t>
                      </a:r>
                      <a:r>
                        <a:rPr lang="de-DE" sz="1400" b="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)</a:t>
                      </a:r>
                      <a:endParaRPr lang="de-DE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Klausur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 min.</a:t>
                      </a:r>
                      <a:endParaRPr lang="de-DE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79534"/>
                  </a:ext>
                </a:extLst>
              </a:tr>
              <a:tr h="29218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 Wissen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547959"/>
                  </a:ext>
                </a:extLst>
              </a:tr>
              <a:tr h="29218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</a:t>
                      </a:r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 Kultur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6275"/>
                  </a:ext>
                </a:extLst>
              </a:tr>
              <a:tr h="292186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SE in </a:t>
                      </a:r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KuW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Teilnahme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81691"/>
                  </a:ext>
                </a:extLst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6596" y="1956894"/>
          <a:ext cx="12205203" cy="127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004">
                  <a:extLst>
                    <a:ext uri="{9D8B030D-6E8A-4147-A177-3AD203B41FA5}">
                      <a16:colId xmlns:a16="http://schemas.microsoft.com/office/drawing/2014/main" val="3770287958"/>
                    </a:ext>
                  </a:extLst>
                </a:gridCol>
                <a:gridCol w="741872">
                  <a:extLst>
                    <a:ext uri="{9D8B030D-6E8A-4147-A177-3AD203B41FA5}">
                      <a16:colId xmlns:a16="http://schemas.microsoft.com/office/drawing/2014/main" val="4029928101"/>
                    </a:ext>
                  </a:extLst>
                </a:gridCol>
                <a:gridCol w="646981">
                  <a:extLst>
                    <a:ext uri="{9D8B030D-6E8A-4147-A177-3AD203B41FA5}">
                      <a16:colId xmlns:a16="http://schemas.microsoft.com/office/drawing/2014/main" val="1333366890"/>
                    </a:ext>
                  </a:extLst>
                </a:gridCol>
                <a:gridCol w="649497">
                  <a:extLst>
                    <a:ext uri="{9D8B030D-6E8A-4147-A177-3AD203B41FA5}">
                      <a16:colId xmlns:a16="http://schemas.microsoft.com/office/drawing/2014/main" val="369747107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289036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388747552"/>
                    </a:ext>
                  </a:extLst>
                </a:gridCol>
                <a:gridCol w="1221207">
                  <a:extLst>
                    <a:ext uri="{9D8B030D-6E8A-4147-A177-3AD203B41FA5}">
                      <a16:colId xmlns:a16="http://schemas.microsoft.com/office/drawing/2014/main" val="622360653"/>
                    </a:ext>
                  </a:extLst>
                </a:gridCol>
                <a:gridCol w="1398917">
                  <a:extLst>
                    <a:ext uri="{9D8B030D-6E8A-4147-A177-3AD203B41FA5}">
                      <a16:colId xmlns:a16="http://schemas.microsoft.com/office/drawing/2014/main" val="590070591"/>
                    </a:ext>
                  </a:extLst>
                </a:gridCol>
              </a:tblGrid>
              <a:tr h="318747">
                <a:tc>
                  <a:txBody>
                    <a:bodyPr/>
                    <a:lstStyle/>
                    <a:p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Soziologische Spezialisierung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II: Arbeit und Sozialpolitik (</a:t>
                      </a:r>
                      <a:r>
                        <a:rPr lang="de-DE" sz="1400" b="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AuS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)</a:t>
                      </a:r>
                      <a:endParaRPr lang="de-DE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Klausur</a:t>
                      </a:r>
                      <a:r>
                        <a:rPr lang="de-DE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 min.</a:t>
                      </a:r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79534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 Arbeit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547959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</a:t>
                      </a:r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 Sozialpolitik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6275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SE in </a:t>
                      </a:r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AuS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Teilnahme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81691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6596" y="3231882"/>
          <a:ext cx="12205203" cy="127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7479">
                  <a:extLst>
                    <a:ext uri="{9D8B030D-6E8A-4147-A177-3AD203B41FA5}">
                      <a16:colId xmlns:a16="http://schemas.microsoft.com/office/drawing/2014/main" val="3770287958"/>
                    </a:ext>
                  </a:extLst>
                </a:gridCol>
                <a:gridCol w="760023">
                  <a:extLst>
                    <a:ext uri="{9D8B030D-6E8A-4147-A177-3AD203B41FA5}">
                      <a16:colId xmlns:a16="http://schemas.microsoft.com/office/drawing/2014/main" val="4029928101"/>
                    </a:ext>
                  </a:extLst>
                </a:gridCol>
                <a:gridCol w="629728">
                  <a:extLst>
                    <a:ext uri="{9D8B030D-6E8A-4147-A177-3AD203B41FA5}">
                      <a16:colId xmlns:a16="http://schemas.microsoft.com/office/drawing/2014/main" val="1333366890"/>
                    </a:ext>
                  </a:extLst>
                </a:gridCol>
                <a:gridCol w="648599">
                  <a:extLst>
                    <a:ext uri="{9D8B030D-6E8A-4147-A177-3AD203B41FA5}">
                      <a16:colId xmlns:a16="http://schemas.microsoft.com/office/drawing/2014/main" val="369747107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2289036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388747552"/>
                    </a:ext>
                  </a:extLst>
                </a:gridCol>
                <a:gridCol w="1211682">
                  <a:extLst>
                    <a:ext uri="{9D8B030D-6E8A-4147-A177-3AD203B41FA5}">
                      <a16:colId xmlns:a16="http://schemas.microsoft.com/office/drawing/2014/main" val="622360653"/>
                    </a:ext>
                  </a:extLst>
                </a:gridCol>
                <a:gridCol w="1398917">
                  <a:extLst>
                    <a:ext uri="{9D8B030D-6E8A-4147-A177-3AD203B41FA5}">
                      <a16:colId xmlns:a16="http://schemas.microsoft.com/office/drawing/2014/main" val="2826228473"/>
                    </a:ext>
                  </a:extLst>
                </a:gridCol>
              </a:tblGrid>
              <a:tr h="318747">
                <a:tc>
                  <a:txBody>
                    <a:bodyPr/>
                    <a:lstStyle/>
                    <a:p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Soziologische Spezialisierung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III: Markt </a:t>
                      </a:r>
                      <a:r>
                        <a:rPr lang="de-DE" sz="14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und Organisation (MuO)</a:t>
                      </a:r>
                      <a:endParaRPr lang="de-DE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Klausur</a:t>
                      </a:r>
                      <a:r>
                        <a:rPr lang="de-DE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 min.</a:t>
                      </a:r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79534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 Markt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547959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</a:t>
                      </a:r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 Organisation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6275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SE in </a:t>
                      </a:r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MuO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Teilnahme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81691"/>
                  </a:ext>
                </a:extLst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6596" y="4506870"/>
          <a:ext cx="12205203" cy="127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54">
                  <a:extLst>
                    <a:ext uri="{9D8B030D-6E8A-4147-A177-3AD203B41FA5}">
                      <a16:colId xmlns:a16="http://schemas.microsoft.com/office/drawing/2014/main" val="3770287958"/>
                    </a:ext>
                  </a:extLst>
                </a:gridCol>
                <a:gridCol w="769548">
                  <a:extLst>
                    <a:ext uri="{9D8B030D-6E8A-4147-A177-3AD203B41FA5}">
                      <a16:colId xmlns:a16="http://schemas.microsoft.com/office/drawing/2014/main" val="4029928101"/>
                    </a:ext>
                  </a:extLst>
                </a:gridCol>
                <a:gridCol w="629728">
                  <a:extLst>
                    <a:ext uri="{9D8B030D-6E8A-4147-A177-3AD203B41FA5}">
                      <a16:colId xmlns:a16="http://schemas.microsoft.com/office/drawing/2014/main" val="1333366890"/>
                    </a:ext>
                  </a:extLst>
                </a:gridCol>
                <a:gridCol w="639074">
                  <a:extLst>
                    <a:ext uri="{9D8B030D-6E8A-4147-A177-3AD203B41FA5}">
                      <a16:colId xmlns:a16="http://schemas.microsoft.com/office/drawing/2014/main" val="369747107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2289036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388747552"/>
                    </a:ext>
                  </a:extLst>
                </a:gridCol>
                <a:gridCol w="1202157">
                  <a:extLst>
                    <a:ext uri="{9D8B030D-6E8A-4147-A177-3AD203B41FA5}">
                      <a16:colId xmlns:a16="http://schemas.microsoft.com/office/drawing/2014/main" val="622360653"/>
                    </a:ext>
                  </a:extLst>
                </a:gridCol>
                <a:gridCol w="1398917">
                  <a:extLst>
                    <a:ext uri="{9D8B030D-6E8A-4147-A177-3AD203B41FA5}">
                      <a16:colId xmlns:a16="http://schemas.microsoft.com/office/drawing/2014/main" val="2818831967"/>
                    </a:ext>
                  </a:extLst>
                </a:gridCol>
              </a:tblGrid>
              <a:tr h="318747">
                <a:tc>
                  <a:txBody>
                    <a:bodyPr/>
                    <a:lstStyle/>
                    <a:p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Soziologische Spezialisierung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IV: Medien und Prozesse (</a:t>
                      </a:r>
                      <a:r>
                        <a:rPr lang="de-DE" sz="1400" b="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MuP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)</a:t>
                      </a:r>
                      <a:endParaRPr lang="de-DE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Klausur</a:t>
                      </a:r>
                      <a:r>
                        <a:rPr lang="de-DE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 min.</a:t>
                      </a:r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79534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 Medien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547959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VL:</a:t>
                      </a:r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 Prozesse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6275"/>
                  </a:ext>
                </a:extLst>
              </a:tr>
              <a:tr h="318747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SE in </a:t>
                      </a:r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MuP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Teilnahme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81691"/>
                  </a:ext>
                </a:extLst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251D48B-961A-496C-B1C2-574C02B49616}" type="datetime1">
              <a:rPr lang="de-DE" smtClean="0"/>
              <a:t>08.09.2020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9BECE-F36D-424D-97D2-EE4C86C40232}" type="slidenum">
              <a:rPr lang="de-DE" smtClean="0"/>
              <a:t>8</a:t>
            </a:fld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0" y="5781858"/>
          <a:ext cx="1218320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5025">
                  <a:extLst>
                    <a:ext uri="{9D8B030D-6E8A-4147-A177-3AD203B41FA5}">
                      <a16:colId xmlns:a16="http://schemas.microsoft.com/office/drawing/2014/main" val="2550763570"/>
                    </a:ext>
                  </a:extLst>
                </a:gridCol>
                <a:gridCol w="770447">
                  <a:extLst>
                    <a:ext uri="{9D8B030D-6E8A-4147-A177-3AD203B41FA5}">
                      <a16:colId xmlns:a16="http://schemas.microsoft.com/office/drawing/2014/main" val="38380434"/>
                    </a:ext>
                  </a:extLst>
                </a:gridCol>
                <a:gridCol w="629728">
                  <a:extLst>
                    <a:ext uri="{9D8B030D-6E8A-4147-A177-3AD203B41FA5}">
                      <a16:colId xmlns:a16="http://schemas.microsoft.com/office/drawing/2014/main" val="22677558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4435310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73535137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939092193"/>
                    </a:ext>
                  </a:extLst>
                </a:gridCol>
                <a:gridCol w="1186588">
                  <a:extLst>
                    <a:ext uri="{9D8B030D-6E8A-4147-A177-3AD203B41FA5}">
                      <a16:colId xmlns:a16="http://schemas.microsoft.com/office/drawing/2014/main" val="3354178876"/>
                    </a:ext>
                  </a:extLst>
                </a:gridCol>
                <a:gridCol w="1385894">
                  <a:extLst>
                    <a:ext uri="{9D8B030D-6E8A-4147-A177-3AD203B41FA5}">
                      <a16:colId xmlns:a16="http://schemas.microsoft.com/office/drawing/2014/main" val="4268432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Soziologische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 Spezialisierung V:</a:t>
                      </a:r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 Aufbereitung &amp; Analyse </a:t>
                      </a:r>
                      <a:r>
                        <a:rPr lang="de-DE" sz="14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quant</a:t>
                      </a:r>
                      <a:r>
                        <a:rPr lang="de-DE" sz="1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.</a:t>
                      </a:r>
                      <a:r>
                        <a:rPr lang="de-DE" sz="14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" panose="020B0502040204020203" pitchFamily="34" charset="0"/>
                        </a:rPr>
                        <a:t> Daten</a:t>
                      </a:r>
                      <a:endParaRPr lang="de-DE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E-Klausur</a:t>
                      </a:r>
                      <a:r>
                        <a:rPr lang="de-DE" sz="1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" panose="020B0502040204020203" pitchFamily="34" charset="0"/>
                        </a:rPr>
                        <a:t> 90min.</a:t>
                      </a:r>
                      <a:endParaRPr lang="de-DE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rgbClr val="A0BE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0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VL – Aufbereitung &amp; Analyse </a:t>
                      </a:r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quant</a:t>
                      </a:r>
                      <a:r>
                        <a:rPr lang="de-DE" sz="1400" dirty="0">
                          <a:latin typeface="Bahnschrift" panose="020B0502040204020203" pitchFamily="34" charset="0"/>
                        </a:rPr>
                        <a:t>. Daten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WiSe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latin typeface="Bahnschrift" panose="020B0502040204020203" pitchFamily="34" charset="0"/>
                        </a:rPr>
                        <a:t>SoSe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Bahnschrift" panose="020B0502040204020203" pitchFamily="34" charset="0"/>
                        </a:rPr>
                        <a:t>Übung</a:t>
                      </a:r>
                      <a:r>
                        <a:rPr lang="de-DE" sz="1400" baseline="0" dirty="0">
                          <a:latin typeface="Bahnschrift" panose="020B0502040204020203" pitchFamily="34" charset="0"/>
                        </a:rPr>
                        <a:t> – Aufbereitung </a:t>
                      </a:r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Bahnschrift" panose="020B05020402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6498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884257" y="1209975"/>
            <a:ext cx="8480765" cy="4093428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Achtung: Ihnen werden für die Spezialisierungen I bis IV jeweils zwei alternative Klausuren für die gleichlautende Modulprüfung angezeigt: </a:t>
            </a:r>
          </a:p>
          <a:p>
            <a:endParaRPr lang="de-DE" sz="2000" dirty="0">
              <a:solidFill>
                <a:srgbClr val="FFC000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der 1. Termin der aktuellen Vorlesung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der Nachschreibetermin der Vorlesung aus dem letzten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FFC000"/>
              </a:solidFill>
              <a:latin typeface="Bahnschrift" panose="020B0502040204020203" pitchFamily="34" charset="0"/>
            </a:endParaRPr>
          </a:p>
          <a:p>
            <a:r>
              <a:rPr lang="de-DE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Beachten Sie daher den/die Prüfer/-in des jeweiligen Klausurtermins!</a:t>
            </a:r>
          </a:p>
          <a:p>
            <a:endParaRPr lang="de-DE" sz="2000" b="1" i="1" dirty="0">
              <a:solidFill>
                <a:srgbClr val="FFC000"/>
              </a:solidFill>
              <a:latin typeface="Bahnschrift" panose="020B0502040204020203" pitchFamily="34" charset="0"/>
            </a:endParaRPr>
          </a:p>
          <a:p>
            <a:r>
              <a:rPr lang="de-DE" sz="2000" b="1" i="1" dirty="0">
                <a:solidFill>
                  <a:srgbClr val="FFC000"/>
                </a:solidFill>
                <a:latin typeface="Bahnschrift" panose="020B0502040204020203" pitchFamily="34" charset="0"/>
              </a:rPr>
              <a:t>z.B.: Spezialisierung I „Kultur und Wissen“: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Prüfer/-in: „Bischur“ = Klausur zur VL Wissen: Wissenssoziologie (</a:t>
            </a:r>
            <a:r>
              <a:rPr lang="de-DE" sz="2000" dirty="0" err="1">
                <a:solidFill>
                  <a:srgbClr val="FFC000"/>
                </a:solidFill>
                <a:latin typeface="Bahnschrift" panose="020B0502040204020203" pitchFamily="34" charset="0"/>
              </a:rPr>
              <a:t>WiSe</a:t>
            </a: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Prüfer/-in: „Schönhuth“ = Klausur zur VL Kultur: Transkulturalität (</a:t>
            </a:r>
            <a:r>
              <a:rPr lang="de-DE" sz="2000" dirty="0" err="1">
                <a:solidFill>
                  <a:srgbClr val="FFC000"/>
                </a:solidFill>
                <a:latin typeface="Bahnschrift" panose="020B0502040204020203" pitchFamily="34" charset="0"/>
              </a:rPr>
              <a:t>SoSe</a:t>
            </a:r>
            <a:r>
              <a:rPr lang="de-DE" sz="2000" dirty="0">
                <a:solidFill>
                  <a:srgbClr val="FFC000"/>
                </a:solidFill>
                <a:latin typeface="Bahnschrift" panose="020B0502040204020203" pitchFamily="34" charset="0"/>
              </a:rPr>
              <a:t> 2020)</a:t>
            </a:r>
          </a:p>
        </p:txBody>
      </p:sp>
      <p:pic>
        <p:nvPicPr>
          <p:cNvPr id="9" name="# Folie 08">
            <a:hlinkClick r:id="" action="ppaction://media"/>
            <a:extLst>
              <a:ext uri="{FF2B5EF4-FFF2-40B4-BE49-F238E27FC236}">
                <a16:creationId xmlns:a16="http://schemas.microsoft.com/office/drawing/2014/main" id="{BC230A73-D10B-4174-A921-9C4E040BCA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0469" y="18097"/>
            <a:ext cx="347663" cy="3476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D52E8F-3F8C-4350-979C-86352EE0EE3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39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13"/>
    </mc:Choice>
    <mc:Fallback>
      <p:transition spd="slow" advTm="24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642" objId="9"/>
        <p14:stopEvt time="243497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754" y="-171400"/>
            <a:ext cx="12076245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Anmeldung zu den Klausuren in den Spezialisierungen I - IV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0" y="1068920"/>
            <a:ext cx="5994400" cy="550084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Both"/>
            </a:pPr>
            <a:r>
              <a:rPr lang="de-DE" sz="2000" dirty="0"/>
              <a:t>Teilnahme an einer der beiden Vorlesungen der Spezialisierung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Teilnahme an einem der Seminare der selben Spezialisierung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Anmeldung zur Klausur in PORTA bis spätestens 2 Wochen vor Klausurtermin</a:t>
            </a:r>
            <a:br>
              <a:rPr lang="de-DE" sz="2000" dirty="0"/>
            </a:br>
            <a:r>
              <a:rPr lang="de-DE" sz="2000" i="1" u="sng" dirty="0">
                <a:solidFill>
                  <a:srgbClr val="FF0000"/>
                </a:solidFill>
              </a:rPr>
              <a:t>Achtung: </a:t>
            </a:r>
            <a:r>
              <a:rPr lang="de-DE" sz="2000" i="1" dirty="0">
                <a:solidFill>
                  <a:srgbClr val="FF0000"/>
                </a:solidFill>
              </a:rPr>
              <a:t>Beachten Sie die Voraussetzungen für Module in der FPO: Grundzüge der Soziologie I und II müssen bestanden sein!</a:t>
            </a:r>
            <a:endParaRPr lang="de-DE" sz="2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Erhalt eines Teilnahmescheins zum Seminar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Vorlegen dieses Teilnahmescheins bei der/dem Prüfer/in als Nachweis der Teilnahmevoraussetzung (bis 8 Tage vor der Klausur) </a:t>
            </a:r>
            <a:r>
              <a:rPr lang="de-DE" sz="2000" dirty="0">
                <a:solidFill>
                  <a:srgbClr val="FF0000"/>
                </a:solidFill>
              </a:rPr>
              <a:t>Auch als Scan per Email möglich!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Erhalt einer Bestätigung dieses Nachweises</a:t>
            </a:r>
          </a:p>
          <a:p>
            <a:pPr marL="514350" indent="-514350">
              <a:buFont typeface="+mj-lt"/>
              <a:buAutoNum type="arabicParenBoth"/>
            </a:pPr>
            <a:r>
              <a:rPr lang="de-DE" sz="2000" dirty="0"/>
              <a:t>Teilnahme an der Klausur ist nur möglich, wenn der Nachweis vorher erbracht wurde. Ansonsten erfolgt eine Annullierung der Anmeldung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6096000" y="1068922"/>
          <a:ext cx="4168622" cy="550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8" imgW="4762167" imgH="6362649" progId="Acrobat.Document.DC">
                  <p:embed/>
                </p:oleObj>
              </mc:Choice>
              <mc:Fallback>
                <p:oleObj name="Acrobat Document" r:id="rId8" imgW="4762167" imgH="6362649" progId="Acrobat.Document.DC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6000" y="1068922"/>
                        <a:ext cx="4168622" cy="550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bgerundetes Rechteck 7"/>
          <p:cNvSpPr/>
          <p:nvPr/>
        </p:nvSpPr>
        <p:spPr>
          <a:xfrm>
            <a:off x="10525538" y="1431235"/>
            <a:ext cx="1526253" cy="4770781"/>
          </a:xfrm>
          <a:prstGeom prst="roundRect">
            <a:avLst/>
          </a:prstGeom>
          <a:solidFill>
            <a:srgbClr val="FECEC6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Bahnschrift" panose="020B0502040204020203" pitchFamily="34" charset="0"/>
              </a:rPr>
              <a:t>Felder sollten überein-stimmend ausgefüllt sein, wenn man diesen bei der/dem Prüfer*in vorlegt !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6867144" y="1719072"/>
            <a:ext cx="199578" cy="3913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9014791" y="1719072"/>
            <a:ext cx="178905" cy="3913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7335078" y="2584174"/>
            <a:ext cx="1679714" cy="282271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atumsplatzhalt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15347-4D56-4D1D-8273-EF277CE0A3DD}" type="datetime1">
              <a:rPr lang="de-DE" smtClean="0"/>
              <a:t>08.09.2020</a:t>
            </a:fld>
            <a:endParaRPr lang="de-DE"/>
          </a:p>
        </p:txBody>
      </p:sp>
      <p:sp>
        <p:nvSpPr>
          <p:cNvPr id="39" name="Fußzeilenplatzhalter 3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Prüfungsmodi: Vertiefungen &amp; Spezialisierungen (D. Bischur)</a:t>
            </a:r>
          </a:p>
        </p:txBody>
      </p:sp>
      <p:sp>
        <p:nvSpPr>
          <p:cNvPr id="40" name="Foliennummernplatzhalter 3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9DEC31-B69B-4AF9-81AE-A17A4B35F41B}" type="slidenum">
              <a:rPr lang="de-DE" smtClean="0"/>
              <a:t>9</a:t>
            </a:fld>
            <a:endParaRPr lang="de-DE"/>
          </a:p>
        </p:txBody>
      </p:sp>
      <p:sp>
        <p:nvSpPr>
          <p:cNvPr id="12" name="Wolkenförmige Legende 11"/>
          <p:cNvSpPr/>
          <p:nvPr/>
        </p:nvSpPr>
        <p:spPr>
          <a:xfrm>
            <a:off x="5994400" y="491706"/>
            <a:ext cx="5463823" cy="3260784"/>
          </a:xfrm>
          <a:prstGeom prst="cloudCallout">
            <a:avLst>
              <a:gd name="adj1" fmla="val -88662"/>
              <a:gd name="adj2" fmla="val 74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Falls Sie schon in vorherigen Semestern zu derselben Klausur angemeldet waren:</a:t>
            </a:r>
          </a:p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Prüfer*in per Email oder persönlich darauf aufmerksam machen, dass damals schon ein Teilnahmeschein vorgelegt wurde.</a:t>
            </a:r>
          </a:p>
        </p:txBody>
      </p:sp>
      <p:pic>
        <p:nvPicPr>
          <p:cNvPr id="3" name="# Folie 09">
            <a:hlinkClick r:id="" action="ppaction://media"/>
            <a:extLst>
              <a:ext uri="{FF2B5EF4-FFF2-40B4-BE49-F238E27FC236}">
                <a16:creationId xmlns:a16="http://schemas.microsoft.com/office/drawing/2014/main" id="{D9B80E6F-F82E-42DA-82BF-7B47E6954A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3512" y="308321"/>
            <a:ext cx="347663" cy="3476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9800DF-36A8-4837-B127-B94D085D5F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7658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23"/>
    </mc:Choice>
    <mc:Fallback>
      <p:transition spd="slow" advTm="21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765" objId="3"/>
        <p14:stopEvt time="212083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4.3|6.6|28.2|1.9|8.5|3|3.6|8.9|3.3|7|12.8|1.6|7.8|6.4|2.4|2.9|2.9|3.6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9.9|2.5|26.1|76.2|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7.2|27.9|67.5|7.8|20.3|18.9|10.9|34.1|3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2.6|2.1|2.8|3.7|89.7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8|33.9|27.9|8.9|21.2|8.6|0.5|0.5|4.1|13.2|29.7|30.5"/>
</p:tagLst>
</file>

<file path=ppt/theme/theme1.xml><?xml version="1.0" encoding="utf-8"?>
<a:theme xmlns:a="http://schemas.openxmlformats.org/drawingml/2006/main" name="Uni Trier 201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 Trier 2019" id="{13BD3CB6-8F9D-437F-A56E-97561EA6AE13}" vid="{380BC132-F2E4-4189-B581-2FBE8CA0B15F}"/>
    </a:ext>
  </a:extLst>
</a:theme>
</file>

<file path=ppt/theme/theme2.xml><?xml version="1.0" encoding="utf-8"?>
<a:theme xmlns:a="http://schemas.openxmlformats.org/drawingml/2006/main" name="1_Uni Trier 201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 Trier 2019" id="{13BD3CB6-8F9D-437F-A56E-97561EA6AE13}" vid="{380BC132-F2E4-4189-B581-2FBE8CA0B15F}"/>
    </a:ext>
  </a:extLst>
</a:theme>
</file>

<file path=ppt/theme/theme3.xml><?xml version="1.0" encoding="utf-8"?>
<a:theme xmlns:a="http://schemas.openxmlformats.org/drawingml/2006/main" name="2_Uni Trier 201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 Trier 2019" id="{13BD3CB6-8F9D-437F-A56E-97561EA6AE13}" vid="{380BC132-F2E4-4189-B581-2FBE8CA0B15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 Trier 2019</Template>
  <TotalTime>0</TotalTime>
  <Words>1507</Words>
  <Application>Microsoft Office PowerPoint</Application>
  <PresentationFormat>Breitbild</PresentationFormat>
  <Paragraphs>373</Paragraphs>
  <Slides>10</Slides>
  <Notes>0</Notes>
  <HiddenSlides>0</HiddenSlides>
  <MMClips>20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Arial</vt:lpstr>
      <vt:lpstr>Bahnschrift</vt:lpstr>
      <vt:lpstr>Bahnschrift SemiBold</vt:lpstr>
      <vt:lpstr>Calibri</vt:lpstr>
      <vt:lpstr>Times New Roman</vt:lpstr>
      <vt:lpstr>Uni Trier 2019</vt:lpstr>
      <vt:lpstr>1_Uni Trier 2019</vt:lpstr>
      <vt:lpstr>2_Uni Trier 2019</vt:lpstr>
      <vt:lpstr>Acrobat Document</vt:lpstr>
      <vt:lpstr>Bachelorstudiengänge der Soziologie Vertiefungs- &amp; Spezialisierungsstudium</vt:lpstr>
      <vt:lpstr>Übersicht zu den Bachelorstudiengängen der Soziologie</vt:lpstr>
      <vt:lpstr>Bachelorstudiengang Sozialwissenschaften (1-Fach)</vt:lpstr>
      <vt:lpstr>Bachelorstudiengang Soziologie HF (2-Fach)</vt:lpstr>
      <vt:lpstr>Bachelorstudiengang Soziologie NF (2-Fach)</vt:lpstr>
      <vt:lpstr>PowerPoint-Präsentation</vt:lpstr>
      <vt:lpstr>Anmeldung zur Prüfungsform „Schriftliche Ausarbeitung“</vt:lpstr>
      <vt:lpstr>PowerPoint-Präsentation</vt:lpstr>
      <vt:lpstr>Anmeldung zu den Klausuren in den Spezialisierungen I - IV</vt:lpstr>
      <vt:lpstr>Weitere Unklarheiten / Fragen / Probleme ?</vt:lpstr>
    </vt:vector>
  </TitlesOfParts>
  <Company>Universität Trier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Bischur, Daniel, Dr. phil.</dc:creator>
  <cp:lastModifiedBy>Daniel Bischur</cp:lastModifiedBy>
  <cp:revision>51</cp:revision>
  <dcterms:created xsi:type="dcterms:W3CDTF">2020-01-30T11:26:32Z</dcterms:created>
  <dcterms:modified xsi:type="dcterms:W3CDTF">2020-09-08T11:28:43Z</dcterms:modified>
</cp:coreProperties>
</file>