
<file path=[Content_Types].xml><?xml version="1.0" encoding="utf-8"?>
<Types xmlns="http://schemas.openxmlformats.org/package/2006/content-types">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Lst>
  <p:sldSz cx="12192000" cy="6858000"/>
  <p:notesSz cx="6858000" cy="9144000"/>
  <p:defaultTextStyle>
    <a:defPPr>
      <a:defRPr lang="de-D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extLst>
    <p:ext uri="{EFAFB233-063F-42B5-8137-9DF3F51BA10A}">
      <p15:sldGuideLst xmlns:p15="http://schemas.microsoft.com/office/powerpoint/2012/main">
        <p15:guide id="1" pos="3840">
          <p15:clr>
            <a:srgbClr val="A4A3A4"/>
          </p15:clr>
        </p15:guide>
        <p15:guide id="2"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8" d="100"/>
          <a:sy n="118" d="100"/>
        </p:scale>
        <p:origin x="276" y="84"/>
      </p:cViewPr>
      <p:guideLst>
        <p:guide pos="3840"/>
        <p:guide orient="horz"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 name="Kopfzeilenplatzhalter 1"/>
          <p:cNvSpPr>
            <a:spLocks noGrp="1"/>
          </p:cNvSpPr>
          <p:nvPr>
            <p:ph type="hdr" sz="quarter"/>
          </p:nvPr>
        </p:nvSpPr>
        <p:spPr bwMode="auto">
          <a:xfrm>
            <a:off x="0" y="0"/>
            <a:ext cx="2971800" cy="458788"/>
          </a:xfrm>
          <a:prstGeom prst="rect">
            <a:avLst/>
          </a:prstGeom>
        </p:spPr>
        <p:txBody>
          <a:bodyPr vert="horz" lIns="91440" tIns="45720" rIns="91440" bIns="45720" rtlCol="0"/>
          <a:lstStyle>
            <a:lvl1pPr algn="l">
              <a:defRPr sz="1200"/>
            </a:lvl1pPr>
          </a:lstStyle>
          <a:p>
            <a:pPr>
              <a:defRPr/>
            </a:pPr>
            <a:endParaRPr lang="de-DE"/>
          </a:p>
        </p:txBody>
      </p:sp>
      <p:sp>
        <p:nvSpPr>
          <p:cNvPr id="3" name="Datumsplatzhalter 2"/>
          <p:cNvSpPr>
            <a:spLocks noGrp="1"/>
          </p:cNvSpPr>
          <p:nvPr>
            <p:ph type="dt" idx="1"/>
          </p:nvPr>
        </p:nvSpPr>
        <p:spPr bwMode="auto">
          <a:xfrm>
            <a:off x="3884613" y="0"/>
            <a:ext cx="2971800" cy="458788"/>
          </a:xfrm>
          <a:prstGeom prst="rect">
            <a:avLst/>
          </a:prstGeom>
        </p:spPr>
        <p:txBody>
          <a:bodyPr vert="horz" lIns="91440" tIns="45720" rIns="91440" bIns="45720" rtlCol="0"/>
          <a:lstStyle>
            <a:lvl1pPr algn="r">
              <a:defRPr sz="1200"/>
            </a:lvl1pPr>
          </a:lstStyle>
          <a:p>
            <a:pPr>
              <a:defRPr/>
            </a:pPr>
            <a:fld id="{A60FA4E9-2ACD-4A91-BAD0-446BEF29975F}" type="datetimeFigureOut">
              <a:rPr lang="de-DE"/>
              <a:t>18.11.2024</a:t>
            </a:fld>
            <a:endParaRPr lang="de-DE"/>
          </a:p>
        </p:txBody>
      </p:sp>
      <p:sp>
        <p:nvSpPr>
          <p:cNvPr id="4" name="Folienbildplatzhalter 3"/>
          <p:cNvSpPr>
            <a:spLocks noGrp="1" noRot="1" noChangeAspect="1"/>
          </p:cNvSpPr>
          <p:nvPr>
            <p:ph type="sldImg" idx="2"/>
          </p:nvPr>
        </p:nvSpPr>
        <p:spPr bwMode="auto">
          <a:xfrm>
            <a:off x="685800" y="1143000"/>
            <a:ext cx="5486400" cy="3086100"/>
          </a:xfrm>
          <a:prstGeom prst="rect">
            <a:avLst/>
          </a:prstGeom>
          <a:noFill/>
          <a:ln w="12700">
            <a:solidFill>
              <a:prstClr val="black"/>
            </a:solidFill>
          </a:ln>
        </p:spPr>
        <p:txBody>
          <a:bodyPr vert="horz" lIns="91440" tIns="45720" rIns="91440" bIns="45720" rtlCol="0" anchor="ctr"/>
          <a:lstStyle/>
          <a:p>
            <a:pPr>
              <a:defRPr/>
            </a:pPr>
            <a:endParaRPr lang="de-DE"/>
          </a:p>
        </p:txBody>
      </p:sp>
      <p:sp>
        <p:nvSpPr>
          <p:cNvPr id="5" name="Notizenplatzhalter 4"/>
          <p:cNvSpPr>
            <a:spLocks noGrp="1"/>
          </p:cNvSpPr>
          <p:nvPr>
            <p:ph type="body" sz="quarter" idx="3"/>
          </p:nvPr>
        </p:nvSpPr>
        <p:spPr bwMode="auto">
          <a:xfrm>
            <a:off x="685800" y="4400550"/>
            <a:ext cx="5486400" cy="3600450"/>
          </a:xfrm>
          <a:prstGeom prst="rect">
            <a:avLst/>
          </a:prstGeom>
        </p:spPr>
        <p:txBody>
          <a:bodyPr vert="horz" lIns="91440" tIns="45720" rIns="91440" bIns="45720" rtlCol="0"/>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6" name="Fußzeilenplatzhalter 5"/>
          <p:cNvSpPr>
            <a:spLocks noGrp="1"/>
          </p:cNvSpPr>
          <p:nvPr>
            <p:ph type="ftr" sz="quarter" idx="4"/>
          </p:nvPr>
        </p:nvSpPr>
        <p:spPr bwMode="auto">
          <a:xfrm>
            <a:off x="0" y="8685213"/>
            <a:ext cx="2971800" cy="458787"/>
          </a:xfrm>
          <a:prstGeom prst="rect">
            <a:avLst/>
          </a:prstGeom>
        </p:spPr>
        <p:txBody>
          <a:bodyPr vert="horz" lIns="91440" tIns="45720" rIns="91440" bIns="45720" rtlCol="0" anchor="b"/>
          <a:lstStyle>
            <a:lvl1pPr algn="l">
              <a:defRPr sz="1200"/>
            </a:lvl1pPr>
          </a:lstStyle>
          <a:p>
            <a:pPr>
              <a:defRPr/>
            </a:pPr>
            <a:endParaRPr lang="de-DE"/>
          </a:p>
        </p:txBody>
      </p:sp>
      <p:sp>
        <p:nvSpPr>
          <p:cNvPr id="7" name="Foliennummernplatzhalter 6"/>
          <p:cNvSpPr>
            <a:spLocks noGrp="1"/>
          </p:cNvSpPr>
          <p:nvPr>
            <p:ph type="sldNum" sz="quarter" idx="5"/>
          </p:nvPr>
        </p:nvSpPr>
        <p:spPr bwMode="auto">
          <a:xfrm>
            <a:off x="3884613" y="8685213"/>
            <a:ext cx="2971800" cy="458787"/>
          </a:xfrm>
          <a:prstGeom prst="rect">
            <a:avLst/>
          </a:prstGeom>
        </p:spPr>
        <p:txBody>
          <a:bodyPr vert="horz" lIns="91440" tIns="45720" rIns="91440" bIns="45720" rtlCol="0" anchor="b"/>
          <a:lstStyle>
            <a:lvl1pPr algn="r">
              <a:defRPr sz="1200"/>
            </a:lvl1pPr>
          </a:lstStyle>
          <a:p>
            <a:pPr>
              <a:defRPr/>
            </a:pPr>
            <a:fld id="{71217550-5EC3-468C-9991-9AE28B1DF84C}" type="slidenum">
              <a:rPr lang="de-DE"/>
              <a:t>‹Nr.›</a:t>
            </a:fld>
            <a:endParaRPr lang="de-DE"/>
          </a:p>
        </p:txBody>
      </p:sp>
    </p:spTree>
  </p:cSld>
  <p:clrMap bg1="lt1" tx1="dk1" bg2="lt2" tx2="dk2" accent1="accent1" accent2="accent2" accent3="accent3" accent4="accent4" accent5="accent5" accent6="accent6" hlink="hlink" folHlink="folHlink"/>
  <p:notesStyle>
    <a:lvl1pPr marL="0" algn="l" defTabSz="914400">
      <a:defRPr sz="1200">
        <a:solidFill>
          <a:schemeClr val="tx1"/>
        </a:solidFill>
        <a:latin typeface="+mn-lt"/>
        <a:ea typeface="+mn-ea"/>
        <a:cs typeface="+mn-cs"/>
      </a:defRPr>
    </a:lvl1pPr>
    <a:lvl2pPr marL="457200" algn="l" defTabSz="914400">
      <a:defRPr sz="1200">
        <a:solidFill>
          <a:schemeClr val="tx1"/>
        </a:solidFill>
        <a:latin typeface="+mn-lt"/>
        <a:ea typeface="+mn-ea"/>
        <a:cs typeface="+mn-cs"/>
      </a:defRPr>
    </a:lvl2pPr>
    <a:lvl3pPr marL="914400" algn="l" defTabSz="914400">
      <a:defRPr sz="1200">
        <a:solidFill>
          <a:schemeClr val="tx1"/>
        </a:solidFill>
        <a:latin typeface="+mn-lt"/>
        <a:ea typeface="+mn-ea"/>
        <a:cs typeface="+mn-cs"/>
      </a:defRPr>
    </a:lvl3pPr>
    <a:lvl4pPr marL="1371600" algn="l" defTabSz="914400">
      <a:defRPr sz="1200">
        <a:solidFill>
          <a:schemeClr val="tx1"/>
        </a:solidFill>
        <a:latin typeface="+mn-lt"/>
        <a:ea typeface="+mn-ea"/>
        <a:cs typeface="+mn-cs"/>
      </a:defRPr>
    </a:lvl4pPr>
    <a:lvl5pPr marL="1828800" algn="l" defTabSz="914400">
      <a:defRPr sz="1200">
        <a:solidFill>
          <a:schemeClr val="tx1"/>
        </a:solidFill>
        <a:latin typeface="+mn-lt"/>
        <a:ea typeface="+mn-ea"/>
        <a:cs typeface="+mn-cs"/>
      </a:defRPr>
    </a:lvl5pPr>
    <a:lvl6pPr marL="2286000" algn="l" defTabSz="914400">
      <a:defRPr sz="1200">
        <a:solidFill>
          <a:schemeClr val="tx1"/>
        </a:solidFill>
        <a:latin typeface="+mn-lt"/>
        <a:ea typeface="+mn-ea"/>
        <a:cs typeface="+mn-cs"/>
      </a:defRPr>
    </a:lvl6pPr>
    <a:lvl7pPr marL="2743200" algn="l" defTabSz="914400">
      <a:defRPr sz="1200">
        <a:solidFill>
          <a:schemeClr val="tx1"/>
        </a:solidFill>
        <a:latin typeface="+mn-lt"/>
        <a:ea typeface="+mn-ea"/>
        <a:cs typeface="+mn-cs"/>
      </a:defRPr>
    </a:lvl7pPr>
    <a:lvl8pPr marL="3200400" algn="l" defTabSz="914400">
      <a:defRPr sz="1200">
        <a:solidFill>
          <a:schemeClr val="tx1"/>
        </a:solidFill>
        <a:latin typeface="+mn-lt"/>
        <a:ea typeface="+mn-ea"/>
        <a:cs typeface="+mn-cs"/>
      </a:defRPr>
    </a:lvl8pPr>
    <a:lvl9pPr marL="3657600" algn="l" defTabSz="914400">
      <a:defRPr sz="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71F8E84A-3C4F-24A0-F672-847B17381976}" type="slidenum">
              <a:rP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43451E1D-3029-7B83-859E-BE888BA71C56}" type="slidenum">
              <a:rPr/>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3B4A519A-4C4B-36FF-CFF7-BE75E2202EAC}" type="slidenum">
              <a:rPr/>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20031ED4-78A8-2DAD-A80C-D05CDB8127D8}" type="slidenum">
              <a:rPr/>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B5A9D867-53BE-B4CB-04F1-DBE5C8C852FD}" type="slidenum">
              <a:rPr/>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FC9CC399-DB39-55BD-A650-D449C0F06545}" type="slidenum">
              <a:rPr/>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853CA3ED-EB6C-168C-CE77-2354E0FB632D}" type="slidenum">
              <a:rPr/>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2C3B2683-BFF9-F5A5-5F02-2EEEABCCD722}" type="slidenum">
              <a:rPr/>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D28FC77F-7F23-6DFA-57D6-36A94EBAC311}" type="slidenum">
              <a:rPr/>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514A3742-1885-3906-7776-CE70B5D1E507}" type="slidenum">
              <a:rPr/>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1589FB8C-6D64-4195-40CF-36D957576E78}" type="slidenum">
              <a:rPr/>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206D9C66-78CF-6EBD-3BCC-E3466B4B121E}" type="slidenum">
              <a:rPr/>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8E4D0B99-13E5-F85D-957C-12234E363185}" type="slidenum">
              <a:rPr/>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4D7D855E-7DD0-9978-5346-CCC2921A7E11}" type="slidenum">
              <a:rPr/>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921F0BE5-E4FB-E835-B331-2BDAA88A5598}" type="slidenum">
              <a:rPr/>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F2542CB4-8CFE-A10A-6489-9304DCA32C5A}" type="slidenum">
              <a:rPr/>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ADEDE6C8-3BDC-F213-626C-F2052CE00E33}" type="slidenum">
              <a:rPr/>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E1CDA9CC-5D51-49AB-FF92-07D301CCB316}" type="slidenum">
              <a:rPr/>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C39FA356-9083-C981-745E-6B23DFAFF2E9}" type="slidenum">
              <a:rPr/>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81A95046-17BD-12B9-111C-F6DEBBA6A163}" type="slidenum">
              <a:rPr/>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071270D8-9B95-1006-F861-A55F03B5E6BB}" type="slidenum">
              <a:rPr/>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B31A8E23-3080-92DB-F0A1-C91A6091C0AC}" type="slidenum">
              <a:rPr/>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2BF0A107-3ABF-8953-6CA7-575EC952BEC2}" type="slidenum">
              <a:rPr/>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9FD7F98C-8059-D2E0-30AB-0031BDD5B87A}" type="slidenum">
              <a:rPr/>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A1FC698D-2CCD-C3AD-9730-573A5339BEAF}" type="slidenum">
              <a:rPr/>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00AA7D11-D54C-8224-2870-7D4C1A59E2D3}" type="slidenum">
              <a:rPr/>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AC59FA78-F7D9-8909-84EC-0F606EDF259D}" type="slidenum">
              <a:rPr/>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C33935CF-4692-DBF6-9A22-5E34405DE627}" type="slidenum">
              <a:rPr/>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AAE1F61E-0D4E-B942-0AE2-FE2649AEC6EB}" type="slidenum">
              <a:rPr/>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4AB36251-FF97-1AC0-6CF1-C4FC31A6C37A}" type="slidenum">
              <a:rPr/>
              <a:t>36</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75B59F5B-37AB-99B3-E608-30665E8460C7}" type="slidenum">
              <a:rPr/>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EF87E4BD-747A-1AA2-06A2-1057729B3E79}" type="slidenum">
              <a:rPr/>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9B53141A-A120-FE63-7180-99120DC77F06}" type="slidenum">
              <a:rPr/>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9581BA56-B217-1588-7413-8224894BB4F7}" type="slidenum">
              <a:rPr/>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A6571B0E-1DB0-1347-7014-EADFBA1C1C8C}" type="slidenum">
              <a:rPr/>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F6E8C848-E9DB-715B-F6E6-A273DFF89F5E}" type="slidenum">
              <a:rPr/>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type="title" preserve="1" userDrawn="1">
  <p:cSld name="Titelfolie">
    <p:spTree>
      <p:nvGrpSpPr>
        <p:cNvPr id="1" name=""/>
        <p:cNvGrpSpPr/>
        <p:nvPr/>
      </p:nvGrpSpPr>
      <p:grpSpPr bwMode="auto">
        <a:xfrm>
          <a:off x="0" y="0"/>
          <a:ext cx="0" cy="0"/>
          <a:chOff x="0" y="0"/>
          <a:chExt cx="0" cy="0"/>
        </a:xfrm>
      </p:grpSpPr>
      <p:sp>
        <p:nvSpPr>
          <p:cNvPr id="2" name="Titel 1"/>
          <p:cNvSpPr>
            <a:spLocks noGrp="1"/>
          </p:cNvSpPr>
          <p:nvPr>
            <p:ph type="ctrTitle"/>
          </p:nvPr>
        </p:nvSpPr>
        <p:spPr bwMode="auto">
          <a:xfrm>
            <a:off x="1524000" y="1122363"/>
            <a:ext cx="9144000" cy="2387600"/>
          </a:xfrm>
        </p:spPr>
        <p:txBody>
          <a:bodyPr anchor="b"/>
          <a:lstStyle>
            <a:lvl1pPr algn="ctr">
              <a:defRPr sz="6000"/>
            </a:lvl1pPr>
          </a:lstStyle>
          <a:p>
            <a:pPr>
              <a:defRPr/>
            </a:pPr>
            <a:r>
              <a:rPr lang="de-DE"/>
              <a:t>Mastertitelformat bearbeiten</a:t>
            </a:r>
            <a:endParaRPr/>
          </a:p>
        </p:txBody>
      </p:sp>
      <p:sp>
        <p:nvSpPr>
          <p:cNvPr id="3" name="Untertitel 2"/>
          <p:cNvSpPr>
            <a:spLocks noGrp="1"/>
          </p:cNvSpPr>
          <p:nvPr>
            <p:ph type="subTitle" idx="1"/>
          </p:nvPr>
        </p:nvSpPr>
        <p:spPr bwMode="auto">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de-DE"/>
              <a:t>Master-Untertitelformat bearbeiten</a:t>
            </a:r>
            <a:endParaRPr/>
          </a:p>
        </p:txBody>
      </p:sp>
      <p:sp>
        <p:nvSpPr>
          <p:cNvPr id="4" name="Datumsplatzhalter 3"/>
          <p:cNvSpPr>
            <a:spLocks noGrp="1"/>
          </p:cNvSpPr>
          <p:nvPr>
            <p:ph type="dt" sz="half" idx="10"/>
          </p:nvPr>
        </p:nvSpPr>
        <p:spPr bwMode="auto"/>
        <p:txBody>
          <a:bodyPr/>
          <a:lstStyle/>
          <a:p>
            <a:pPr>
              <a:defRPr/>
            </a:pPr>
            <a:fld id="{5D79673D-D845-46AB-9CFB-EDBFF654F69E}" type="datetimeFigureOut">
              <a:rPr lang="de-DE"/>
              <a:t>18.11.2024</a:t>
            </a:fld>
            <a:endParaRPr lang="de-DE"/>
          </a:p>
        </p:txBody>
      </p:sp>
      <p:sp>
        <p:nvSpPr>
          <p:cNvPr id="5" name="Fußzeilenplatzhalter 4"/>
          <p:cNvSpPr>
            <a:spLocks noGrp="1"/>
          </p:cNvSpPr>
          <p:nvPr>
            <p:ph type="ftr" sz="quarter" idx="11"/>
          </p:nvPr>
        </p:nvSpPr>
        <p:spPr bwMode="auto"/>
        <p:txBody>
          <a:bodyPr/>
          <a:lstStyle/>
          <a:p>
            <a:pPr>
              <a:defRPr/>
            </a:pPr>
            <a:endParaRPr lang="de-DE"/>
          </a:p>
        </p:txBody>
      </p:sp>
      <p:sp>
        <p:nvSpPr>
          <p:cNvPr id="6" name="Foliennummernplatzhalter 5"/>
          <p:cNvSpPr>
            <a:spLocks noGrp="1"/>
          </p:cNvSpPr>
          <p:nvPr>
            <p:ph type="sldNum" sz="quarter" idx="12"/>
          </p:nvPr>
        </p:nvSpPr>
        <p:spPr bwMode="auto"/>
        <p:txBody>
          <a:bodyPr/>
          <a:lstStyle/>
          <a:p>
            <a:pPr>
              <a:defRPr/>
            </a:pPr>
            <a:fld id="{8A1E39BF-B051-4276-A1DC-87E52E060EB6}" type="slidenum">
              <a:rPr lang="de-DE"/>
              <a:t>‹Nr.›</a:t>
            </a:fld>
            <a:endParaRPr lang="de-D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type="vertTx" preserve="1" userDrawn="1">
  <p:cSld name="Titel und vertikaler Text">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Mastertitelformat bearbeiten</a:t>
            </a:r>
            <a:endParaRPr/>
          </a:p>
        </p:txBody>
      </p:sp>
      <p:sp>
        <p:nvSpPr>
          <p:cNvPr id="3" name="Vertikaler Textplatzhalter 2"/>
          <p:cNvSpPr>
            <a:spLocks noGrp="1"/>
          </p:cNvSpPr>
          <p:nvPr>
            <p:ph type="body" orient="vert" idx="1"/>
          </p:nvPr>
        </p:nvSpPr>
        <p:spPr bwMode="auto"/>
        <p:txBody>
          <a:bodyPr vert="eaVert"/>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4" name="Datumsplatzhalter 3"/>
          <p:cNvSpPr>
            <a:spLocks noGrp="1"/>
          </p:cNvSpPr>
          <p:nvPr>
            <p:ph type="dt" sz="half" idx="10"/>
          </p:nvPr>
        </p:nvSpPr>
        <p:spPr bwMode="auto"/>
        <p:txBody>
          <a:bodyPr/>
          <a:lstStyle/>
          <a:p>
            <a:pPr>
              <a:defRPr/>
            </a:pPr>
            <a:fld id="{5D79673D-D845-46AB-9CFB-EDBFF654F69E}" type="datetimeFigureOut">
              <a:rPr lang="de-DE"/>
              <a:t>18.11.2024</a:t>
            </a:fld>
            <a:endParaRPr lang="de-DE"/>
          </a:p>
        </p:txBody>
      </p:sp>
      <p:sp>
        <p:nvSpPr>
          <p:cNvPr id="5" name="Fußzeilenplatzhalter 4"/>
          <p:cNvSpPr>
            <a:spLocks noGrp="1"/>
          </p:cNvSpPr>
          <p:nvPr>
            <p:ph type="ftr" sz="quarter" idx="11"/>
          </p:nvPr>
        </p:nvSpPr>
        <p:spPr bwMode="auto"/>
        <p:txBody>
          <a:bodyPr/>
          <a:lstStyle/>
          <a:p>
            <a:pPr>
              <a:defRPr/>
            </a:pPr>
            <a:endParaRPr lang="de-DE"/>
          </a:p>
        </p:txBody>
      </p:sp>
      <p:sp>
        <p:nvSpPr>
          <p:cNvPr id="6" name="Foliennummernplatzhalter 5"/>
          <p:cNvSpPr>
            <a:spLocks noGrp="1"/>
          </p:cNvSpPr>
          <p:nvPr>
            <p:ph type="sldNum" sz="quarter" idx="12"/>
          </p:nvPr>
        </p:nvSpPr>
        <p:spPr bwMode="auto"/>
        <p:txBody>
          <a:bodyPr/>
          <a:lstStyle/>
          <a:p>
            <a:pPr>
              <a:defRPr/>
            </a:pPr>
            <a:fld id="{8A1E39BF-B051-4276-A1DC-87E52E060EB6}" type="slidenum">
              <a:rPr lang="de-DE"/>
              <a:t>‹Nr.›</a:t>
            </a:fld>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type="vertTitleAndTx" preserve="1" userDrawn="1">
  <p:cSld name="Vertikaler Titel und Text">
    <p:spTree>
      <p:nvGrpSpPr>
        <p:cNvPr id="1" name=""/>
        <p:cNvGrpSpPr/>
        <p:nvPr/>
      </p:nvGrpSpPr>
      <p:grpSpPr bwMode="auto">
        <a:xfrm>
          <a:off x="0" y="0"/>
          <a:ext cx="0" cy="0"/>
          <a:chOff x="0" y="0"/>
          <a:chExt cx="0" cy="0"/>
        </a:xfrm>
      </p:grpSpPr>
      <p:sp>
        <p:nvSpPr>
          <p:cNvPr id="2" name="Vertikaler Titel 1"/>
          <p:cNvSpPr>
            <a:spLocks noGrp="1"/>
          </p:cNvSpPr>
          <p:nvPr>
            <p:ph type="title" orient="vert"/>
          </p:nvPr>
        </p:nvSpPr>
        <p:spPr bwMode="auto">
          <a:xfrm>
            <a:off x="8724900" y="365125"/>
            <a:ext cx="2628900" cy="5811838"/>
          </a:xfrm>
        </p:spPr>
        <p:txBody>
          <a:bodyPr vert="eaVert"/>
          <a:lstStyle/>
          <a:p>
            <a:pPr>
              <a:defRPr/>
            </a:pPr>
            <a:r>
              <a:rPr lang="de-DE"/>
              <a:t>Mastertitelformat bearbeiten</a:t>
            </a:r>
            <a:endParaRPr/>
          </a:p>
        </p:txBody>
      </p:sp>
      <p:sp>
        <p:nvSpPr>
          <p:cNvPr id="3" name="Vertikaler Textplatzhalter 2"/>
          <p:cNvSpPr>
            <a:spLocks noGrp="1"/>
          </p:cNvSpPr>
          <p:nvPr>
            <p:ph type="body" orient="vert" idx="1"/>
          </p:nvPr>
        </p:nvSpPr>
        <p:spPr bwMode="auto">
          <a:xfrm>
            <a:off x="838200" y="365125"/>
            <a:ext cx="7734300" cy="5811838"/>
          </a:xfrm>
        </p:spPr>
        <p:txBody>
          <a:bodyPr vert="eaVert"/>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4" name="Datumsplatzhalter 3"/>
          <p:cNvSpPr>
            <a:spLocks noGrp="1"/>
          </p:cNvSpPr>
          <p:nvPr>
            <p:ph type="dt" sz="half" idx="10"/>
          </p:nvPr>
        </p:nvSpPr>
        <p:spPr bwMode="auto"/>
        <p:txBody>
          <a:bodyPr/>
          <a:lstStyle/>
          <a:p>
            <a:pPr>
              <a:defRPr/>
            </a:pPr>
            <a:fld id="{5D79673D-D845-46AB-9CFB-EDBFF654F69E}" type="datetimeFigureOut">
              <a:rPr lang="de-DE"/>
              <a:t>18.11.2024</a:t>
            </a:fld>
            <a:endParaRPr lang="de-DE"/>
          </a:p>
        </p:txBody>
      </p:sp>
      <p:sp>
        <p:nvSpPr>
          <p:cNvPr id="5" name="Fußzeilenplatzhalter 4"/>
          <p:cNvSpPr>
            <a:spLocks noGrp="1"/>
          </p:cNvSpPr>
          <p:nvPr>
            <p:ph type="ftr" sz="quarter" idx="11"/>
          </p:nvPr>
        </p:nvSpPr>
        <p:spPr bwMode="auto"/>
        <p:txBody>
          <a:bodyPr/>
          <a:lstStyle/>
          <a:p>
            <a:pPr>
              <a:defRPr/>
            </a:pPr>
            <a:endParaRPr lang="de-DE"/>
          </a:p>
        </p:txBody>
      </p:sp>
      <p:sp>
        <p:nvSpPr>
          <p:cNvPr id="6" name="Foliennummernplatzhalter 5"/>
          <p:cNvSpPr>
            <a:spLocks noGrp="1"/>
          </p:cNvSpPr>
          <p:nvPr>
            <p:ph type="sldNum" sz="quarter" idx="12"/>
          </p:nvPr>
        </p:nvSpPr>
        <p:spPr bwMode="auto"/>
        <p:txBody>
          <a:bodyPr/>
          <a:lstStyle/>
          <a:p>
            <a:pPr>
              <a:defRPr/>
            </a:pPr>
            <a:fld id="{8A1E39BF-B051-4276-A1DC-87E52E060EB6}" type="slidenum">
              <a:rPr lang="de-DE"/>
              <a:t>‹Nr.›</a:t>
            </a:fld>
            <a:endParaRPr lang="de-D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userDrawn="1">
  <p:cSld name="12_Titel und Inhalt">
    <p:spTree>
      <p:nvGrpSpPr>
        <p:cNvPr id="1" name=""/>
        <p:cNvGrpSpPr/>
        <p:nvPr/>
      </p:nvGrpSpPr>
      <p:grpSpPr bwMode="auto">
        <a:xfrm>
          <a:off x="0" y="0"/>
          <a:ext cx="0" cy="0"/>
          <a:chOff x="0" y="0"/>
          <a:chExt cx="0" cy="0"/>
        </a:xfrm>
      </p:grpSpPr>
      <p:sp>
        <p:nvSpPr>
          <p:cNvPr id="3" name="Inhaltsplatzhalter 2"/>
          <p:cNvSpPr>
            <a:spLocks noGrp="1"/>
          </p:cNvSpPr>
          <p:nvPr>
            <p:ph idx="1" hasCustomPrompt="1"/>
          </p:nvPr>
        </p:nvSpPr>
        <p:spPr bwMode="auto">
          <a:xfrm>
            <a:off x="143339" y="1268760"/>
            <a:ext cx="11905323" cy="5112568"/>
          </a:xfrm>
          <a:prstGeom prst="rect">
            <a:avLst/>
          </a:prstGeom>
        </p:spPr>
        <p:txBody>
          <a:bodyPr/>
          <a:lstStyle>
            <a:lvl1pPr marL="0" indent="0">
              <a:buFontTx/>
              <a:buNone/>
              <a:defRPr/>
            </a:lvl1pPr>
          </a:lstStyle>
          <a:p>
            <a:pPr lvl="0">
              <a:defRPr/>
            </a:pPr>
            <a:r>
              <a:rPr lang="de-DE"/>
              <a:t>Inhalte einfügen</a:t>
            </a:r>
            <a:endParaRPr/>
          </a:p>
        </p:txBody>
      </p:sp>
      <p:sp>
        <p:nvSpPr>
          <p:cNvPr id="4" name="Datumsplatzhalter 3"/>
          <p:cNvSpPr>
            <a:spLocks noGrp="1"/>
          </p:cNvSpPr>
          <p:nvPr>
            <p:ph type="dt" sz="half" idx="10"/>
          </p:nvPr>
        </p:nvSpPr>
        <p:spPr bwMode="auto">
          <a:xfrm>
            <a:off x="67813" y="6543770"/>
            <a:ext cx="2844800" cy="365125"/>
          </a:xfrm>
          <a:prstGeom prst="rect">
            <a:avLst/>
          </a:prstGeom>
        </p:spPr>
        <p:txBody>
          <a:bodyPr/>
          <a:lstStyle/>
          <a:p>
            <a:pPr>
              <a:defRPr/>
            </a:pPr>
            <a:fld id="{3620AC4C-A435-4753-A868-A1CB985CC787}" type="datetimeFigureOut">
              <a:rPr lang="de-DE"/>
              <a:t>18.11.2024</a:t>
            </a:fld>
            <a:endParaRPr lang="de-DE"/>
          </a:p>
        </p:txBody>
      </p:sp>
      <p:sp>
        <p:nvSpPr>
          <p:cNvPr id="5" name="Fußzeilenplatzhalter 4"/>
          <p:cNvSpPr>
            <a:spLocks noGrp="1"/>
          </p:cNvSpPr>
          <p:nvPr>
            <p:ph type="ftr" sz="quarter" idx="11"/>
          </p:nvPr>
        </p:nvSpPr>
        <p:spPr bwMode="auto">
          <a:xfrm>
            <a:off x="4165600" y="6542466"/>
            <a:ext cx="3860800" cy="365125"/>
          </a:xfrm>
          <a:prstGeom prst="rect">
            <a:avLst/>
          </a:prstGeom>
        </p:spPr>
        <p:txBody>
          <a:bodyPr/>
          <a:lstStyle/>
          <a:p>
            <a:pPr>
              <a:defRPr/>
            </a:pPr>
            <a:endParaRPr lang="de-DE"/>
          </a:p>
        </p:txBody>
      </p:sp>
      <p:sp>
        <p:nvSpPr>
          <p:cNvPr id="6" name="Foliennummernplatzhalter 5"/>
          <p:cNvSpPr>
            <a:spLocks noGrp="1"/>
          </p:cNvSpPr>
          <p:nvPr>
            <p:ph type="sldNum" sz="quarter" idx="12"/>
          </p:nvPr>
        </p:nvSpPr>
        <p:spPr bwMode="auto">
          <a:xfrm>
            <a:off x="9299872" y="6542466"/>
            <a:ext cx="2844800" cy="365125"/>
          </a:xfrm>
          <a:prstGeom prst="rect">
            <a:avLst/>
          </a:prstGeom>
        </p:spPr>
        <p:txBody>
          <a:bodyPr/>
          <a:lstStyle/>
          <a:p>
            <a:pPr>
              <a:defRPr/>
            </a:pPr>
            <a:fld id="{85BEB1B1-087C-4032-B9A2-F960DF202469}" type="slidenum">
              <a:rPr lang="de-DE"/>
              <a:t>‹Nr.›</a:t>
            </a:fld>
            <a:endParaRPr lang="de-D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type="obj" preserve="1" userDrawn="1">
  <p:cSld name="Titel und Inhalt">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Mastertitelformat bearbeiten</a:t>
            </a:r>
            <a:endParaRPr/>
          </a:p>
        </p:txBody>
      </p:sp>
      <p:sp>
        <p:nvSpPr>
          <p:cNvPr id="3" name="Inhaltsplatzhalter 2"/>
          <p:cNvSpPr>
            <a:spLocks noGrp="1"/>
          </p:cNvSpPr>
          <p:nvPr>
            <p:ph idx="1"/>
          </p:nvPr>
        </p:nvSpPr>
        <p:spPr bwMode="auto"/>
        <p:txBody>
          <a:body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4" name="Datumsplatzhalter 3"/>
          <p:cNvSpPr>
            <a:spLocks noGrp="1"/>
          </p:cNvSpPr>
          <p:nvPr>
            <p:ph type="dt" sz="half" idx="10"/>
          </p:nvPr>
        </p:nvSpPr>
        <p:spPr bwMode="auto"/>
        <p:txBody>
          <a:bodyPr/>
          <a:lstStyle/>
          <a:p>
            <a:pPr>
              <a:defRPr/>
            </a:pPr>
            <a:fld id="{5D79673D-D845-46AB-9CFB-EDBFF654F69E}" type="datetimeFigureOut">
              <a:rPr lang="de-DE"/>
              <a:t>18.11.2024</a:t>
            </a:fld>
            <a:endParaRPr lang="de-DE"/>
          </a:p>
        </p:txBody>
      </p:sp>
      <p:sp>
        <p:nvSpPr>
          <p:cNvPr id="5" name="Fußzeilenplatzhalter 4"/>
          <p:cNvSpPr>
            <a:spLocks noGrp="1"/>
          </p:cNvSpPr>
          <p:nvPr>
            <p:ph type="ftr" sz="quarter" idx="11"/>
          </p:nvPr>
        </p:nvSpPr>
        <p:spPr bwMode="auto"/>
        <p:txBody>
          <a:bodyPr/>
          <a:lstStyle/>
          <a:p>
            <a:pPr>
              <a:defRPr/>
            </a:pPr>
            <a:endParaRPr lang="de-DE"/>
          </a:p>
        </p:txBody>
      </p:sp>
      <p:sp>
        <p:nvSpPr>
          <p:cNvPr id="6" name="Foliennummernplatzhalter 5"/>
          <p:cNvSpPr>
            <a:spLocks noGrp="1"/>
          </p:cNvSpPr>
          <p:nvPr>
            <p:ph type="sldNum" sz="quarter" idx="12"/>
          </p:nvPr>
        </p:nvSpPr>
        <p:spPr bwMode="auto"/>
        <p:txBody>
          <a:bodyPr/>
          <a:lstStyle/>
          <a:p>
            <a:pPr>
              <a:defRPr/>
            </a:pPr>
            <a:fld id="{8A1E39BF-B051-4276-A1DC-87E52E060EB6}" type="slidenum">
              <a:rPr lang="de-DE"/>
              <a:t>‹Nr.›</a:t>
            </a:fld>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type="secHead" preserve="1" userDrawn="1">
  <p:cSld name="Abschnitts-&#10;überschrift">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831850" y="1709738"/>
            <a:ext cx="10515600" cy="2852737"/>
          </a:xfrm>
        </p:spPr>
        <p:txBody>
          <a:bodyPr anchor="b"/>
          <a:lstStyle>
            <a:lvl1pPr>
              <a:defRPr sz="6000"/>
            </a:lvl1pPr>
          </a:lstStyle>
          <a:p>
            <a:pPr>
              <a:defRPr/>
            </a:pPr>
            <a:r>
              <a:rPr lang="de-DE"/>
              <a:t>Mastertitelformat bearbeiten</a:t>
            </a:r>
            <a:endParaRPr/>
          </a:p>
        </p:txBody>
      </p:sp>
      <p:sp>
        <p:nvSpPr>
          <p:cNvPr id="3" name="Textplatzhalter 2"/>
          <p:cNvSpPr>
            <a:spLocks noGrp="1"/>
          </p:cNvSpPr>
          <p:nvPr>
            <p:ph type="body" idx="1"/>
          </p:nvPr>
        </p:nvSpPr>
        <p:spPr bwMode="auto">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defRPr/>
            </a:pPr>
            <a:r>
              <a:rPr lang="de-DE"/>
              <a:t>Mastertextformat bearbeiten</a:t>
            </a:r>
            <a:endParaRPr/>
          </a:p>
        </p:txBody>
      </p:sp>
      <p:sp>
        <p:nvSpPr>
          <p:cNvPr id="4" name="Datumsplatzhalter 3"/>
          <p:cNvSpPr>
            <a:spLocks noGrp="1"/>
          </p:cNvSpPr>
          <p:nvPr>
            <p:ph type="dt" sz="half" idx="10"/>
          </p:nvPr>
        </p:nvSpPr>
        <p:spPr bwMode="auto"/>
        <p:txBody>
          <a:bodyPr/>
          <a:lstStyle/>
          <a:p>
            <a:pPr>
              <a:defRPr/>
            </a:pPr>
            <a:fld id="{5D79673D-D845-46AB-9CFB-EDBFF654F69E}" type="datetimeFigureOut">
              <a:rPr lang="de-DE"/>
              <a:t>18.11.2024</a:t>
            </a:fld>
            <a:endParaRPr lang="de-DE"/>
          </a:p>
        </p:txBody>
      </p:sp>
      <p:sp>
        <p:nvSpPr>
          <p:cNvPr id="5" name="Fußzeilenplatzhalter 4"/>
          <p:cNvSpPr>
            <a:spLocks noGrp="1"/>
          </p:cNvSpPr>
          <p:nvPr>
            <p:ph type="ftr" sz="quarter" idx="11"/>
          </p:nvPr>
        </p:nvSpPr>
        <p:spPr bwMode="auto"/>
        <p:txBody>
          <a:bodyPr/>
          <a:lstStyle/>
          <a:p>
            <a:pPr>
              <a:defRPr/>
            </a:pPr>
            <a:endParaRPr lang="de-DE"/>
          </a:p>
        </p:txBody>
      </p:sp>
      <p:sp>
        <p:nvSpPr>
          <p:cNvPr id="6" name="Foliennummernplatzhalter 5"/>
          <p:cNvSpPr>
            <a:spLocks noGrp="1"/>
          </p:cNvSpPr>
          <p:nvPr>
            <p:ph type="sldNum" sz="quarter" idx="12"/>
          </p:nvPr>
        </p:nvSpPr>
        <p:spPr bwMode="auto"/>
        <p:txBody>
          <a:bodyPr/>
          <a:lstStyle/>
          <a:p>
            <a:pPr>
              <a:defRPr/>
            </a:pPr>
            <a:fld id="{8A1E39BF-B051-4276-A1DC-87E52E060EB6}" type="slidenum">
              <a:rPr lang="de-DE"/>
              <a:t>‹Nr.›</a:t>
            </a:fld>
            <a:endParaRPr 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type="twoObj" preserve="1" userDrawn="1">
  <p:cSld name="Zwei Inhalt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Mastertitelformat bearbeiten</a:t>
            </a:r>
            <a:endParaRPr/>
          </a:p>
        </p:txBody>
      </p:sp>
      <p:sp>
        <p:nvSpPr>
          <p:cNvPr id="3" name="Inhaltsplatzhalter 2"/>
          <p:cNvSpPr>
            <a:spLocks noGrp="1"/>
          </p:cNvSpPr>
          <p:nvPr>
            <p:ph sz="half" idx="1"/>
          </p:nvPr>
        </p:nvSpPr>
        <p:spPr bwMode="auto">
          <a:xfrm>
            <a:off x="838200" y="1825625"/>
            <a:ext cx="5181600" cy="4351338"/>
          </a:xfrm>
        </p:spPr>
        <p:txBody>
          <a:body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4" name="Inhaltsplatzhalter 3"/>
          <p:cNvSpPr>
            <a:spLocks noGrp="1"/>
          </p:cNvSpPr>
          <p:nvPr>
            <p:ph sz="half" idx="2"/>
          </p:nvPr>
        </p:nvSpPr>
        <p:spPr bwMode="auto">
          <a:xfrm>
            <a:off x="6172200" y="1825625"/>
            <a:ext cx="5181600" cy="4351338"/>
          </a:xfrm>
        </p:spPr>
        <p:txBody>
          <a:body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5" name="Datumsplatzhalter 4"/>
          <p:cNvSpPr>
            <a:spLocks noGrp="1"/>
          </p:cNvSpPr>
          <p:nvPr>
            <p:ph type="dt" sz="half" idx="10"/>
          </p:nvPr>
        </p:nvSpPr>
        <p:spPr bwMode="auto"/>
        <p:txBody>
          <a:bodyPr/>
          <a:lstStyle/>
          <a:p>
            <a:pPr>
              <a:defRPr/>
            </a:pPr>
            <a:fld id="{5D79673D-D845-46AB-9CFB-EDBFF654F69E}" type="datetimeFigureOut">
              <a:rPr lang="de-DE"/>
              <a:t>18.11.2024</a:t>
            </a:fld>
            <a:endParaRPr lang="de-DE"/>
          </a:p>
        </p:txBody>
      </p:sp>
      <p:sp>
        <p:nvSpPr>
          <p:cNvPr id="6" name="Fußzeilenplatzhalter 5"/>
          <p:cNvSpPr>
            <a:spLocks noGrp="1"/>
          </p:cNvSpPr>
          <p:nvPr>
            <p:ph type="ftr" sz="quarter" idx="11"/>
          </p:nvPr>
        </p:nvSpPr>
        <p:spPr bwMode="auto"/>
        <p:txBody>
          <a:bodyPr/>
          <a:lstStyle/>
          <a:p>
            <a:pPr>
              <a:defRPr/>
            </a:pPr>
            <a:endParaRPr lang="de-DE"/>
          </a:p>
        </p:txBody>
      </p:sp>
      <p:sp>
        <p:nvSpPr>
          <p:cNvPr id="7" name="Foliennummernplatzhalter 6"/>
          <p:cNvSpPr>
            <a:spLocks noGrp="1"/>
          </p:cNvSpPr>
          <p:nvPr>
            <p:ph type="sldNum" sz="quarter" idx="12"/>
          </p:nvPr>
        </p:nvSpPr>
        <p:spPr bwMode="auto"/>
        <p:txBody>
          <a:bodyPr/>
          <a:lstStyle/>
          <a:p>
            <a:pPr>
              <a:defRPr/>
            </a:pPr>
            <a:fld id="{8A1E39BF-B051-4276-A1DC-87E52E060EB6}" type="slidenum">
              <a:rPr lang="de-DE"/>
              <a:t>‹Nr.›</a:t>
            </a:fld>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type="twoTxTwoObj" preserve="1" userDrawn="1">
  <p:cSld name="Vergleich">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839788" y="365125"/>
            <a:ext cx="10515600" cy="1325563"/>
          </a:xfrm>
        </p:spPr>
        <p:txBody>
          <a:bodyPr/>
          <a:lstStyle/>
          <a:p>
            <a:pPr>
              <a:defRPr/>
            </a:pPr>
            <a:r>
              <a:rPr lang="de-DE"/>
              <a:t>Mastertitelformat bearbeiten</a:t>
            </a:r>
            <a:endParaRPr/>
          </a:p>
        </p:txBody>
      </p:sp>
      <p:sp>
        <p:nvSpPr>
          <p:cNvPr id="3" name="Textplatzhalter 2"/>
          <p:cNvSpPr>
            <a:spLocks noGrp="1"/>
          </p:cNvSpPr>
          <p:nvPr>
            <p:ph type="body" idx="1"/>
          </p:nvPr>
        </p:nvSpPr>
        <p:spPr bwMode="auto">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de-DE"/>
              <a:t>Mastertextformat bearbeiten</a:t>
            </a:r>
            <a:endParaRPr/>
          </a:p>
        </p:txBody>
      </p:sp>
      <p:sp>
        <p:nvSpPr>
          <p:cNvPr id="4" name="Inhaltsplatzhalter 3"/>
          <p:cNvSpPr>
            <a:spLocks noGrp="1"/>
          </p:cNvSpPr>
          <p:nvPr>
            <p:ph sz="half" idx="2"/>
          </p:nvPr>
        </p:nvSpPr>
        <p:spPr bwMode="auto">
          <a:xfrm>
            <a:off x="839788" y="2505074"/>
            <a:ext cx="5157787" cy="3684588"/>
          </a:xfrm>
        </p:spPr>
        <p:txBody>
          <a:body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5" name="Textplatzhalter 4"/>
          <p:cNvSpPr>
            <a:spLocks noGrp="1"/>
          </p:cNvSpPr>
          <p:nvPr>
            <p:ph type="body" sz="quarter" idx="3"/>
          </p:nvPr>
        </p:nvSpPr>
        <p:spPr bwMode="auto">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de-DE"/>
              <a:t>Mastertextformat bearbeiten</a:t>
            </a:r>
            <a:endParaRPr/>
          </a:p>
        </p:txBody>
      </p:sp>
      <p:sp>
        <p:nvSpPr>
          <p:cNvPr id="6" name="Inhaltsplatzhalter 5"/>
          <p:cNvSpPr>
            <a:spLocks noGrp="1"/>
          </p:cNvSpPr>
          <p:nvPr>
            <p:ph sz="quarter" idx="4"/>
          </p:nvPr>
        </p:nvSpPr>
        <p:spPr bwMode="auto">
          <a:xfrm>
            <a:off x="6172200" y="2505074"/>
            <a:ext cx="5183188" cy="3684588"/>
          </a:xfrm>
        </p:spPr>
        <p:txBody>
          <a:body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7" name="Datumsplatzhalter 6"/>
          <p:cNvSpPr>
            <a:spLocks noGrp="1"/>
          </p:cNvSpPr>
          <p:nvPr>
            <p:ph type="dt" sz="half" idx="10"/>
          </p:nvPr>
        </p:nvSpPr>
        <p:spPr bwMode="auto"/>
        <p:txBody>
          <a:bodyPr/>
          <a:lstStyle/>
          <a:p>
            <a:pPr>
              <a:defRPr/>
            </a:pPr>
            <a:fld id="{5D79673D-D845-46AB-9CFB-EDBFF654F69E}" type="datetimeFigureOut">
              <a:rPr lang="de-DE"/>
              <a:t>18.11.2024</a:t>
            </a:fld>
            <a:endParaRPr lang="de-DE"/>
          </a:p>
        </p:txBody>
      </p:sp>
      <p:sp>
        <p:nvSpPr>
          <p:cNvPr id="8" name="Fußzeilenplatzhalter 7"/>
          <p:cNvSpPr>
            <a:spLocks noGrp="1"/>
          </p:cNvSpPr>
          <p:nvPr>
            <p:ph type="ftr" sz="quarter" idx="11"/>
          </p:nvPr>
        </p:nvSpPr>
        <p:spPr bwMode="auto"/>
        <p:txBody>
          <a:bodyPr/>
          <a:lstStyle/>
          <a:p>
            <a:pPr>
              <a:defRPr/>
            </a:pPr>
            <a:endParaRPr lang="de-DE"/>
          </a:p>
        </p:txBody>
      </p:sp>
      <p:sp>
        <p:nvSpPr>
          <p:cNvPr id="9" name="Foliennummernplatzhalter 8"/>
          <p:cNvSpPr>
            <a:spLocks noGrp="1"/>
          </p:cNvSpPr>
          <p:nvPr>
            <p:ph type="sldNum" sz="quarter" idx="12"/>
          </p:nvPr>
        </p:nvSpPr>
        <p:spPr bwMode="auto"/>
        <p:txBody>
          <a:bodyPr/>
          <a:lstStyle/>
          <a:p>
            <a:pPr>
              <a:defRPr/>
            </a:pPr>
            <a:fld id="{8A1E39BF-B051-4276-A1DC-87E52E060EB6}" type="slidenum">
              <a:rPr lang="de-DE"/>
              <a:t>‹Nr.›</a:t>
            </a:fld>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type="titleOnly" preserve="1" userDrawn="1">
  <p:cSld name="Nur Titel">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Mastertitelformat bearbeiten</a:t>
            </a:r>
            <a:endParaRPr/>
          </a:p>
        </p:txBody>
      </p:sp>
      <p:sp>
        <p:nvSpPr>
          <p:cNvPr id="3" name="Datumsplatzhalter 2"/>
          <p:cNvSpPr>
            <a:spLocks noGrp="1"/>
          </p:cNvSpPr>
          <p:nvPr>
            <p:ph type="dt" sz="half" idx="10"/>
          </p:nvPr>
        </p:nvSpPr>
        <p:spPr bwMode="auto"/>
        <p:txBody>
          <a:bodyPr/>
          <a:lstStyle/>
          <a:p>
            <a:pPr>
              <a:defRPr/>
            </a:pPr>
            <a:fld id="{5D79673D-D845-46AB-9CFB-EDBFF654F69E}" type="datetimeFigureOut">
              <a:rPr lang="de-DE"/>
              <a:t>18.11.2024</a:t>
            </a:fld>
            <a:endParaRPr lang="de-DE"/>
          </a:p>
        </p:txBody>
      </p:sp>
      <p:sp>
        <p:nvSpPr>
          <p:cNvPr id="4" name="Fußzeilenplatzhalter 3"/>
          <p:cNvSpPr>
            <a:spLocks noGrp="1"/>
          </p:cNvSpPr>
          <p:nvPr>
            <p:ph type="ftr" sz="quarter" idx="11"/>
          </p:nvPr>
        </p:nvSpPr>
        <p:spPr bwMode="auto"/>
        <p:txBody>
          <a:bodyPr/>
          <a:lstStyle/>
          <a:p>
            <a:pPr>
              <a:defRPr/>
            </a:pPr>
            <a:endParaRPr lang="de-DE"/>
          </a:p>
        </p:txBody>
      </p:sp>
      <p:sp>
        <p:nvSpPr>
          <p:cNvPr id="5" name="Foliennummernplatzhalter 4"/>
          <p:cNvSpPr>
            <a:spLocks noGrp="1"/>
          </p:cNvSpPr>
          <p:nvPr>
            <p:ph type="sldNum" sz="quarter" idx="12"/>
          </p:nvPr>
        </p:nvSpPr>
        <p:spPr bwMode="auto"/>
        <p:txBody>
          <a:bodyPr/>
          <a:lstStyle/>
          <a:p>
            <a:pPr>
              <a:defRPr/>
            </a:pPr>
            <a:fld id="{8A1E39BF-B051-4276-A1DC-87E52E060EB6}" type="slidenum">
              <a:rPr lang="de-DE"/>
              <a:t>‹Nr.›</a:t>
            </a:fld>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type="blank" preserve="1" userDrawn="1">
  <p:cSld name="Leer">
    <p:spTree>
      <p:nvGrpSpPr>
        <p:cNvPr id="1" name=""/>
        <p:cNvGrpSpPr/>
        <p:nvPr/>
      </p:nvGrpSpPr>
      <p:grpSpPr bwMode="auto">
        <a:xfrm>
          <a:off x="0" y="0"/>
          <a:ext cx="0" cy="0"/>
          <a:chOff x="0" y="0"/>
          <a:chExt cx="0" cy="0"/>
        </a:xfrm>
      </p:grpSpPr>
      <p:sp>
        <p:nvSpPr>
          <p:cNvPr id="2" name="Datumsplatzhalter 1"/>
          <p:cNvSpPr>
            <a:spLocks noGrp="1"/>
          </p:cNvSpPr>
          <p:nvPr>
            <p:ph type="dt" sz="half" idx="10"/>
          </p:nvPr>
        </p:nvSpPr>
        <p:spPr bwMode="auto"/>
        <p:txBody>
          <a:bodyPr/>
          <a:lstStyle/>
          <a:p>
            <a:pPr>
              <a:defRPr/>
            </a:pPr>
            <a:fld id="{5D79673D-D845-46AB-9CFB-EDBFF654F69E}" type="datetimeFigureOut">
              <a:rPr lang="de-DE"/>
              <a:t>18.11.2024</a:t>
            </a:fld>
            <a:endParaRPr lang="de-DE"/>
          </a:p>
        </p:txBody>
      </p:sp>
      <p:sp>
        <p:nvSpPr>
          <p:cNvPr id="3" name="Fußzeilenplatzhalter 2"/>
          <p:cNvSpPr>
            <a:spLocks noGrp="1"/>
          </p:cNvSpPr>
          <p:nvPr>
            <p:ph type="ftr" sz="quarter" idx="11"/>
          </p:nvPr>
        </p:nvSpPr>
        <p:spPr bwMode="auto"/>
        <p:txBody>
          <a:bodyPr/>
          <a:lstStyle/>
          <a:p>
            <a:pPr>
              <a:defRPr/>
            </a:pPr>
            <a:endParaRPr lang="de-DE"/>
          </a:p>
        </p:txBody>
      </p:sp>
      <p:sp>
        <p:nvSpPr>
          <p:cNvPr id="4" name="Foliennummernplatzhalter 3"/>
          <p:cNvSpPr>
            <a:spLocks noGrp="1"/>
          </p:cNvSpPr>
          <p:nvPr>
            <p:ph type="sldNum" sz="quarter" idx="12"/>
          </p:nvPr>
        </p:nvSpPr>
        <p:spPr bwMode="auto"/>
        <p:txBody>
          <a:bodyPr/>
          <a:lstStyle/>
          <a:p>
            <a:pPr>
              <a:defRPr/>
            </a:pPr>
            <a:fld id="{8A1E39BF-B051-4276-A1DC-87E52E060EB6}" type="slidenum">
              <a:rPr lang="de-DE"/>
              <a:t>‹Nr.›</a:t>
            </a:fld>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type="objTx" preserve="1" userDrawn="1">
  <p:cSld name="Inhalt mit Überschrift">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839788" y="457200"/>
            <a:ext cx="3932237" cy="1600200"/>
          </a:xfrm>
        </p:spPr>
        <p:txBody>
          <a:bodyPr anchor="b"/>
          <a:lstStyle>
            <a:lvl1pPr>
              <a:defRPr sz="3200"/>
            </a:lvl1pPr>
          </a:lstStyle>
          <a:p>
            <a:pPr>
              <a:defRPr/>
            </a:pPr>
            <a:r>
              <a:rPr lang="de-DE"/>
              <a:t>Mastertitelformat bearbeiten</a:t>
            </a:r>
            <a:endParaRPr/>
          </a:p>
        </p:txBody>
      </p:sp>
      <p:sp>
        <p:nvSpPr>
          <p:cNvPr id="3" name="Inhaltsplatzhalter 2"/>
          <p:cNvSpPr>
            <a:spLocks noGrp="1"/>
          </p:cNvSpPr>
          <p:nvPr>
            <p:ph idx="1"/>
          </p:nvPr>
        </p:nvSpPr>
        <p:spPr bwMode="auto">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4" name="Textplatzhalter 3"/>
          <p:cNvSpPr>
            <a:spLocks noGrp="1"/>
          </p:cNvSpPr>
          <p:nvPr>
            <p:ph type="body" sz="half" idx="2"/>
          </p:nvPr>
        </p:nvSpPr>
        <p:spPr bwMode="auto">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de-DE"/>
              <a:t>Mastertextformat bearbeiten</a:t>
            </a:r>
            <a:endParaRPr/>
          </a:p>
        </p:txBody>
      </p:sp>
      <p:sp>
        <p:nvSpPr>
          <p:cNvPr id="5" name="Datumsplatzhalter 4"/>
          <p:cNvSpPr>
            <a:spLocks noGrp="1"/>
          </p:cNvSpPr>
          <p:nvPr>
            <p:ph type="dt" sz="half" idx="10"/>
          </p:nvPr>
        </p:nvSpPr>
        <p:spPr bwMode="auto"/>
        <p:txBody>
          <a:bodyPr/>
          <a:lstStyle/>
          <a:p>
            <a:pPr>
              <a:defRPr/>
            </a:pPr>
            <a:fld id="{5D79673D-D845-46AB-9CFB-EDBFF654F69E}" type="datetimeFigureOut">
              <a:rPr lang="de-DE"/>
              <a:t>18.11.2024</a:t>
            </a:fld>
            <a:endParaRPr lang="de-DE"/>
          </a:p>
        </p:txBody>
      </p:sp>
      <p:sp>
        <p:nvSpPr>
          <p:cNvPr id="6" name="Fußzeilenplatzhalter 5"/>
          <p:cNvSpPr>
            <a:spLocks noGrp="1"/>
          </p:cNvSpPr>
          <p:nvPr>
            <p:ph type="ftr" sz="quarter" idx="11"/>
          </p:nvPr>
        </p:nvSpPr>
        <p:spPr bwMode="auto"/>
        <p:txBody>
          <a:bodyPr/>
          <a:lstStyle/>
          <a:p>
            <a:pPr>
              <a:defRPr/>
            </a:pPr>
            <a:endParaRPr lang="de-DE"/>
          </a:p>
        </p:txBody>
      </p:sp>
      <p:sp>
        <p:nvSpPr>
          <p:cNvPr id="7" name="Foliennummernplatzhalter 6"/>
          <p:cNvSpPr>
            <a:spLocks noGrp="1"/>
          </p:cNvSpPr>
          <p:nvPr>
            <p:ph type="sldNum" sz="quarter" idx="12"/>
          </p:nvPr>
        </p:nvSpPr>
        <p:spPr bwMode="auto"/>
        <p:txBody>
          <a:bodyPr/>
          <a:lstStyle/>
          <a:p>
            <a:pPr>
              <a:defRPr/>
            </a:pPr>
            <a:fld id="{8A1E39BF-B051-4276-A1DC-87E52E060EB6}" type="slidenum">
              <a:rPr lang="de-DE"/>
              <a:t>‹Nr.›</a:t>
            </a:fld>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type="picTx" preserve="1" userDrawn="1">
  <p:cSld name="Bild mit Überschrift">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839788" y="457200"/>
            <a:ext cx="3932237" cy="1600200"/>
          </a:xfrm>
        </p:spPr>
        <p:txBody>
          <a:bodyPr anchor="b"/>
          <a:lstStyle>
            <a:lvl1pPr>
              <a:defRPr sz="3200"/>
            </a:lvl1pPr>
          </a:lstStyle>
          <a:p>
            <a:pPr>
              <a:defRPr/>
            </a:pPr>
            <a:r>
              <a:rPr lang="de-DE"/>
              <a:t>Mastertitelformat bearbeiten</a:t>
            </a:r>
            <a:endParaRPr/>
          </a:p>
        </p:txBody>
      </p:sp>
      <p:sp>
        <p:nvSpPr>
          <p:cNvPr id="3" name="Bildplatzhalter 2"/>
          <p:cNvSpPr>
            <a:spLocks noGrp="1"/>
          </p:cNvSpPr>
          <p:nvPr>
            <p:ph type="pic" idx="1"/>
          </p:nvPr>
        </p:nvSpPr>
        <p:spPr bwMode="auto">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endParaRPr lang="de-DE"/>
          </a:p>
        </p:txBody>
      </p:sp>
      <p:sp>
        <p:nvSpPr>
          <p:cNvPr id="4" name="Textplatzhalter 3"/>
          <p:cNvSpPr>
            <a:spLocks noGrp="1"/>
          </p:cNvSpPr>
          <p:nvPr>
            <p:ph type="body" sz="half" idx="2"/>
          </p:nvPr>
        </p:nvSpPr>
        <p:spPr bwMode="auto">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de-DE"/>
              <a:t>Mastertextformat bearbeiten</a:t>
            </a:r>
            <a:endParaRPr/>
          </a:p>
        </p:txBody>
      </p:sp>
      <p:sp>
        <p:nvSpPr>
          <p:cNvPr id="5" name="Datumsplatzhalter 4"/>
          <p:cNvSpPr>
            <a:spLocks noGrp="1"/>
          </p:cNvSpPr>
          <p:nvPr>
            <p:ph type="dt" sz="half" idx="10"/>
          </p:nvPr>
        </p:nvSpPr>
        <p:spPr bwMode="auto"/>
        <p:txBody>
          <a:bodyPr/>
          <a:lstStyle/>
          <a:p>
            <a:pPr>
              <a:defRPr/>
            </a:pPr>
            <a:fld id="{5D79673D-D845-46AB-9CFB-EDBFF654F69E}" type="datetimeFigureOut">
              <a:rPr lang="de-DE"/>
              <a:t>18.11.2024</a:t>
            </a:fld>
            <a:endParaRPr lang="de-DE"/>
          </a:p>
        </p:txBody>
      </p:sp>
      <p:sp>
        <p:nvSpPr>
          <p:cNvPr id="6" name="Fußzeilenplatzhalter 5"/>
          <p:cNvSpPr>
            <a:spLocks noGrp="1"/>
          </p:cNvSpPr>
          <p:nvPr>
            <p:ph type="ftr" sz="quarter" idx="11"/>
          </p:nvPr>
        </p:nvSpPr>
        <p:spPr bwMode="auto"/>
        <p:txBody>
          <a:bodyPr/>
          <a:lstStyle/>
          <a:p>
            <a:pPr>
              <a:defRPr/>
            </a:pPr>
            <a:endParaRPr lang="de-DE"/>
          </a:p>
        </p:txBody>
      </p:sp>
      <p:sp>
        <p:nvSpPr>
          <p:cNvPr id="7" name="Foliennummernplatzhalter 6"/>
          <p:cNvSpPr>
            <a:spLocks noGrp="1"/>
          </p:cNvSpPr>
          <p:nvPr>
            <p:ph type="sldNum" sz="quarter" idx="12"/>
          </p:nvPr>
        </p:nvSpPr>
        <p:spPr bwMode="auto"/>
        <p:txBody>
          <a:bodyPr/>
          <a:lstStyle/>
          <a:p>
            <a:pPr>
              <a:defRPr/>
            </a:pPr>
            <a:fld id="{8A1E39BF-B051-4276-A1DC-87E52E060EB6}" type="slidenum">
              <a:rPr lang="de-DE"/>
              <a:t>‹Nr.›</a:t>
            </a:fld>
            <a:endParaRPr lang="de-D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 name="Titelplatzhalter 1"/>
          <p:cNvSpPr>
            <a:spLocks noGrp="1"/>
          </p:cNvSpPr>
          <p:nvPr>
            <p:ph type="title"/>
          </p:nvPr>
        </p:nvSpPr>
        <p:spPr bwMode="auto">
          <a:xfrm>
            <a:off x="838200" y="365125"/>
            <a:ext cx="10515600" cy="1325563"/>
          </a:xfrm>
          <a:prstGeom prst="rect">
            <a:avLst/>
          </a:prstGeom>
        </p:spPr>
        <p:txBody>
          <a:bodyPr vert="horz" lIns="91440" tIns="45720" rIns="91440" bIns="45720" rtlCol="0" anchor="ctr">
            <a:normAutofit/>
          </a:bodyPr>
          <a:lstStyle/>
          <a:p>
            <a:pPr>
              <a:defRPr/>
            </a:pPr>
            <a:r>
              <a:rPr lang="de-DE"/>
              <a:t>Mastertitelformat bearbeiten</a:t>
            </a:r>
            <a:endParaRPr/>
          </a:p>
        </p:txBody>
      </p:sp>
      <p:sp>
        <p:nvSpPr>
          <p:cNvPr id="3" name="Textplatzhalter 2"/>
          <p:cNvSpPr>
            <a:spLocks noGrp="1"/>
          </p:cNvSpPr>
          <p:nvPr>
            <p:ph type="body" idx="1"/>
          </p:nvPr>
        </p:nvSpPr>
        <p:spPr bwMode="auto">
          <a:xfrm>
            <a:off x="838200" y="1825625"/>
            <a:ext cx="10515600" cy="4351338"/>
          </a:xfrm>
          <a:prstGeom prst="rect">
            <a:avLst/>
          </a:prstGeom>
        </p:spPr>
        <p:txBody>
          <a:bodyPr vert="horz" lIns="91440" tIns="45720" rIns="91440" bIns="45720" rtlCol="0">
            <a:normAutofit/>
          </a:body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4" name="Datumsplatzhalter 3"/>
          <p:cNvSpPr>
            <a:spLocks noGrp="1"/>
          </p:cNvSpPr>
          <p:nvPr>
            <p:ph type="dt" sz="half" idx="2"/>
          </p:nvPr>
        </p:nvSpPr>
        <p:spPr bwMode="auto">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pPr>
              <a:defRPr/>
            </a:pPr>
            <a:fld id="{5D79673D-D845-46AB-9CFB-EDBFF654F69E}" type="datetimeFigureOut">
              <a:rPr lang="de-DE"/>
              <a:t>18.11.2024</a:t>
            </a:fld>
            <a:endParaRPr lang="de-DE"/>
          </a:p>
        </p:txBody>
      </p:sp>
      <p:sp>
        <p:nvSpPr>
          <p:cNvPr id="5" name="Fußzeilenplatzhalter 4"/>
          <p:cNvSpPr>
            <a:spLocks noGrp="1"/>
          </p:cNvSpPr>
          <p:nvPr>
            <p:ph type="ftr" sz="quarter" idx="3"/>
          </p:nvPr>
        </p:nvSpPr>
        <p:spPr bwMode="auto">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pPr>
              <a:defRPr/>
            </a:pPr>
            <a:endParaRPr lang="de-DE"/>
          </a:p>
        </p:txBody>
      </p:sp>
      <p:sp>
        <p:nvSpPr>
          <p:cNvPr id="6" name="Foliennummernplatzhalter 5"/>
          <p:cNvSpPr>
            <a:spLocks noGrp="1"/>
          </p:cNvSpPr>
          <p:nvPr>
            <p:ph type="sldNum" sz="quarter" idx="4"/>
          </p:nvPr>
        </p:nvSpPr>
        <p:spPr bwMode="auto">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pPr>
              <a:defRPr/>
            </a:pPr>
            <a:fld id="{8A1E39BF-B051-4276-A1DC-87E52E060EB6}" type="slidenum">
              <a:rPr lang="de-DE"/>
              <a:t>‹Nr.›</a:t>
            </a:fld>
            <a:endParaRPr lang="de-D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a:lnSpc>
          <a:spcPct val="90000"/>
        </a:lnSpc>
        <a:spcBef>
          <a:spcPts val="0"/>
        </a:spcBef>
        <a:buNone/>
        <a:defRPr sz="4400">
          <a:solidFill>
            <a:schemeClr val="tx1"/>
          </a:solidFill>
          <a:latin typeface="+mj-lt"/>
          <a:ea typeface="+mj-ea"/>
          <a:cs typeface="+mj-cs"/>
        </a:defRPr>
      </a:lvl1pPr>
    </p:titleStyle>
    <p:body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de-D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12.jp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15.jp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16.jp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image" Target="../media/image19.jp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5" Type="http://schemas.openxmlformats.org/officeDocument/2006/relationships/image" Target="../media/image20.jp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3.jp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2.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hyperlink" Target="https://v2.sherpa.ac.uk/opendoar/" TargetMode="External"/><Relationship Id="rId13" Type="http://schemas.openxmlformats.org/officeDocument/2006/relationships/hyperlink" Target="https://kvk.bibliothek.kit.edu/?digitalOnly=0&amp;embedFulltitle=0&amp;newTab=0" TargetMode="External"/><Relationship Id="rId3" Type="http://schemas.openxmlformats.org/officeDocument/2006/relationships/slideLayout" Target="../slideLayouts/slideLayout12.xml"/><Relationship Id="rId7" Type="http://schemas.openxmlformats.org/officeDocument/2006/relationships/hyperlink" Target="https://www.doabooks.org/" TargetMode="External"/><Relationship Id="rId12" Type="http://schemas.openxmlformats.org/officeDocument/2006/relationships/hyperlink" Target="https://openaccessbutton.org/" TargetMode="External"/><Relationship Id="rId2" Type="http://schemas.openxmlformats.org/officeDocument/2006/relationships/audio" Target="../media/media21.m4a"/><Relationship Id="rId16" Type="http://schemas.openxmlformats.org/officeDocument/2006/relationships/image" Target="../media/image2.png"/><Relationship Id="rId1" Type="http://schemas.microsoft.com/office/2007/relationships/media" Target="../media/media21.m4a"/><Relationship Id="rId6" Type="http://schemas.openxmlformats.org/officeDocument/2006/relationships/hyperlink" Target="https://doaj.org/" TargetMode="External"/><Relationship Id="rId11" Type="http://schemas.openxmlformats.org/officeDocument/2006/relationships/hyperlink" Target="https://unpaywall.org/" TargetMode="External"/><Relationship Id="rId5" Type="http://schemas.openxmlformats.org/officeDocument/2006/relationships/hyperlink" Target="https://www.base-search.net/" TargetMode="External"/><Relationship Id="rId15" Type="http://schemas.openxmlformats.org/officeDocument/2006/relationships/hyperlink" Target="https://open-access.network/startseite" TargetMode="External"/><Relationship Id="rId10" Type="http://schemas.openxmlformats.org/officeDocument/2006/relationships/hyperlink" Target="https://www.openaire.eu/" TargetMode="External"/><Relationship Id="rId4" Type="http://schemas.openxmlformats.org/officeDocument/2006/relationships/notesSlide" Target="../notesSlides/notesSlide21.xml"/><Relationship Id="rId9" Type="http://schemas.openxmlformats.org/officeDocument/2006/relationships/hyperlink" Target="https://paperity.org/" TargetMode="External"/><Relationship Id="rId14" Type="http://schemas.openxmlformats.org/officeDocument/2006/relationships/hyperlink" Target="https://openalex.org/" TargetMode="Externa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31.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hyperlink" Target="https://doaj.org/" TargetMode="External"/><Relationship Id="rId3" Type="http://schemas.openxmlformats.org/officeDocument/2006/relationships/slideLayout" Target="../slideLayouts/slideLayout7.xml"/><Relationship Id="rId7" Type="http://schemas.openxmlformats.org/officeDocument/2006/relationships/hyperlink" Target="https://www.doabooks.org/" TargetMode="Externa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notesSlide" Target="../notesSlides/notesSlide24.xml"/><Relationship Id="rId9"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2.png"/><Relationship Id="rId5" Type="http://schemas.openxmlformats.org/officeDocument/2006/relationships/image" Target="../media/image34.jp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2.png"/><Relationship Id="rId5" Type="http://schemas.openxmlformats.org/officeDocument/2006/relationships/image" Target="../media/image35.jp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2.png"/><Relationship Id="rId5" Type="http://schemas.openxmlformats.org/officeDocument/2006/relationships/image" Target="../media/image38.jp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2.png"/><Relationship Id="rId5" Type="http://schemas.openxmlformats.org/officeDocument/2006/relationships/image" Target="../media/image39.jp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2.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2.png"/><Relationship Id="rId5" Type="http://schemas.openxmlformats.org/officeDocument/2006/relationships/image" Target="../media/image40.jp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2.png"/><Relationship Id="rId5" Type="http://schemas.openxmlformats.org/officeDocument/2006/relationships/image" Target="../media/image41.jp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2.png"/><Relationship Id="rId5" Type="http://schemas.openxmlformats.org/officeDocument/2006/relationships/image" Target="../media/image42.jp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2.png"/><Relationship Id="rId5" Type="http://schemas.openxmlformats.org/officeDocument/2006/relationships/image" Target="../media/image43.jp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hyperlink" Target="https://www.uni-trier.de/universitaet/wichtige-anlaufstellen/bibliothek/home/bibliothek-entdecken-3" TargetMode="External"/><Relationship Id="rId5" Type="http://schemas.openxmlformats.org/officeDocument/2006/relationships/image" Target="../media/image46.jpg"/><Relationship Id="rId4" Type="http://schemas.openxmlformats.org/officeDocument/2006/relationships/notesSlide" Target="../notesSlides/notesSlide36.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6.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7.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8.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9.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10.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11.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ctrTitle"/>
          </p:nvPr>
        </p:nvSpPr>
        <p:spPr bwMode="auto">
          <a:xfrm>
            <a:off x="152400" y="0"/>
            <a:ext cx="12039600" cy="6858000"/>
          </a:xfrm>
        </p:spPr>
        <p:txBody>
          <a:bodyPr>
            <a:normAutofit/>
          </a:bodyPr>
          <a:lstStyle/>
          <a:p>
            <a:pPr>
              <a:defRPr/>
            </a:pPr>
            <a:r>
              <a:rPr lang="de-DE" sz="4000" b="1"/>
              <a:t>Herzlich Willkommen!</a:t>
            </a:r>
            <a:endParaRPr/>
          </a:p>
        </p:txBody>
      </p:sp>
      <p:pic>
        <p:nvPicPr>
          <p:cNvPr id="4" name="Grafik 3"/>
          <p:cNvPicPr>
            <a:picLocks noChangeAspect="1"/>
          </p:cNvPicPr>
          <p:nvPr/>
        </p:nvPicPr>
        <p:blipFill>
          <a:blip r:embed="rId5"/>
          <a:stretch/>
        </p:blipFill>
        <p:spPr bwMode="auto">
          <a:xfrm>
            <a:off x="2307166" y="479425"/>
            <a:ext cx="7217834" cy="5413375"/>
          </a:xfrm>
          <a:prstGeom prst="rect">
            <a:avLst/>
          </a:prstGeom>
        </p:spPr>
      </p:pic>
      <p:pic>
        <p:nvPicPr>
          <p:cNvPr id="5" name="2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p:blipFill>
        <p:spPr bwMode="auto">
          <a:xfrm>
            <a:off x="11070166" y="5588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6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2" name="Grafik 1"/>
          <p:cNvPicPr>
            <a:picLocks noChangeAspect="1"/>
          </p:cNvPicPr>
          <p:nvPr/>
        </p:nvPicPr>
        <p:blipFill>
          <a:blip r:embed="rId5"/>
          <a:stretch/>
        </p:blipFill>
        <p:spPr bwMode="auto">
          <a:xfrm rot="5400000">
            <a:off x="1039283" y="1102786"/>
            <a:ext cx="6214533" cy="4660900"/>
          </a:xfrm>
          <a:prstGeom prst="rect">
            <a:avLst/>
          </a:prstGeom>
        </p:spPr>
      </p:pic>
      <p:sp>
        <p:nvSpPr>
          <p:cNvPr id="4" name="Textfeld 3"/>
          <p:cNvSpPr txBox="1"/>
          <p:nvPr/>
        </p:nvSpPr>
        <p:spPr bwMode="auto">
          <a:xfrm>
            <a:off x="6680200" y="2806700"/>
            <a:ext cx="5604131" cy="523220"/>
          </a:xfrm>
          <a:prstGeom prst="rect">
            <a:avLst/>
          </a:prstGeom>
          <a:noFill/>
        </p:spPr>
        <p:txBody>
          <a:bodyPr wrap="square" rtlCol="0">
            <a:spAutoFit/>
          </a:bodyPr>
          <a:lstStyle/>
          <a:p>
            <a:pPr>
              <a:defRPr/>
            </a:pPr>
            <a:r>
              <a:rPr lang="de-DE" sz="2800"/>
              <a:t>Wir helfen Ihnen gerne weiter!  </a:t>
            </a:r>
          </a:p>
        </p:txBody>
      </p:sp>
      <p:pic>
        <p:nvPicPr>
          <p:cNvPr id="5" name="21,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p:blipFill>
        <p:spPr bwMode="auto">
          <a:xfrm>
            <a:off x="11305735" y="593090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36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Grafik 3"/>
          <p:cNvPicPr>
            <a:picLocks noChangeAspect="1"/>
          </p:cNvPicPr>
          <p:nvPr/>
        </p:nvPicPr>
        <p:blipFill>
          <a:blip r:embed="rId5"/>
          <a:stretch/>
        </p:blipFill>
        <p:spPr bwMode="auto">
          <a:xfrm>
            <a:off x="6883400" y="325965"/>
            <a:ext cx="4635500" cy="6180667"/>
          </a:xfrm>
          <a:prstGeom prst="rect">
            <a:avLst/>
          </a:prstGeom>
        </p:spPr>
      </p:pic>
      <p:pic>
        <p:nvPicPr>
          <p:cNvPr id="4098" name="Picture 2"/>
          <p:cNvPicPr>
            <a:picLocks noChangeAspect="1" noChangeArrowheads="1"/>
          </p:cNvPicPr>
          <p:nvPr/>
        </p:nvPicPr>
        <p:blipFill>
          <a:blip r:embed="rId6"/>
          <a:stretch/>
        </p:blipFill>
        <p:spPr bwMode="auto">
          <a:xfrm>
            <a:off x="214781" y="338666"/>
            <a:ext cx="4635501" cy="6180668"/>
          </a:xfrm>
          <a:prstGeom prst="rect">
            <a:avLst/>
          </a:prstGeom>
          <a:noFill/>
          <a:ln>
            <a:noFill/>
          </a:ln>
        </p:spPr>
      </p:pic>
      <p:pic>
        <p:nvPicPr>
          <p:cNvPr id="3" name="21,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p:blipFill>
        <p:spPr bwMode="auto">
          <a:xfrm>
            <a:off x="11367619" y="602214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0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2" name="Grafik 1"/>
          <p:cNvPicPr>
            <a:picLocks noChangeAspect="1"/>
          </p:cNvPicPr>
          <p:nvPr/>
        </p:nvPicPr>
        <p:blipFill>
          <a:blip r:embed="rId5"/>
          <a:stretch/>
        </p:blipFill>
        <p:spPr bwMode="auto">
          <a:xfrm>
            <a:off x="1644650" y="292100"/>
            <a:ext cx="4762500" cy="6350000"/>
          </a:xfrm>
          <a:prstGeom prst="rect">
            <a:avLst/>
          </a:prstGeom>
        </p:spPr>
      </p:pic>
      <p:sp>
        <p:nvSpPr>
          <p:cNvPr id="3" name="Textfeld 2"/>
          <p:cNvSpPr txBox="1"/>
          <p:nvPr/>
        </p:nvSpPr>
        <p:spPr bwMode="auto">
          <a:xfrm>
            <a:off x="6997700" y="2717800"/>
            <a:ext cx="4940300" cy="954107"/>
          </a:xfrm>
          <a:prstGeom prst="rect">
            <a:avLst/>
          </a:prstGeom>
          <a:noFill/>
        </p:spPr>
        <p:txBody>
          <a:bodyPr wrap="square" rtlCol="0">
            <a:spAutoFit/>
          </a:bodyPr>
          <a:lstStyle/>
          <a:p>
            <a:pPr>
              <a:defRPr/>
            </a:pPr>
            <a:r>
              <a:rPr lang="de-DE" sz="2800"/>
              <a:t>Aktuelle allgemeine Zeitschriftenauslage</a:t>
            </a:r>
            <a:endParaRPr/>
          </a:p>
        </p:txBody>
      </p:sp>
      <p:pic>
        <p:nvPicPr>
          <p:cNvPr id="5" name="21,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p:blipFill>
        <p:spPr bwMode="auto">
          <a:xfrm>
            <a:off x="11328400" y="589553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53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2" name="Grafik 1"/>
          <p:cNvPicPr>
            <a:picLocks noChangeAspect="1"/>
          </p:cNvPicPr>
          <p:nvPr/>
        </p:nvPicPr>
        <p:blipFill>
          <a:blip r:embed="rId5"/>
          <a:stretch/>
        </p:blipFill>
        <p:spPr bwMode="auto">
          <a:xfrm rot="5400000">
            <a:off x="766233" y="994842"/>
            <a:ext cx="6366933" cy="4775200"/>
          </a:xfrm>
          <a:prstGeom prst="rect">
            <a:avLst/>
          </a:prstGeom>
        </p:spPr>
      </p:pic>
      <p:sp>
        <p:nvSpPr>
          <p:cNvPr id="3" name="Textfeld 2"/>
          <p:cNvSpPr txBox="1"/>
          <p:nvPr/>
        </p:nvSpPr>
        <p:spPr bwMode="auto">
          <a:xfrm>
            <a:off x="6997700" y="1955800"/>
            <a:ext cx="4419600" cy="2246769"/>
          </a:xfrm>
          <a:prstGeom prst="rect">
            <a:avLst/>
          </a:prstGeom>
          <a:noFill/>
        </p:spPr>
        <p:txBody>
          <a:bodyPr wrap="square" rtlCol="0">
            <a:spAutoFit/>
          </a:bodyPr>
          <a:lstStyle/>
          <a:p>
            <a:pPr>
              <a:defRPr/>
            </a:pPr>
            <a:r>
              <a:rPr lang="de-DE" sz="2800"/>
              <a:t>Größter PC-Pool der Bibliothek</a:t>
            </a:r>
            <a:endParaRPr/>
          </a:p>
          <a:p>
            <a:pPr>
              <a:defRPr/>
            </a:pPr>
            <a:endParaRPr lang="de-DE" sz="2800"/>
          </a:p>
          <a:p>
            <a:pPr>
              <a:defRPr/>
            </a:pPr>
            <a:r>
              <a:rPr lang="de-DE" sz="2800"/>
              <a:t>Loggen Sie sich mit Ihrer ZIMK-Kennung ein</a:t>
            </a:r>
            <a:endParaRPr/>
          </a:p>
        </p:txBody>
      </p:sp>
      <p:pic>
        <p:nvPicPr>
          <p:cNvPr id="5" name="21,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p:blipFill>
        <p:spPr bwMode="auto">
          <a:xfrm>
            <a:off x="11235396" y="5956309"/>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21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2" name="Grafik 1"/>
          <p:cNvPicPr>
            <a:picLocks noChangeAspect="1"/>
          </p:cNvPicPr>
          <p:nvPr/>
        </p:nvPicPr>
        <p:blipFill>
          <a:blip r:embed="rId5"/>
          <a:stretch/>
        </p:blipFill>
        <p:spPr bwMode="auto">
          <a:xfrm rot="5400000">
            <a:off x="-67734" y="1100668"/>
            <a:ext cx="6434667" cy="4826000"/>
          </a:xfrm>
          <a:prstGeom prst="rect">
            <a:avLst/>
          </a:prstGeom>
        </p:spPr>
      </p:pic>
      <p:pic>
        <p:nvPicPr>
          <p:cNvPr id="3" name="Grafik 2"/>
          <p:cNvPicPr>
            <a:picLocks noChangeAspect="1"/>
          </p:cNvPicPr>
          <p:nvPr/>
        </p:nvPicPr>
        <p:blipFill>
          <a:blip r:embed="rId6"/>
          <a:stretch/>
        </p:blipFill>
        <p:spPr bwMode="auto">
          <a:xfrm>
            <a:off x="6680200" y="283635"/>
            <a:ext cx="4800600" cy="6400800"/>
          </a:xfrm>
          <a:prstGeom prst="rect">
            <a:avLst/>
          </a:prstGeom>
        </p:spPr>
      </p:pic>
      <p:pic>
        <p:nvPicPr>
          <p:cNvPr id="5" name="21,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p:blipFill>
        <p:spPr bwMode="auto">
          <a:xfrm>
            <a:off x="11319804" y="596476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06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2" name="Grafik 1"/>
          <p:cNvPicPr>
            <a:picLocks noChangeAspect="1"/>
          </p:cNvPicPr>
          <p:nvPr/>
        </p:nvPicPr>
        <p:blipFill>
          <a:blip r:embed="rId5"/>
          <a:stretch/>
        </p:blipFill>
        <p:spPr bwMode="auto">
          <a:xfrm>
            <a:off x="1136650" y="317500"/>
            <a:ext cx="4686300" cy="6248400"/>
          </a:xfrm>
          <a:prstGeom prst="rect">
            <a:avLst/>
          </a:prstGeom>
        </p:spPr>
      </p:pic>
      <p:sp>
        <p:nvSpPr>
          <p:cNvPr id="3" name="Textfeld 2"/>
          <p:cNvSpPr txBox="1"/>
          <p:nvPr/>
        </p:nvSpPr>
        <p:spPr bwMode="auto">
          <a:xfrm>
            <a:off x="6807200" y="2578100"/>
            <a:ext cx="4483100" cy="954107"/>
          </a:xfrm>
          <a:prstGeom prst="rect">
            <a:avLst/>
          </a:prstGeom>
          <a:noFill/>
        </p:spPr>
        <p:txBody>
          <a:bodyPr wrap="square" rtlCol="0">
            <a:spAutoFit/>
          </a:bodyPr>
          <a:lstStyle/>
          <a:p>
            <a:pPr>
              <a:defRPr/>
            </a:pPr>
            <a:r>
              <a:rPr lang="de-DE" sz="2800"/>
              <a:t>Hier geht‘s runter zum Keller (Magazin)</a:t>
            </a:r>
            <a:endParaRPr/>
          </a:p>
        </p:txBody>
      </p:sp>
      <p:pic>
        <p:nvPicPr>
          <p:cNvPr id="5" name="21,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p:blipFill>
        <p:spPr bwMode="auto">
          <a:xfrm>
            <a:off x="11280922" y="59563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9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2" name="Grafik 1"/>
          <p:cNvPicPr>
            <a:picLocks noChangeAspect="1"/>
          </p:cNvPicPr>
          <p:nvPr/>
        </p:nvPicPr>
        <p:blipFill>
          <a:blip r:embed="rId5"/>
          <a:stretch/>
        </p:blipFill>
        <p:spPr bwMode="auto">
          <a:xfrm>
            <a:off x="571500" y="723900"/>
            <a:ext cx="7298267" cy="5473700"/>
          </a:xfrm>
          <a:prstGeom prst="rect">
            <a:avLst/>
          </a:prstGeom>
        </p:spPr>
      </p:pic>
      <p:sp>
        <p:nvSpPr>
          <p:cNvPr id="4" name="Textfeld 3"/>
          <p:cNvSpPr txBox="1"/>
          <p:nvPr/>
        </p:nvSpPr>
        <p:spPr bwMode="auto">
          <a:xfrm>
            <a:off x="8550872" y="615509"/>
            <a:ext cx="2882899" cy="954107"/>
          </a:xfrm>
          <a:prstGeom prst="rect">
            <a:avLst/>
          </a:prstGeom>
          <a:noFill/>
        </p:spPr>
        <p:txBody>
          <a:bodyPr wrap="square" rtlCol="0">
            <a:spAutoFit/>
          </a:bodyPr>
          <a:lstStyle/>
          <a:p>
            <a:pPr>
              <a:defRPr/>
            </a:pPr>
            <a:r>
              <a:rPr lang="de-DE" sz="2800"/>
              <a:t>Was steht wo im Magazin?</a:t>
            </a:r>
            <a:endParaRPr/>
          </a:p>
        </p:txBody>
      </p:sp>
      <p:sp>
        <p:nvSpPr>
          <p:cNvPr id="3" name="Textfeld 2"/>
          <p:cNvSpPr txBox="1"/>
          <p:nvPr/>
        </p:nvSpPr>
        <p:spPr bwMode="auto">
          <a:xfrm>
            <a:off x="9231977" y="2281473"/>
            <a:ext cx="2553077" cy="646331"/>
          </a:xfrm>
          <a:prstGeom prst="rect">
            <a:avLst/>
          </a:prstGeom>
          <a:noFill/>
        </p:spPr>
        <p:txBody>
          <a:bodyPr wrap="square" rtlCol="0">
            <a:spAutoFit/>
          </a:bodyPr>
          <a:lstStyle/>
          <a:p>
            <a:pPr>
              <a:defRPr/>
            </a:pPr>
            <a:r>
              <a:rPr lang="de-DE"/>
              <a:t>Medienwissenschaft im 1. Untergeschoss</a:t>
            </a:r>
            <a:endParaRPr/>
          </a:p>
        </p:txBody>
      </p:sp>
      <p:sp>
        <p:nvSpPr>
          <p:cNvPr id="6" name="Pfeil: nach links 5"/>
          <p:cNvSpPr/>
          <p:nvPr/>
        </p:nvSpPr>
        <p:spPr bwMode="auto">
          <a:xfrm>
            <a:off x="8061668" y="2223823"/>
            <a:ext cx="978408" cy="484632"/>
          </a:xfrm>
          <a:prstGeom prst="leftArrow">
            <a:avLst>
              <a:gd name="adj1" fmla="val 50000"/>
              <a:gd name="adj2" fmla="val 50000"/>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pic>
        <p:nvPicPr>
          <p:cNvPr id="7" name="21,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p:blipFill>
        <p:spPr bwMode="auto">
          <a:xfrm flipV="1">
            <a:off x="11250482" y="5801750"/>
            <a:ext cx="609600" cy="5568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6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5122" name="Picture 2"/>
          <p:cNvPicPr>
            <a:picLocks noChangeAspect="1" noChangeArrowheads="1"/>
          </p:cNvPicPr>
          <p:nvPr/>
        </p:nvPicPr>
        <p:blipFill>
          <a:blip r:embed="rId5"/>
          <a:stretch/>
        </p:blipFill>
        <p:spPr bwMode="auto">
          <a:xfrm>
            <a:off x="466581" y="381000"/>
            <a:ext cx="4572000" cy="6096000"/>
          </a:xfrm>
          <a:prstGeom prst="rect">
            <a:avLst/>
          </a:prstGeom>
          <a:noFill/>
          <a:ln>
            <a:noFill/>
          </a:ln>
        </p:spPr>
      </p:pic>
      <p:pic>
        <p:nvPicPr>
          <p:cNvPr id="5123" name="Picture 3"/>
          <p:cNvPicPr>
            <a:picLocks noChangeAspect="1" noChangeArrowheads="1"/>
          </p:cNvPicPr>
          <p:nvPr/>
        </p:nvPicPr>
        <p:blipFill>
          <a:blip r:embed="rId6"/>
          <a:stretch/>
        </p:blipFill>
        <p:spPr bwMode="auto">
          <a:xfrm>
            <a:off x="6895091" y="381000"/>
            <a:ext cx="4572000" cy="6096000"/>
          </a:xfrm>
          <a:prstGeom prst="rect">
            <a:avLst/>
          </a:prstGeom>
          <a:noFill/>
          <a:ln>
            <a:noFill/>
          </a:ln>
        </p:spPr>
      </p:pic>
      <p:pic>
        <p:nvPicPr>
          <p:cNvPr id="3" name="21,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p:blipFill>
        <p:spPr bwMode="auto">
          <a:xfrm>
            <a:off x="11420619" y="6036212"/>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92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2" name="Grafik 1"/>
          <p:cNvPicPr>
            <a:picLocks noChangeAspect="1"/>
          </p:cNvPicPr>
          <p:nvPr/>
        </p:nvPicPr>
        <p:blipFill>
          <a:blip r:embed="rId5"/>
          <a:stretch/>
        </p:blipFill>
        <p:spPr bwMode="auto">
          <a:xfrm rot="5400000">
            <a:off x="-446617" y="975785"/>
            <a:ext cx="6519333" cy="4889500"/>
          </a:xfrm>
          <a:prstGeom prst="rect">
            <a:avLst/>
          </a:prstGeom>
        </p:spPr>
      </p:pic>
      <p:pic>
        <p:nvPicPr>
          <p:cNvPr id="7170" name="Picture 2"/>
          <p:cNvPicPr>
            <a:picLocks noChangeAspect="1" noChangeArrowheads="1"/>
          </p:cNvPicPr>
          <p:nvPr/>
        </p:nvPicPr>
        <p:blipFill>
          <a:blip r:embed="rId6"/>
          <a:stretch/>
        </p:blipFill>
        <p:spPr bwMode="auto">
          <a:xfrm>
            <a:off x="6839671" y="160868"/>
            <a:ext cx="4889501" cy="6519333"/>
          </a:xfrm>
          <a:prstGeom prst="rect">
            <a:avLst/>
          </a:prstGeom>
          <a:noFill/>
          <a:ln>
            <a:noFill/>
          </a:ln>
        </p:spPr>
      </p:pic>
      <p:pic>
        <p:nvPicPr>
          <p:cNvPr id="4" name="21,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p:blipFill>
        <p:spPr bwMode="auto">
          <a:xfrm>
            <a:off x="11424372" y="5951806"/>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6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6" name="Grafik 5"/>
          <p:cNvPicPr>
            <a:picLocks noChangeAspect="1"/>
          </p:cNvPicPr>
          <p:nvPr/>
        </p:nvPicPr>
        <p:blipFill>
          <a:blip r:embed="rId5"/>
          <a:stretch/>
        </p:blipFill>
        <p:spPr bwMode="auto">
          <a:xfrm>
            <a:off x="347374" y="5879378"/>
            <a:ext cx="5419725" cy="733424"/>
          </a:xfrm>
          <a:prstGeom prst="rect">
            <a:avLst/>
          </a:prstGeom>
        </p:spPr>
      </p:pic>
      <p:sp>
        <p:nvSpPr>
          <p:cNvPr id="7" name="Textfeld 6"/>
          <p:cNvSpPr txBox="1"/>
          <p:nvPr/>
        </p:nvSpPr>
        <p:spPr bwMode="auto">
          <a:xfrm>
            <a:off x="5767099" y="5879378"/>
            <a:ext cx="5569528" cy="646331"/>
          </a:xfrm>
          <a:prstGeom prst="rect">
            <a:avLst/>
          </a:prstGeom>
          <a:noFill/>
        </p:spPr>
        <p:txBody>
          <a:bodyPr wrap="square" rtlCol="0">
            <a:spAutoFit/>
          </a:bodyPr>
          <a:lstStyle/>
          <a:p>
            <a:pPr>
              <a:defRPr/>
            </a:pPr>
            <a:r>
              <a:rPr lang="de-DE"/>
              <a:t>Ein Tutorial zur Benutzung des Katalogs finden Sie unter „Suchen und Finden“-&gt; „Bibliothek entdecken“</a:t>
            </a:r>
            <a:endParaRPr/>
          </a:p>
        </p:txBody>
      </p:sp>
      <p:pic>
        <p:nvPicPr>
          <p:cNvPr id="9" name="Grafik 8"/>
          <p:cNvPicPr>
            <a:picLocks noChangeAspect="1"/>
          </p:cNvPicPr>
          <p:nvPr/>
        </p:nvPicPr>
        <p:blipFill>
          <a:blip r:embed="rId6"/>
          <a:stretch/>
        </p:blipFill>
        <p:spPr bwMode="auto">
          <a:xfrm>
            <a:off x="184727" y="633128"/>
            <a:ext cx="11822546" cy="4856829"/>
          </a:xfrm>
          <a:prstGeom prst="rect">
            <a:avLst/>
          </a:prstGeom>
        </p:spPr>
      </p:pic>
      <p:sp>
        <p:nvSpPr>
          <p:cNvPr id="3" name="Textfeld 2"/>
          <p:cNvSpPr txBox="1"/>
          <p:nvPr/>
        </p:nvSpPr>
        <p:spPr bwMode="auto">
          <a:xfrm>
            <a:off x="3048755" y="3246597"/>
            <a:ext cx="6097508" cy="369332"/>
          </a:xfrm>
          <a:prstGeom prst="rect">
            <a:avLst/>
          </a:prstGeom>
          <a:noFill/>
        </p:spPr>
        <p:txBody>
          <a:bodyPr wrap="square">
            <a:spAutoFit/>
          </a:bodyPr>
          <a:lstStyle/>
          <a:p>
            <a:pPr>
              <a:defRPr/>
            </a:pPr>
            <a:r>
              <a:rPr lang="de-DE"/>
              <a:t>WA/nc63234</a:t>
            </a:r>
            <a:endParaRPr/>
          </a:p>
        </p:txBody>
      </p:sp>
      <p:sp>
        <p:nvSpPr>
          <p:cNvPr id="2" name="Rechteck: abgerundete Ecken 1"/>
          <p:cNvSpPr/>
          <p:nvPr/>
        </p:nvSpPr>
        <p:spPr bwMode="auto">
          <a:xfrm>
            <a:off x="1578427" y="633128"/>
            <a:ext cx="1143001" cy="270386"/>
          </a:xfrm>
          <a:prstGeom prst="roundRect">
            <a:avLst>
              <a:gd name="adj" fmla="val 16667"/>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4" name="Rechteck: abgerundete Ecken 3"/>
          <p:cNvSpPr/>
          <p:nvPr/>
        </p:nvSpPr>
        <p:spPr bwMode="auto">
          <a:xfrm flipV="1">
            <a:off x="347373" y="1292931"/>
            <a:ext cx="1231053" cy="270387"/>
          </a:xfrm>
          <a:prstGeom prst="roundRect">
            <a:avLst>
              <a:gd name="adj" fmla="val 16667"/>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pic>
        <p:nvPicPr>
          <p:cNvPr id="8" name="21,1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p:blipFill>
        <p:spPr bwMode="auto">
          <a:xfrm>
            <a:off x="11303887" y="5946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5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Inhaltsplatzhalter 3"/>
          <p:cNvPicPr>
            <a:picLocks noGrp="1" noChangeAspect="1"/>
          </p:cNvPicPr>
          <p:nvPr>
            <p:ph idx="1"/>
          </p:nvPr>
        </p:nvPicPr>
        <p:blipFill>
          <a:blip r:embed="rId5"/>
          <a:stretch/>
        </p:blipFill>
        <p:spPr bwMode="auto">
          <a:xfrm rot="5400000">
            <a:off x="172102" y="1010589"/>
            <a:ext cx="6407312" cy="4805483"/>
          </a:xfrm>
        </p:spPr>
      </p:pic>
      <p:sp>
        <p:nvSpPr>
          <p:cNvPr id="6" name="Textfeld 5"/>
          <p:cNvSpPr txBox="1"/>
          <p:nvPr/>
        </p:nvSpPr>
        <p:spPr bwMode="auto">
          <a:xfrm>
            <a:off x="6934200" y="209674"/>
            <a:ext cx="4876800" cy="6001643"/>
          </a:xfrm>
          <a:prstGeom prst="rect">
            <a:avLst/>
          </a:prstGeom>
          <a:noFill/>
        </p:spPr>
        <p:txBody>
          <a:bodyPr wrap="square" rtlCol="0">
            <a:spAutoFit/>
          </a:bodyPr>
          <a:lstStyle/>
          <a:p>
            <a:pPr>
              <a:defRPr/>
            </a:pPr>
            <a:endParaRPr lang="de-DE" sz="2400"/>
          </a:p>
          <a:p>
            <a:pPr>
              <a:defRPr/>
            </a:pPr>
            <a:endParaRPr lang="de-DE" sz="2400"/>
          </a:p>
          <a:p>
            <a:pPr>
              <a:defRPr/>
            </a:pPr>
            <a:r>
              <a:rPr lang="de-DE" sz="2400"/>
              <a:t>Beim Löwen: Eingang zum BibTop</a:t>
            </a:r>
          </a:p>
          <a:p>
            <a:pPr>
              <a:defRPr/>
            </a:pPr>
            <a:endParaRPr lang="de-DE" sz="2400"/>
          </a:p>
          <a:p>
            <a:pPr>
              <a:defRPr/>
            </a:pPr>
            <a:endParaRPr lang="de-DE" sz="2400"/>
          </a:p>
          <a:p>
            <a:pPr>
              <a:defRPr/>
            </a:pPr>
            <a:endParaRPr lang="de-DE" sz="2400"/>
          </a:p>
          <a:p>
            <a:pPr>
              <a:defRPr/>
            </a:pPr>
            <a:endParaRPr lang="de-DE" sz="2400"/>
          </a:p>
          <a:p>
            <a:pPr>
              <a:defRPr/>
            </a:pPr>
            <a:r>
              <a:rPr lang="de-DE" sz="2400"/>
              <a:t>Neuerwerbungsregal</a:t>
            </a:r>
            <a:endParaRPr/>
          </a:p>
          <a:p>
            <a:pPr>
              <a:defRPr/>
            </a:pPr>
            <a:endParaRPr lang="de-DE" sz="2400"/>
          </a:p>
          <a:p>
            <a:pPr>
              <a:defRPr/>
            </a:pPr>
            <a:endParaRPr lang="de-DE" sz="2400"/>
          </a:p>
          <a:p>
            <a:pPr>
              <a:defRPr/>
            </a:pPr>
            <a:endParaRPr lang="de-DE" sz="2400"/>
          </a:p>
          <a:p>
            <a:pPr>
              <a:defRPr/>
            </a:pPr>
            <a:r>
              <a:rPr lang="de-DE" sz="2400"/>
              <a:t>PC-Pool und Druckerraum</a:t>
            </a:r>
            <a:endParaRPr/>
          </a:p>
          <a:p>
            <a:pPr>
              <a:defRPr/>
            </a:pPr>
            <a:endParaRPr lang="de-DE" sz="2400"/>
          </a:p>
          <a:p>
            <a:pPr>
              <a:defRPr/>
            </a:pPr>
            <a:endParaRPr lang="de-DE" sz="2400"/>
          </a:p>
          <a:p>
            <a:pPr>
              <a:defRPr/>
            </a:pPr>
            <a:endParaRPr lang="de-DE" sz="2400"/>
          </a:p>
          <a:p>
            <a:pPr>
              <a:defRPr/>
            </a:pPr>
            <a:r>
              <a:rPr lang="de-DE" sz="2400"/>
              <a:t>Mitnahmeregal</a:t>
            </a:r>
            <a:endParaRPr/>
          </a:p>
        </p:txBody>
      </p:sp>
      <p:sp>
        <p:nvSpPr>
          <p:cNvPr id="8" name="Abgerundetes Rechteck 7"/>
          <p:cNvSpPr/>
          <p:nvPr/>
        </p:nvSpPr>
        <p:spPr bwMode="auto">
          <a:xfrm>
            <a:off x="1778000" y="1231900"/>
            <a:ext cx="45719" cy="45719"/>
          </a:xfrm>
          <a:prstGeom prst="roundRect">
            <a:avLst>
              <a:gd name="adj"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pic>
        <p:nvPicPr>
          <p:cNvPr id="3" name="2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p:blipFill>
        <p:spPr bwMode="auto">
          <a:xfrm>
            <a:off x="10914184" y="5740791"/>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98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extfeld 3"/>
          <p:cNvSpPr txBox="1"/>
          <p:nvPr/>
        </p:nvSpPr>
        <p:spPr bwMode="auto">
          <a:xfrm>
            <a:off x="525101" y="879891"/>
            <a:ext cx="9741529" cy="4832092"/>
          </a:xfrm>
          <a:prstGeom prst="rect">
            <a:avLst/>
          </a:prstGeom>
          <a:noFill/>
        </p:spPr>
        <p:txBody>
          <a:bodyPr wrap="square" rtlCol="0">
            <a:spAutoFit/>
          </a:bodyPr>
          <a:lstStyle/>
          <a:p>
            <a:pPr>
              <a:defRPr/>
            </a:pPr>
            <a:r>
              <a:rPr lang="de-DE" sz="2800"/>
              <a:t>Unter „Suchen und Finden“ - &gt; „Bibliothek entdecken“ finden sich auch Tutorials, wenn Sie Hilfe </a:t>
            </a:r>
            <a:endParaRPr/>
          </a:p>
          <a:p>
            <a:pPr>
              <a:defRPr/>
            </a:pPr>
            <a:endParaRPr lang="de-DE"/>
          </a:p>
          <a:p>
            <a:pPr marL="285750" indent="-285750">
              <a:buFontTx/>
              <a:buChar char="-"/>
              <a:defRPr/>
            </a:pPr>
            <a:r>
              <a:rPr lang="de-DE"/>
              <a:t>bei der Suche in Ihrem Bibliothekskonto</a:t>
            </a:r>
            <a:endParaRPr/>
          </a:p>
          <a:p>
            <a:pPr marL="285750" indent="-285750">
              <a:buFontTx/>
              <a:buChar char="-"/>
              <a:defRPr/>
            </a:pPr>
            <a:r>
              <a:rPr lang="de-DE"/>
              <a:t>bei der Suche nach E-Books und E-Journals (auch von zuhause aus) </a:t>
            </a:r>
            <a:endParaRPr/>
          </a:p>
          <a:p>
            <a:pPr marL="285750" indent="-285750">
              <a:buFontTx/>
              <a:buChar char="-"/>
              <a:defRPr/>
            </a:pPr>
            <a:r>
              <a:rPr lang="de-DE"/>
              <a:t>bei der Suche nach Aufsätzen</a:t>
            </a:r>
            <a:endParaRPr/>
          </a:p>
          <a:p>
            <a:pPr marL="285750" indent="-285750">
              <a:buFontTx/>
              <a:buChar char="-"/>
              <a:defRPr/>
            </a:pPr>
            <a:r>
              <a:rPr lang="de-DE"/>
              <a:t>bei der Suche in der  Aufsatzdatenbank</a:t>
            </a:r>
            <a:endParaRPr/>
          </a:p>
          <a:p>
            <a:pPr marL="285750" indent="-285750">
              <a:buFontTx/>
              <a:buChar char="-"/>
              <a:defRPr/>
            </a:pPr>
            <a:r>
              <a:rPr lang="de-DE"/>
              <a:t>bei der Bestellung von Büchern aus anderen Bibliotheken</a:t>
            </a:r>
            <a:endParaRPr/>
          </a:p>
          <a:p>
            <a:pPr marL="285750" indent="-285750">
              <a:buFontTx/>
              <a:buChar char="-"/>
              <a:defRPr/>
            </a:pPr>
            <a:r>
              <a:rPr lang="de-DE"/>
              <a:t>bei der Suche nach Datenbanken</a:t>
            </a:r>
            <a:endParaRPr/>
          </a:p>
          <a:p>
            <a:pPr marL="285750" indent="-285750">
              <a:buFontTx/>
              <a:buChar char="-"/>
              <a:defRPr/>
            </a:pPr>
            <a:r>
              <a:rPr lang="de-DE"/>
              <a:t>bei Büchern aus Semesterapparaten</a:t>
            </a:r>
            <a:endParaRPr/>
          </a:p>
          <a:p>
            <a:pPr marL="285750" indent="-285750">
              <a:buFontTx/>
              <a:buChar char="-"/>
              <a:defRPr/>
            </a:pPr>
            <a:r>
              <a:rPr lang="de-DE"/>
              <a:t>zu Open Access</a:t>
            </a:r>
            <a:endParaRPr/>
          </a:p>
          <a:p>
            <a:pPr marL="285750" indent="-285750">
              <a:buFontTx/>
              <a:buChar char="-"/>
              <a:defRPr/>
            </a:pPr>
            <a:r>
              <a:rPr lang="de-DE"/>
              <a:t>zu Definitionen von wissenschaftlichen Publikationsformen</a:t>
            </a:r>
            <a:endParaRPr/>
          </a:p>
          <a:p>
            <a:pPr marL="285750" indent="-285750">
              <a:buFontTx/>
              <a:buChar char="-"/>
              <a:defRPr/>
            </a:pPr>
            <a:endParaRPr lang="de-DE"/>
          </a:p>
          <a:p>
            <a:pPr>
              <a:defRPr/>
            </a:pPr>
            <a:r>
              <a:rPr lang="de-DE"/>
              <a:t>benötigen</a:t>
            </a:r>
            <a:endParaRPr/>
          </a:p>
          <a:p>
            <a:pPr marL="285750" indent="-285750">
              <a:buFontTx/>
              <a:buChar char="-"/>
              <a:defRPr/>
            </a:pPr>
            <a:endParaRPr lang="de-DE"/>
          </a:p>
          <a:p>
            <a:pPr marL="285750" indent="-285750">
              <a:buFontTx/>
              <a:buChar char="-"/>
              <a:defRPr/>
            </a:pPr>
            <a:endParaRPr lang="de-DE"/>
          </a:p>
        </p:txBody>
      </p:sp>
      <p:pic>
        <p:nvPicPr>
          <p:cNvPr id="3" name="21,2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p:blipFill>
        <p:spPr bwMode="auto">
          <a:xfrm>
            <a:off x="11249464" y="5923671"/>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Datumsplatzhalter 2"/>
          <p:cNvSpPr>
            <a:spLocks noGrp="1"/>
          </p:cNvSpPr>
          <p:nvPr>
            <p:ph type="dt" sz="half" idx="10"/>
          </p:nvPr>
        </p:nvSpPr>
        <p:spPr bwMode="auto"/>
        <p:txBody>
          <a:bodyPr/>
          <a:lstStyle/>
          <a:p>
            <a:pPr>
              <a:defRPr/>
            </a:pPr>
            <a:endParaRPr lang="de-DE"/>
          </a:p>
        </p:txBody>
      </p:sp>
      <p:sp>
        <p:nvSpPr>
          <p:cNvPr id="4" name="Fußzeilenplatzhalter 3"/>
          <p:cNvSpPr>
            <a:spLocks noGrp="1"/>
          </p:cNvSpPr>
          <p:nvPr>
            <p:ph type="ftr" sz="quarter" idx="11"/>
          </p:nvPr>
        </p:nvSpPr>
        <p:spPr bwMode="auto"/>
        <p:txBody>
          <a:bodyPr/>
          <a:lstStyle/>
          <a:p>
            <a:pPr>
              <a:defRPr/>
            </a:pPr>
            <a:endParaRPr lang="de-DE"/>
          </a:p>
        </p:txBody>
      </p:sp>
      <p:sp>
        <p:nvSpPr>
          <p:cNvPr id="5" name="Foliennummernplatzhalter 4"/>
          <p:cNvSpPr>
            <a:spLocks noGrp="1"/>
          </p:cNvSpPr>
          <p:nvPr>
            <p:ph type="sldNum" sz="quarter" idx="12"/>
          </p:nvPr>
        </p:nvSpPr>
        <p:spPr bwMode="auto"/>
        <p:txBody>
          <a:bodyPr/>
          <a:lstStyle/>
          <a:p>
            <a:pPr>
              <a:defRPr/>
            </a:pPr>
            <a:fld id="{85BEB1B1-087C-4032-B9A2-F960DF202469}" type="slidenum">
              <a:rPr lang="de-DE"/>
              <a:t>21</a:t>
            </a:fld>
            <a:endParaRPr lang="de-DE"/>
          </a:p>
        </p:txBody>
      </p:sp>
      <p:sp>
        <p:nvSpPr>
          <p:cNvPr id="6" name="Rechteck 1"/>
          <p:cNvSpPr/>
          <p:nvPr/>
        </p:nvSpPr>
        <p:spPr bwMode="auto">
          <a:xfrm>
            <a:off x="-96688" y="1220098"/>
            <a:ext cx="9821031" cy="456601"/>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47623" tIns="47623" rIns="47623" bIns="47623" rtlCol="0" anchor="ctr">
            <a:noAutofit/>
          </a:bodyPr>
          <a:lstStyle/>
          <a:p>
            <a:pPr algn="ctr">
              <a:defRPr/>
            </a:pPr>
            <a:r>
              <a:rPr lang="de-DE" sz="2400" b="1">
                <a:solidFill>
                  <a:srgbClr val="000000"/>
                </a:solidFill>
                <a:latin typeface="Segoe UI"/>
                <a:cs typeface="Segoe UI"/>
              </a:rPr>
              <a:t>Wo überall können Sie Open Access-Publikationen finden?</a:t>
            </a:r>
            <a:endParaRPr sz="2400" b="1">
              <a:latin typeface="Segoe UI"/>
              <a:cs typeface="Segoe UI"/>
            </a:endParaRPr>
          </a:p>
        </p:txBody>
      </p:sp>
      <p:sp>
        <p:nvSpPr>
          <p:cNvPr id="7" name="Rechteck 2"/>
          <p:cNvSpPr/>
          <p:nvPr/>
        </p:nvSpPr>
        <p:spPr bwMode="auto">
          <a:xfrm>
            <a:off x="880748" y="2180389"/>
            <a:ext cx="5035285" cy="358958"/>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47623" tIns="47623" rIns="47623" bIns="47623" rtlCol="0" anchor="ctr">
            <a:noAutofit/>
          </a:bodyPr>
          <a:lstStyle/>
          <a:p>
            <a:pPr algn="l">
              <a:defRPr/>
            </a:pPr>
            <a:r>
              <a:rPr lang="en-US" u="sng">
                <a:latin typeface="Segoe UI"/>
                <a:cs typeface="Segoe UI"/>
                <a:hlinkClick r:id="rId5" tooltip="https://www.base-search.net/"/>
              </a:rPr>
              <a:t>BASE - Bielefeld Academic Search Engine</a:t>
            </a:r>
            <a:endParaRPr u="sng">
              <a:solidFill>
                <a:srgbClr val="0000FF"/>
              </a:solidFill>
              <a:latin typeface="Segoe UI"/>
              <a:cs typeface="Segoe UI"/>
            </a:endParaRPr>
          </a:p>
        </p:txBody>
      </p:sp>
      <p:sp>
        <p:nvSpPr>
          <p:cNvPr id="8" name="Rechteck 3"/>
          <p:cNvSpPr/>
          <p:nvPr/>
        </p:nvSpPr>
        <p:spPr bwMode="auto">
          <a:xfrm>
            <a:off x="880747" y="2594651"/>
            <a:ext cx="5112908" cy="283482"/>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47623" tIns="47623" rIns="47623" bIns="47623" rtlCol="0" anchor="ctr">
            <a:noAutofit/>
          </a:bodyPr>
          <a:lstStyle/>
          <a:p>
            <a:pPr algn="l">
              <a:defRPr/>
            </a:pPr>
            <a:r>
              <a:rPr lang="en-US" u="sng">
                <a:latin typeface="Segoe UI"/>
                <a:cs typeface="Segoe UI"/>
                <a:hlinkClick r:id="rId6" tooltip="https://doaj.org/"/>
              </a:rPr>
              <a:t>DOAJ: Directory of Open Access Journals</a:t>
            </a:r>
            <a:endParaRPr lang="de-DE" sz="1600" u="sng">
              <a:solidFill>
                <a:srgbClr val="0000FF"/>
              </a:solidFill>
              <a:latin typeface="Segoe UI"/>
              <a:cs typeface="Segoe UI"/>
            </a:endParaRPr>
          </a:p>
        </p:txBody>
      </p:sp>
      <p:sp>
        <p:nvSpPr>
          <p:cNvPr id="9" name="Rechteck 4"/>
          <p:cNvSpPr/>
          <p:nvPr/>
        </p:nvSpPr>
        <p:spPr bwMode="auto">
          <a:xfrm>
            <a:off x="880747" y="2891776"/>
            <a:ext cx="5403808" cy="436406"/>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47623" tIns="47623" rIns="47623" bIns="47623" rtlCol="0" anchor="ctr">
            <a:noAutofit/>
          </a:bodyPr>
          <a:lstStyle/>
          <a:p>
            <a:pPr algn="l">
              <a:defRPr/>
            </a:pPr>
            <a:r>
              <a:rPr lang="en-US" u="sng">
                <a:latin typeface="Segoe UI"/>
                <a:cs typeface="Segoe UI"/>
                <a:hlinkClick r:id="rId7" tooltip="https://www.doabooks.org/"/>
              </a:rPr>
              <a:t>DOAB: Directory of Open Access Books</a:t>
            </a:r>
            <a:endParaRPr u="sng">
              <a:solidFill>
                <a:srgbClr val="0000FF"/>
              </a:solidFill>
              <a:latin typeface="Segoe UI"/>
              <a:cs typeface="Segoe UI"/>
            </a:endParaRPr>
          </a:p>
        </p:txBody>
      </p:sp>
      <p:sp>
        <p:nvSpPr>
          <p:cNvPr id="10" name="Rechteck 5"/>
          <p:cNvSpPr/>
          <p:nvPr/>
        </p:nvSpPr>
        <p:spPr bwMode="auto">
          <a:xfrm>
            <a:off x="528691" y="3285860"/>
            <a:ext cx="6666766" cy="362855"/>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47623" tIns="47623" rIns="47623" bIns="47623" rtlCol="0" anchor="ctr">
            <a:noAutofit/>
          </a:bodyPr>
          <a:lstStyle/>
          <a:p>
            <a:pPr algn="ctr">
              <a:defRPr/>
            </a:pPr>
            <a:r>
              <a:rPr lang="en-US" u="sng">
                <a:latin typeface="Segoe UI"/>
                <a:cs typeface="Segoe UI"/>
                <a:hlinkClick r:id="rId8" tooltip="https://v2.sherpa.ac.uk/opendoar/"/>
              </a:rPr>
              <a:t>OpenDOAR - global Directory of Open Access Repositories</a:t>
            </a:r>
            <a:endParaRPr lang="de-DE" sz="1600" u="sng">
              <a:solidFill>
                <a:srgbClr val="0000FF"/>
              </a:solidFill>
              <a:latin typeface="Segoe UI"/>
              <a:cs typeface="Segoe UI"/>
            </a:endParaRPr>
          </a:p>
        </p:txBody>
      </p:sp>
      <p:sp>
        <p:nvSpPr>
          <p:cNvPr id="11" name="Rechteck 6"/>
          <p:cNvSpPr/>
          <p:nvPr/>
        </p:nvSpPr>
        <p:spPr bwMode="auto">
          <a:xfrm>
            <a:off x="897457" y="3692714"/>
            <a:ext cx="5258877" cy="337968"/>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47623" tIns="47623" rIns="47623" bIns="47623" rtlCol="0" anchor="ctr">
            <a:noAutofit/>
          </a:bodyPr>
          <a:lstStyle/>
          <a:p>
            <a:pPr algn="l">
              <a:defRPr/>
            </a:pPr>
            <a:r>
              <a:rPr lang="de-DE" u="sng">
                <a:latin typeface="Segoe UI"/>
                <a:cs typeface="Segoe UI"/>
                <a:hlinkClick r:id="rId9" tooltip="https://paperity.org/"/>
              </a:rPr>
              <a:t>paperity</a:t>
            </a:r>
            <a:r>
              <a:rPr lang="de-DE">
                <a:solidFill>
                  <a:srgbClr val="000000"/>
                </a:solidFill>
                <a:latin typeface="Segoe UI"/>
                <a:cs typeface="Segoe UI"/>
              </a:rPr>
              <a:t> - open science aggregated</a:t>
            </a:r>
            <a:endParaRPr>
              <a:latin typeface="Segoe UI"/>
              <a:cs typeface="Segoe UI"/>
            </a:endParaRPr>
          </a:p>
        </p:txBody>
      </p:sp>
      <p:sp>
        <p:nvSpPr>
          <p:cNvPr id="12" name="Rechteck 7"/>
          <p:cNvSpPr/>
          <p:nvPr/>
        </p:nvSpPr>
        <p:spPr bwMode="auto">
          <a:xfrm>
            <a:off x="897456" y="4056232"/>
            <a:ext cx="5354148" cy="466302"/>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47623" tIns="47623" rIns="47623" bIns="47623" rtlCol="0" anchor="ctr">
            <a:noAutofit/>
          </a:bodyPr>
          <a:lstStyle/>
          <a:p>
            <a:pPr algn="l">
              <a:defRPr/>
            </a:pPr>
            <a:r>
              <a:rPr lang="de-DE" u="sng">
                <a:latin typeface="Segoe UI"/>
                <a:cs typeface="Segoe UI"/>
                <a:hlinkClick r:id="rId10" tooltip="https://www.openaire.eu/"/>
              </a:rPr>
              <a:t>OpenAIRE </a:t>
            </a:r>
            <a:r>
              <a:rPr lang="de-DE">
                <a:solidFill>
                  <a:srgbClr val="000000"/>
                </a:solidFill>
                <a:latin typeface="Segoe UI"/>
                <a:cs typeface="Segoe UI"/>
              </a:rPr>
              <a:t>- open science in Europe</a:t>
            </a:r>
            <a:endParaRPr>
              <a:latin typeface="Segoe UI"/>
              <a:cs typeface="Segoe UI"/>
            </a:endParaRPr>
          </a:p>
        </p:txBody>
      </p:sp>
      <p:sp>
        <p:nvSpPr>
          <p:cNvPr id="13" name="Rechteck 8"/>
          <p:cNvSpPr/>
          <p:nvPr/>
        </p:nvSpPr>
        <p:spPr bwMode="auto">
          <a:xfrm>
            <a:off x="880748" y="4504280"/>
            <a:ext cx="7177767" cy="338786"/>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47623" tIns="47623" rIns="47623" bIns="47623" rtlCol="0" anchor="ctr">
            <a:noAutofit/>
          </a:bodyPr>
          <a:lstStyle/>
          <a:p>
            <a:pPr algn="l">
              <a:defRPr/>
            </a:pPr>
            <a:r>
              <a:rPr lang="de-DE" u="sng">
                <a:latin typeface="Segoe UI"/>
                <a:cs typeface="Segoe UI"/>
                <a:hlinkClick r:id="rId11" tooltip="https://unpaywall.org/"/>
              </a:rPr>
              <a:t>Unpaywall</a:t>
            </a:r>
            <a:r>
              <a:rPr lang="en-US">
                <a:solidFill>
                  <a:srgbClr val="000000"/>
                </a:solidFill>
                <a:latin typeface="Segoe UI"/>
                <a:cs typeface="Segoe UI"/>
              </a:rPr>
              <a:t> - open database of 29.769.705 free scholarly articles</a:t>
            </a:r>
            <a:endParaRPr>
              <a:solidFill>
                <a:srgbClr val="000000"/>
              </a:solidFill>
              <a:latin typeface="Segoe UI"/>
              <a:cs typeface="Segoe UI"/>
            </a:endParaRPr>
          </a:p>
        </p:txBody>
      </p:sp>
      <p:sp>
        <p:nvSpPr>
          <p:cNvPr id="14" name="Rechteck 9"/>
          <p:cNvSpPr/>
          <p:nvPr/>
        </p:nvSpPr>
        <p:spPr bwMode="auto">
          <a:xfrm>
            <a:off x="897457" y="4843067"/>
            <a:ext cx="6412631" cy="477489"/>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47623" tIns="47623" rIns="47623" bIns="47623" rtlCol="0" anchor="ctr">
            <a:noAutofit/>
          </a:bodyPr>
          <a:lstStyle/>
          <a:p>
            <a:pPr algn="l">
              <a:defRPr/>
            </a:pPr>
            <a:r>
              <a:rPr lang="de-DE" u="sng">
                <a:latin typeface="Segoe UI"/>
                <a:cs typeface="Segoe UI"/>
                <a:hlinkClick r:id="rId12" tooltip="https://openaccessbutton.org/"/>
              </a:rPr>
              <a:t>Open Access Button</a:t>
            </a:r>
            <a:r>
              <a:rPr lang="de-DE" u="sng">
                <a:solidFill>
                  <a:srgbClr val="4472C4"/>
                </a:solidFill>
                <a:latin typeface="Segoe UI"/>
                <a:cs typeface="Segoe UI"/>
              </a:rPr>
              <a:t> </a:t>
            </a:r>
            <a:r>
              <a:rPr lang="de-DE">
                <a:solidFill>
                  <a:srgbClr val="000000"/>
                </a:solidFill>
                <a:latin typeface="Segoe UI"/>
                <a:cs typeface="Segoe UI"/>
              </a:rPr>
              <a:t>- avoid paywalls, request research</a:t>
            </a:r>
            <a:endParaRPr sz="1600">
              <a:latin typeface="Segoe UI"/>
              <a:cs typeface="Segoe UI"/>
            </a:endParaRPr>
          </a:p>
        </p:txBody>
      </p:sp>
      <p:sp>
        <p:nvSpPr>
          <p:cNvPr id="15" name="Rechteck 10"/>
          <p:cNvSpPr/>
          <p:nvPr/>
        </p:nvSpPr>
        <p:spPr bwMode="auto">
          <a:xfrm>
            <a:off x="7310088" y="2531826"/>
            <a:ext cx="4680520" cy="3048811"/>
          </a:xfrm>
          <a:prstGeom prst="rect">
            <a:avLst/>
          </a:prstGeom>
          <a:solidFill>
            <a:srgbClr val="A1BED6"/>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47623" tIns="47623" rIns="47623" bIns="47623" rtlCol="0" anchor="ctr">
            <a:noAutofit/>
          </a:bodyPr>
          <a:lstStyle/>
          <a:p>
            <a:pPr>
              <a:defRPr/>
            </a:pPr>
            <a:r>
              <a:rPr lang="de-DE" sz="2000">
                <a:solidFill>
                  <a:srgbClr val="000000"/>
                </a:solidFill>
                <a:latin typeface="Segoe UI"/>
                <a:cs typeface="Segoe UI"/>
              </a:rPr>
              <a:t>Zusätzlich haben Sie natürlich die Möglichkeit, Ihre Suche in Fachdatenbanken, </a:t>
            </a:r>
            <a:endParaRPr sz="2000">
              <a:latin typeface="Segoe UI"/>
              <a:cs typeface="Segoe UI"/>
            </a:endParaRPr>
          </a:p>
          <a:p>
            <a:pPr>
              <a:defRPr/>
            </a:pPr>
            <a:r>
              <a:rPr lang="de-DE" sz="2000">
                <a:solidFill>
                  <a:srgbClr val="000000"/>
                </a:solidFill>
                <a:latin typeface="Segoe UI"/>
                <a:cs typeface="Segoe UI"/>
              </a:rPr>
              <a:t>im </a:t>
            </a:r>
            <a:r>
              <a:rPr lang="de-DE" sz="2000" u="sng">
                <a:solidFill>
                  <a:srgbClr val="000000"/>
                </a:solidFill>
                <a:latin typeface="Segoe UI"/>
                <a:cs typeface="Segoe UI"/>
                <a:hlinkClick r:id="rId13" tooltip="https://kvk.bibliothek.kit.edu/?digitalOnly=0&amp;embedFulltitle=0&amp;newTab=0"/>
              </a:rPr>
              <a:t>Karlsruher Virtuellen Katalog (KVK)</a:t>
            </a:r>
            <a:r>
              <a:rPr lang="de-DE" sz="2000">
                <a:solidFill>
                  <a:srgbClr val="000000"/>
                </a:solidFill>
                <a:latin typeface="Segoe UI"/>
                <a:cs typeface="Segoe UI"/>
              </a:rPr>
              <a:t>, </a:t>
            </a:r>
            <a:endParaRPr sz="2000">
              <a:latin typeface="Segoe UI"/>
              <a:cs typeface="Segoe UI"/>
            </a:endParaRPr>
          </a:p>
          <a:p>
            <a:pPr>
              <a:defRPr/>
            </a:pPr>
            <a:r>
              <a:rPr lang="de-DE" sz="2000">
                <a:solidFill>
                  <a:srgbClr val="000000"/>
                </a:solidFill>
                <a:latin typeface="Segoe UI"/>
                <a:cs typeface="Segoe UI"/>
              </a:rPr>
              <a:t>Google Scholar etc. </a:t>
            </a:r>
            <a:endParaRPr sz="2000">
              <a:latin typeface="Segoe UI"/>
              <a:cs typeface="Segoe UI"/>
            </a:endParaRPr>
          </a:p>
          <a:p>
            <a:pPr>
              <a:defRPr/>
            </a:pPr>
            <a:r>
              <a:rPr lang="de-DE" sz="2000">
                <a:solidFill>
                  <a:srgbClr val="000000"/>
                </a:solidFill>
                <a:latin typeface="Segoe UI"/>
                <a:cs typeface="Segoe UI"/>
              </a:rPr>
              <a:t>entsprechend über Filter auf frei zugängliche Publikationen einzuschränken</a:t>
            </a:r>
            <a:endParaRPr sz="2000">
              <a:latin typeface="Segoe UI"/>
              <a:cs typeface="Segoe UI"/>
            </a:endParaRPr>
          </a:p>
        </p:txBody>
      </p:sp>
      <p:sp>
        <p:nvSpPr>
          <p:cNvPr id="2" name="Textfeld 1"/>
          <p:cNvSpPr txBox="1"/>
          <p:nvPr/>
        </p:nvSpPr>
        <p:spPr bwMode="auto">
          <a:xfrm>
            <a:off x="880747" y="5305640"/>
            <a:ext cx="7931619" cy="369332"/>
          </a:xfrm>
          <a:prstGeom prst="rect">
            <a:avLst/>
          </a:prstGeom>
          <a:noFill/>
        </p:spPr>
        <p:txBody>
          <a:bodyPr wrap="square" rtlCol="0">
            <a:spAutoFit/>
          </a:bodyPr>
          <a:lstStyle/>
          <a:p>
            <a:pPr>
              <a:defRPr/>
            </a:pPr>
            <a:r>
              <a:rPr lang="de-DE" u="sng">
                <a:latin typeface="Segoe UI"/>
                <a:cs typeface="Segoe UI"/>
                <a:hlinkClick r:id="rId14" tooltip="https://openalex.org/"/>
              </a:rPr>
              <a:t>OpenAlex</a:t>
            </a:r>
            <a:r>
              <a:rPr lang="de-DE">
                <a:latin typeface="Segoe UI"/>
                <a:cs typeface="Segoe UI"/>
              </a:rPr>
              <a:t> - </a:t>
            </a:r>
            <a:r>
              <a:rPr lang="en-US">
                <a:latin typeface="Segoe UI"/>
                <a:cs typeface="Segoe UI"/>
              </a:rPr>
              <a:t>Search and analyze the world's research.</a:t>
            </a:r>
            <a:endParaRPr lang="de-DE">
              <a:latin typeface="Segoe UI"/>
              <a:cs typeface="Segoe UI"/>
            </a:endParaRPr>
          </a:p>
        </p:txBody>
      </p:sp>
      <p:sp>
        <p:nvSpPr>
          <p:cNvPr id="16" name="Textfeld 15"/>
          <p:cNvSpPr txBox="1"/>
          <p:nvPr/>
        </p:nvSpPr>
        <p:spPr bwMode="auto">
          <a:xfrm>
            <a:off x="897456" y="5961700"/>
            <a:ext cx="8660201" cy="400110"/>
          </a:xfrm>
          <a:prstGeom prst="rect">
            <a:avLst/>
          </a:prstGeom>
          <a:noFill/>
        </p:spPr>
        <p:txBody>
          <a:bodyPr wrap="square" rtlCol="0">
            <a:spAutoFit/>
          </a:bodyPr>
          <a:lstStyle/>
          <a:p>
            <a:pPr>
              <a:defRPr/>
            </a:pPr>
            <a:r>
              <a:rPr lang="de-DE" sz="2000">
                <a:latin typeface="Segoe UI"/>
                <a:cs typeface="Segoe UI"/>
              </a:rPr>
              <a:t>Hier erfahren Sie mehr über </a:t>
            </a:r>
            <a:r>
              <a:rPr lang="de-DE" sz="2000" u="sng">
                <a:latin typeface="Segoe UI"/>
                <a:cs typeface="Segoe UI"/>
                <a:hlinkClick r:id="rId15" tooltip="https://open-access.network/startseite"/>
              </a:rPr>
              <a:t>oa</a:t>
            </a:r>
            <a:endParaRPr lang="de-DE" sz="2000">
              <a:latin typeface="Segoe UI"/>
              <a:cs typeface="Segoe UI"/>
            </a:endParaRPr>
          </a:p>
        </p:txBody>
      </p:sp>
      <p:pic>
        <p:nvPicPr>
          <p:cNvPr id="18" name="21,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p:blipFill>
        <p:spPr bwMode="auto">
          <a:xfrm>
            <a:off x="11108787" y="592935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49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Textfeld 2"/>
          <p:cNvSpPr txBox="1"/>
          <p:nvPr/>
        </p:nvSpPr>
        <p:spPr bwMode="auto">
          <a:xfrm>
            <a:off x="-860079" y="805645"/>
            <a:ext cx="7348815" cy="369332"/>
          </a:xfrm>
          <a:prstGeom prst="rect">
            <a:avLst/>
          </a:prstGeom>
          <a:noFill/>
        </p:spPr>
        <p:txBody>
          <a:bodyPr wrap="square">
            <a:spAutoFit/>
          </a:bodyPr>
          <a:lstStyle/>
          <a:p>
            <a:pPr algn="ctr">
              <a:defRPr/>
            </a:pPr>
            <a:r>
              <a:rPr lang="de-DE" sz="1800" b="1">
                <a:solidFill>
                  <a:srgbClr val="000000"/>
                </a:solidFill>
                <a:latin typeface="Segoe UI"/>
                <a:cs typeface="Segoe UI"/>
              </a:rPr>
              <a:t>Hier sind einige Beispiele etwas ausführlicher: </a:t>
            </a:r>
            <a:endParaRPr lang="de-DE" sz="1800" b="1">
              <a:latin typeface="Segoe UI"/>
              <a:cs typeface="Segoe UI"/>
            </a:endParaRPr>
          </a:p>
        </p:txBody>
      </p:sp>
      <p:pic>
        <p:nvPicPr>
          <p:cNvPr id="4" name="Grafik 3"/>
          <p:cNvPicPr>
            <a:picLocks noChangeAspect="1"/>
          </p:cNvPicPr>
          <p:nvPr/>
        </p:nvPicPr>
        <p:blipFill>
          <a:blip r:embed="rId5"/>
          <a:stretch/>
        </p:blipFill>
        <p:spPr bwMode="auto">
          <a:xfrm>
            <a:off x="332120" y="1698172"/>
            <a:ext cx="5383899" cy="2536645"/>
          </a:xfrm>
          <a:prstGeom prst="rect">
            <a:avLst/>
          </a:prstGeom>
        </p:spPr>
      </p:pic>
      <p:pic>
        <p:nvPicPr>
          <p:cNvPr id="5" name="Grafik 4"/>
          <p:cNvPicPr>
            <a:picLocks noChangeAspect="1"/>
          </p:cNvPicPr>
          <p:nvPr/>
        </p:nvPicPr>
        <p:blipFill>
          <a:blip r:embed="rId6"/>
          <a:stretch/>
        </p:blipFill>
        <p:spPr bwMode="auto">
          <a:xfrm>
            <a:off x="262650" y="3483429"/>
            <a:ext cx="5790993" cy="2666707"/>
          </a:xfrm>
          <a:prstGeom prst="rect">
            <a:avLst/>
          </a:prstGeom>
        </p:spPr>
      </p:pic>
      <p:sp>
        <p:nvSpPr>
          <p:cNvPr id="7" name="Textfeld 6"/>
          <p:cNvSpPr txBox="1"/>
          <p:nvPr/>
        </p:nvSpPr>
        <p:spPr bwMode="auto">
          <a:xfrm>
            <a:off x="6138359" y="2554056"/>
            <a:ext cx="5721520" cy="1754326"/>
          </a:xfrm>
          <a:prstGeom prst="rect">
            <a:avLst/>
          </a:prstGeom>
          <a:noFill/>
        </p:spPr>
        <p:txBody>
          <a:bodyPr wrap="square">
            <a:spAutoFit/>
          </a:bodyPr>
          <a:lstStyle/>
          <a:p>
            <a:pPr>
              <a:defRPr/>
            </a:pPr>
            <a:r>
              <a:rPr lang="de-DE" b="1">
                <a:latin typeface="Segoe UI"/>
                <a:cs typeface="Segoe UI"/>
              </a:rPr>
              <a:t>BASE </a:t>
            </a:r>
            <a:r>
              <a:rPr lang="de-DE">
                <a:latin typeface="Segoe UI"/>
                <a:cs typeface="Segoe UI"/>
              </a:rPr>
              <a:t>ist eine der größten Suchmaschinen für wissenschaftliche Web-Dokumente. Sie wird von der Universitätsbibliothek Bielefeld betreut und umfasst über 413 Mio. Dokumente von über 11.000 Datenlieferanten. Der größte Teil der indexierten Dokumente ist als Open Access frei zugänglich. </a:t>
            </a:r>
          </a:p>
        </p:txBody>
      </p:sp>
      <p:sp>
        <p:nvSpPr>
          <p:cNvPr id="9" name="Textfeld 8"/>
          <p:cNvSpPr txBox="1"/>
          <p:nvPr/>
        </p:nvSpPr>
        <p:spPr bwMode="auto">
          <a:xfrm>
            <a:off x="6138359" y="4390361"/>
            <a:ext cx="6132136" cy="1477328"/>
          </a:xfrm>
          <a:prstGeom prst="rect">
            <a:avLst/>
          </a:prstGeom>
          <a:noFill/>
        </p:spPr>
        <p:txBody>
          <a:bodyPr wrap="square">
            <a:spAutoFit/>
          </a:bodyPr>
          <a:lstStyle/>
          <a:p>
            <a:pPr>
              <a:defRPr/>
            </a:pPr>
            <a:r>
              <a:rPr lang="de-DE">
                <a:latin typeface="Segoe UI"/>
                <a:cs typeface="Segoe UI"/>
              </a:rPr>
              <a:t>In der erweiterten Suche sind eine Vielzahl von Suchkriterien vorgegeben. Die Vorteile von BASE liegen v.a. in der intellektuellen Auswahl der indexierten Quellen und der Erschließung von wissenschaftlichen Dokumenten aus Bibliotheksbeständen und von Publikationsservern.</a:t>
            </a:r>
            <a:endParaRPr lang="de-DE"/>
          </a:p>
        </p:txBody>
      </p:sp>
      <p:pic>
        <p:nvPicPr>
          <p:cNvPr id="6" name="21,2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p:blipFill>
        <p:spPr bwMode="auto">
          <a:xfrm>
            <a:off x="11184786" y="5949668"/>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71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Textfeld 2"/>
          <p:cNvSpPr txBox="1"/>
          <p:nvPr/>
        </p:nvSpPr>
        <p:spPr bwMode="auto">
          <a:xfrm>
            <a:off x="614779" y="1027135"/>
            <a:ext cx="6130030" cy="369332"/>
          </a:xfrm>
          <a:prstGeom prst="rect">
            <a:avLst/>
          </a:prstGeom>
          <a:noFill/>
        </p:spPr>
        <p:txBody>
          <a:bodyPr wrap="square">
            <a:spAutoFit/>
          </a:bodyPr>
          <a:lstStyle/>
          <a:p>
            <a:pPr>
              <a:defRPr/>
            </a:pPr>
            <a:r>
              <a:rPr lang="de-DE" sz="1800" b="1">
                <a:latin typeface="Segoe UI"/>
                <a:cs typeface="Segoe UI"/>
              </a:rPr>
              <a:t>Unpaywall</a:t>
            </a:r>
            <a:endParaRPr lang="de-DE">
              <a:latin typeface="Segoe UI"/>
              <a:cs typeface="Segoe UI"/>
            </a:endParaRPr>
          </a:p>
        </p:txBody>
      </p:sp>
      <p:pic>
        <p:nvPicPr>
          <p:cNvPr id="4" name="Grafik 3"/>
          <p:cNvPicPr>
            <a:picLocks noChangeAspect="1"/>
          </p:cNvPicPr>
          <p:nvPr/>
        </p:nvPicPr>
        <p:blipFill>
          <a:blip r:embed="rId5"/>
          <a:stretch/>
        </p:blipFill>
        <p:spPr bwMode="auto">
          <a:xfrm>
            <a:off x="733037" y="1561325"/>
            <a:ext cx="3405653" cy="2440271"/>
          </a:xfrm>
          <a:prstGeom prst="rect">
            <a:avLst/>
          </a:prstGeom>
        </p:spPr>
      </p:pic>
      <p:pic>
        <p:nvPicPr>
          <p:cNvPr id="5" name="Grafik 4"/>
          <p:cNvPicPr>
            <a:picLocks noChangeAspect="1"/>
          </p:cNvPicPr>
          <p:nvPr/>
        </p:nvPicPr>
        <p:blipFill>
          <a:blip r:embed="rId6"/>
          <a:stretch/>
        </p:blipFill>
        <p:spPr bwMode="auto">
          <a:xfrm>
            <a:off x="614779" y="4690893"/>
            <a:ext cx="3677331" cy="1357298"/>
          </a:xfrm>
          <a:prstGeom prst="rect">
            <a:avLst/>
          </a:prstGeom>
        </p:spPr>
      </p:pic>
      <p:sp>
        <p:nvSpPr>
          <p:cNvPr id="7" name="Textfeld 6"/>
          <p:cNvSpPr txBox="1"/>
          <p:nvPr/>
        </p:nvSpPr>
        <p:spPr bwMode="auto">
          <a:xfrm>
            <a:off x="5133624" y="1027135"/>
            <a:ext cx="6130030" cy="1754326"/>
          </a:xfrm>
          <a:prstGeom prst="rect">
            <a:avLst/>
          </a:prstGeom>
          <a:noFill/>
        </p:spPr>
        <p:txBody>
          <a:bodyPr wrap="square">
            <a:spAutoFit/>
          </a:bodyPr>
          <a:lstStyle/>
          <a:p>
            <a:pPr>
              <a:defRPr/>
            </a:pPr>
            <a:r>
              <a:rPr lang="de-DE" sz="1800">
                <a:latin typeface="Segoe UI"/>
                <a:cs typeface="Segoe UI"/>
              </a:rPr>
              <a:t>Mit </a:t>
            </a:r>
            <a:r>
              <a:rPr lang="de-DE" sz="1800" b="1">
                <a:latin typeface="Segoe UI"/>
                <a:cs typeface="Segoe UI"/>
              </a:rPr>
              <a:t>Unpaywall </a:t>
            </a:r>
            <a:r>
              <a:rPr lang="de-DE" sz="1800">
                <a:latin typeface="Segoe UI"/>
                <a:cs typeface="Segoe UI"/>
              </a:rPr>
              <a:t>können Sie in Ihrem Browser bei einer Recherche kostenlose alternative Zugänge zu einem kostenpflichtigen Zeitschriftenartikel ermitteln. </a:t>
            </a:r>
            <a:endParaRPr/>
          </a:p>
          <a:p>
            <a:pPr>
              <a:defRPr/>
            </a:pPr>
            <a:r>
              <a:rPr lang="de-DE" sz="1800">
                <a:latin typeface="Segoe UI"/>
                <a:cs typeface="Segoe UI"/>
              </a:rPr>
              <a:t>Es werden Dokumente gefunden, die nach dem Urheberrecht auch kostenlos angeboten werden dürfen (z.B. PrePrint oder Postprint).</a:t>
            </a:r>
            <a:endParaRPr/>
          </a:p>
        </p:txBody>
      </p:sp>
      <p:sp>
        <p:nvSpPr>
          <p:cNvPr id="9" name="Textfeld 8"/>
          <p:cNvSpPr txBox="1"/>
          <p:nvPr/>
        </p:nvSpPr>
        <p:spPr bwMode="auto">
          <a:xfrm>
            <a:off x="5133624" y="2678343"/>
            <a:ext cx="6130030" cy="1754326"/>
          </a:xfrm>
          <a:prstGeom prst="rect">
            <a:avLst/>
          </a:prstGeom>
          <a:noFill/>
        </p:spPr>
        <p:txBody>
          <a:bodyPr wrap="square">
            <a:spAutoFit/>
          </a:bodyPr>
          <a:lstStyle/>
          <a:p>
            <a:pPr>
              <a:defRPr/>
            </a:pPr>
            <a:r>
              <a:rPr lang="de-DE" sz="1800">
                <a:latin typeface="Segoe UI"/>
                <a:cs typeface="Segoe UI"/>
              </a:rPr>
              <a:t>Wählen Sie “Get the extension“ aus und aktivieren Sie den Button “Add to Chrome“ bzw.  “Add to Firefox“.</a:t>
            </a:r>
            <a:endParaRPr/>
          </a:p>
          <a:p>
            <a:pPr>
              <a:defRPr/>
            </a:pPr>
            <a:r>
              <a:rPr lang="de-DE" sz="1800">
                <a:latin typeface="Segoe UI"/>
                <a:cs typeface="Segoe UI"/>
              </a:rPr>
              <a:t>Bei einer Suche in Chrome prüft Unpaywall nun, ob der Artikel in einer kostenlosen Version verfügbar ist und zeigt dies durch ein geöffnetes Schloss-Symbol an.</a:t>
            </a:r>
            <a:endParaRPr/>
          </a:p>
          <a:p>
            <a:pPr>
              <a:defRPr/>
            </a:pPr>
            <a:r>
              <a:rPr lang="de-DE" sz="1800">
                <a:latin typeface="Segoe UI"/>
                <a:cs typeface="Segoe UI"/>
              </a:rPr>
              <a:t>Weitere Informationen unter: </a:t>
            </a:r>
            <a:r>
              <a:rPr lang="de-DE" sz="1800" b="1">
                <a:latin typeface="Segoe UI"/>
                <a:cs typeface="Segoe UI"/>
              </a:rPr>
              <a:t>unpaywall.org</a:t>
            </a:r>
            <a:endParaRPr lang="de-DE" sz="1800" b="1"/>
          </a:p>
        </p:txBody>
      </p:sp>
      <p:pic>
        <p:nvPicPr>
          <p:cNvPr id="10" name="Grafik 9"/>
          <p:cNvPicPr>
            <a:picLocks noChangeAspect="1"/>
          </p:cNvPicPr>
          <p:nvPr/>
        </p:nvPicPr>
        <p:blipFill>
          <a:blip r:embed="rId7"/>
          <a:stretch/>
        </p:blipFill>
        <p:spPr bwMode="auto">
          <a:xfrm>
            <a:off x="5024454" y="4473567"/>
            <a:ext cx="6239200" cy="1791950"/>
          </a:xfrm>
          <a:prstGeom prst="rect">
            <a:avLst/>
          </a:prstGeom>
        </p:spPr>
      </p:pic>
      <p:pic>
        <p:nvPicPr>
          <p:cNvPr id="6" name="21,2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p:blipFill>
        <p:spPr bwMode="auto">
          <a:xfrm>
            <a:off x="11386398" y="5960717"/>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17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2" name="Grafik 1"/>
          <p:cNvPicPr>
            <a:picLocks noChangeAspect="1"/>
          </p:cNvPicPr>
          <p:nvPr/>
        </p:nvPicPr>
        <p:blipFill>
          <a:blip r:embed="rId5"/>
          <a:stretch/>
        </p:blipFill>
        <p:spPr bwMode="auto">
          <a:xfrm>
            <a:off x="838800" y="1780474"/>
            <a:ext cx="5508739" cy="1998927"/>
          </a:xfrm>
          <a:prstGeom prst="rect">
            <a:avLst/>
          </a:prstGeom>
        </p:spPr>
      </p:pic>
      <p:sp>
        <p:nvSpPr>
          <p:cNvPr id="4" name="Textfeld 3"/>
          <p:cNvSpPr txBox="1"/>
          <p:nvPr/>
        </p:nvSpPr>
        <p:spPr bwMode="auto">
          <a:xfrm>
            <a:off x="759822" y="992061"/>
            <a:ext cx="6130030" cy="369332"/>
          </a:xfrm>
          <a:prstGeom prst="rect">
            <a:avLst/>
          </a:prstGeom>
          <a:noFill/>
        </p:spPr>
        <p:txBody>
          <a:bodyPr wrap="square">
            <a:spAutoFit/>
          </a:bodyPr>
          <a:lstStyle/>
          <a:p>
            <a:pPr>
              <a:defRPr/>
            </a:pPr>
            <a:r>
              <a:rPr lang="de-DE" sz="1800" b="1">
                <a:latin typeface="Segoe UI"/>
                <a:cs typeface="Segoe UI"/>
              </a:rPr>
              <a:t>DOAB und DOAJ</a:t>
            </a:r>
            <a:endParaRPr lang="de-DE">
              <a:latin typeface="Segoe UI"/>
              <a:cs typeface="Segoe UI"/>
            </a:endParaRPr>
          </a:p>
        </p:txBody>
      </p:sp>
      <p:pic>
        <p:nvPicPr>
          <p:cNvPr id="5" name="Grafik 4"/>
          <p:cNvPicPr>
            <a:picLocks noChangeAspect="1"/>
          </p:cNvPicPr>
          <p:nvPr/>
        </p:nvPicPr>
        <p:blipFill>
          <a:blip r:embed="rId6"/>
          <a:stretch/>
        </p:blipFill>
        <p:spPr bwMode="auto">
          <a:xfrm>
            <a:off x="759822" y="4114031"/>
            <a:ext cx="5508738" cy="2047264"/>
          </a:xfrm>
          <a:prstGeom prst="rect">
            <a:avLst/>
          </a:prstGeom>
        </p:spPr>
      </p:pic>
      <p:sp>
        <p:nvSpPr>
          <p:cNvPr id="7" name="Textfeld 6"/>
          <p:cNvSpPr txBox="1"/>
          <p:nvPr/>
        </p:nvSpPr>
        <p:spPr bwMode="auto">
          <a:xfrm>
            <a:off x="6683262" y="1999048"/>
            <a:ext cx="5508738" cy="1477328"/>
          </a:xfrm>
          <a:prstGeom prst="rect">
            <a:avLst/>
          </a:prstGeom>
          <a:noFill/>
        </p:spPr>
        <p:txBody>
          <a:bodyPr wrap="square">
            <a:spAutoFit/>
          </a:bodyPr>
          <a:lstStyle/>
          <a:p>
            <a:pPr>
              <a:defRPr/>
            </a:pPr>
            <a:r>
              <a:rPr lang="de-DE" sz="1800">
                <a:latin typeface="Segoe UI"/>
                <a:cs typeface="Segoe UI"/>
              </a:rPr>
              <a:t>Das </a:t>
            </a:r>
            <a:r>
              <a:rPr lang="de-DE" sz="1800" u="sng">
                <a:latin typeface="Segoe UI"/>
                <a:cs typeface="Segoe UI"/>
                <a:hlinkClick r:id="rId7" tooltip="https://www.doabooks.org/"/>
              </a:rPr>
              <a:t>DOAB</a:t>
            </a:r>
            <a:r>
              <a:rPr lang="de-DE" sz="1800">
                <a:latin typeface="Segoe UI"/>
                <a:cs typeface="Segoe UI"/>
              </a:rPr>
              <a:t> ist ein Katalog frei zugänglicher Monographien. Der kostenlose Download erfolgt über die jeweilige Verlagsplattform.</a:t>
            </a:r>
            <a:endParaRPr/>
          </a:p>
          <a:p>
            <a:pPr>
              <a:defRPr/>
            </a:pPr>
            <a:r>
              <a:rPr lang="de-DE" sz="1800">
                <a:latin typeface="Segoe UI"/>
                <a:cs typeface="Segoe UI"/>
              </a:rPr>
              <a:t>Zurzeit umfasst das DOAB über 76.000 Bücher und Buchkapitel von ca. 700 Verlagen.</a:t>
            </a:r>
            <a:endParaRPr/>
          </a:p>
        </p:txBody>
      </p:sp>
      <p:sp>
        <p:nvSpPr>
          <p:cNvPr id="9" name="Textfeld 8"/>
          <p:cNvSpPr txBox="1"/>
          <p:nvPr/>
        </p:nvSpPr>
        <p:spPr bwMode="auto">
          <a:xfrm>
            <a:off x="6566887" y="4027985"/>
            <a:ext cx="5741488" cy="2031325"/>
          </a:xfrm>
          <a:prstGeom prst="rect">
            <a:avLst/>
          </a:prstGeom>
          <a:noFill/>
        </p:spPr>
        <p:txBody>
          <a:bodyPr wrap="square">
            <a:spAutoFit/>
          </a:bodyPr>
          <a:lstStyle/>
          <a:p>
            <a:pPr>
              <a:defRPr/>
            </a:pPr>
            <a:r>
              <a:rPr lang="de-DE" sz="1800">
                <a:latin typeface="Segoe UI"/>
                <a:cs typeface="Segoe UI"/>
              </a:rPr>
              <a:t>Das </a:t>
            </a:r>
            <a:r>
              <a:rPr lang="de-DE" sz="1800" u="sng">
                <a:latin typeface="Segoe UI"/>
                <a:cs typeface="Segoe UI"/>
                <a:hlinkClick r:id="rId8" tooltip="https://doaj.org/"/>
              </a:rPr>
              <a:t>DOAJ</a:t>
            </a:r>
            <a:r>
              <a:rPr lang="de-DE" sz="1800">
                <a:latin typeface="Segoe UI"/>
                <a:cs typeface="Segoe UI"/>
              </a:rPr>
              <a:t> ist ein Verzeichnis elektronischer Zeitschriften, die im Internet nach den Grundsätzen des Open Access frei zugänglich sind. Auch hier ist das Ziel, das Ansehen und die Nutzung von OA-Veröffentlichungen zu erhöhen.</a:t>
            </a:r>
            <a:endParaRPr/>
          </a:p>
          <a:p>
            <a:pPr>
              <a:defRPr/>
            </a:pPr>
            <a:r>
              <a:rPr lang="de-DE" sz="1800">
                <a:latin typeface="Segoe UI"/>
                <a:cs typeface="Segoe UI"/>
              </a:rPr>
              <a:t>Zurzeit sind über 20.000 Zeitschriften mit über 8,8 Mio Artikeln durchsuchbar. </a:t>
            </a:r>
            <a:endParaRPr/>
          </a:p>
        </p:txBody>
      </p:sp>
      <p:pic>
        <p:nvPicPr>
          <p:cNvPr id="6" name="21,2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p:blipFill>
        <p:spPr bwMode="auto">
          <a:xfrm>
            <a:off x="11432178" y="6001319"/>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16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Textfeld 2"/>
          <p:cNvSpPr txBox="1"/>
          <p:nvPr/>
        </p:nvSpPr>
        <p:spPr bwMode="auto">
          <a:xfrm>
            <a:off x="6578600" y="2413000"/>
            <a:ext cx="5232400" cy="954107"/>
          </a:xfrm>
          <a:prstGeom prst="rect">
            <a:avLst/>
          </a:prstGeom>
          <a:noFill/>
        </p:spPr>
        <p:txBody>
          <a:bodyPr wrap="square" rtlCol="0">
            <a:spAutoFit/>
          </a:bodyPr>
          <a:lstStyle/>
          <a:p>
            <a:pPr>
              <a:defRPr/>
            </a:pPr>
            <a:r>
              <a:rPr lang="de-DE" sz="2800"/>
              <a:t>Halten Sie die Neuzugänge Ihres Faches im Auge</a:t>
            </a:r>
            <a:endParaRPr/>
          </a:p>
        </p:txBody>
      </p:sp>
      <p:pic>
        <p:nvPicPr>
          <p:cNvPr id="6146" name="Picture 2"/>
          <p:cNvPicPr>
            <a:picLocks noChangeAspect="1" noChangeArrowheads="1"/>
          </p:cNvPicPr>
          <p:nvPr/>
        </p:nvPicPr>
        <p:blipFill>
          <a:blip r:embed="rId5"/>
          <a:stretch/>
        </p:blipFill>
        <p:spPr bwMode="auto">
          <a:xfrm>
            <a:off x="207963" y="1081107"/>
            <a:ext cx="6096000" cy="4572000"/>
          </a:xfrm>
          <a:prstGeom prst="rect">
            <a:avLst/>
          </a:prstGeom>
          <a:noFill/>
          <a:ln>
            <a:noFill/>
          </a:ln>
        </p:spPr>
      </p:pic>
      <p:pic>
        <p:nvPicPr>
          <p:cNvPr id="4" name="21,2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p:blipFill>
        <p:spPr bwMode="auto">
          <a:xfrm>
            <a:off x="11201400" y="590960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8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Textfeld 2"/>
          <p:cNvSpPr txBox="1"/>
          <p:nvPr/>
        </p:nvSpPr>
        <p:spPr bwMode="auto">
          <a:xfrm flipH="1">
            <a:off x="6165274" y="2247900"/>
            <a:ext cx="4686300" cy="2246769"/>
          </a:xfrm>
          <a:prstGeom prst="rect">
            <a:avLst/>
          </a:prstGeom>
          <a:noFill/>
        </p:spPr>
        <p:txBody>
          <a:bodyPr wrap="square" rtlCol="0">
            <a:spAutoFit/>
          </a:bodyPr>
          <a:lstStyle/>
          <a:p>
            <a:pPr>
              <a:defRPr/>
            </a:pPr>
            <a:r>
              <a:rPr lang="de-DE" sz="2800"/>
              <a:t>Bücher der Medienwissenschaft im Lesesaal stehen auf der Galerie West in der Bibliothekszentrale</a:t>
            </a:r>
            <a:endParaRPr/>
          </a:p>
        </p:txBody>
      </p:sp>
      <p:pic>
        <p:nvPicPr>
          <p:cNvPr id="15362" name="Picture 2"/>
          <p:cNvPicPr>
            <a:picLocks noChangeAspect="1" noChangeArrowheads="1"/>
          </p:cNvPicPr>
          <p:nvPr/>
        </p:nvPicPr>
        <p:blipFill>
          <a:blip r:embed="rId5"/>
          <a:stretch/>
        </p:blipFill>
        <p:spPr bwMode="auto">
          <a:xfrm>
            <a:off x="4763" y="4763"/>
            <a:ext cx="4572000" cy="6096000"/>
          </a:xfrm>
          <a:prstGeom prst="rect">
            <a:avLst/>
          </a:prstGeom>
          <a:noFill/>
          <a:ln>
            <a:noFill/>
          </a:ln>
        </p:spPr>
      </p:pic>
      <p:pic>
        <p:nvPicPr>
          <p:cNvPr id="4" name="21,2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p:blipFill>
        <p:spPr bwMode="auto">
          <a:xfrm>
            <a:off x="11165059" y="579596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9218" name="Picture 2"/>
          <p:cNvPicPr>
            <a:picLocks noChangeAspect="1" noChangeArrowheads="1"/>
          </p:cNvPicPr>
          <p:nvPr/>
        </p:nvPicPr>
        <p:blipFill>
          <a:blip r:embed="rId5"/>
          <a:stretch/>
        </p:blipFill>
        <p:spPr bwMode="auto">
          <a:xfrm>
            <a:off x="228600" y="457726"/>
            <a:ext cx="4572000" cy="6096000"/>
          </a:xfrm>
          <a:prstGeom prst="rect">
            <a:avLst/>
          </a:prstGeom>
          <a:noFill/>
          <a:ln>
            <a:noFill/>
          </a:ln>
        </p:spPr>
      </p:pic>
      <p:pic>
        <p:nvPicPr>
          <p:cNvPr id="9219" name="Picture 3"/>
          <p:cNvPicPr>
            <a:picLocks noChangeAspect="1" noChangeArrowheads="1"/>
          </p:cNvPicPr>
          <p:nvPr/>
        </p:nvPicPr>
        <p:blipFill>
          <a:blip r:embed="rId6"/>
          <a:stretch/>
        </p:blipFill>
        <p:spPr bwMode="auto">
          <a:xfrm>
            <a:off x="6941272" y="457726"/>
            <a:ext cx="4572000" cy="6096000"/>
          </a:xfrm>
          <a:prstGeom prst="rect">
            <a:avLst/>
          </a:prstGeom>
          <a:noFill/>
          <a:ln>
            <a:noFill/>
          </a:ln>
        </p:spPr>
      </p:pic>
      <p:pic>
        <p:nvPicPr>
          <p:cNvPr id="3" name="21,2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p:blipFill>
        <p:spPr bwMode="auto">
          <a:xfrm>
            <a:off x="11344422" y="5912474"/>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4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Textfeld 2"/>
          <p:cNvSpPr txBox="1"/>
          <p:nvPr/>
        </p:nvSpPr>
        <p:spPr bwMode="auto">
          <a:xfrm>
            <a:off x="6375400" y="2795713"/>
            <a:ext cx="5397500" cy="523220"/>
          </a:xfrm>
          <a:prstGeom prst="rect">
            <a:avLst/>
          </a:prstGeom>
          <a:noFill/>
        </p:spPr>
        <p:txBody>
          <a:bodyPr wrap="square" rtlCol="0">
            <a:spAutoFit/>
          </a:bodyPr>
          <a:lstStyle/>
          <a:p>
            <a:pPr>
              <a:defRPr/>
            </a:pPr>
            <a:r>
              <a:rPr lang="de-DE" sz="2800"/>
              <a:t>Grau Hinterlegtes steht im Regal</a:t>
            </a:r>
            <a:endParaRPr/>
          </a:p>
        </p:txBody>
      </p:sp>
      <p:pic>
        <p:nvPicPr>
          <p:cNvPr id="10242" name="Picture 2"/>
          <p:cNvPicPr>
            <a:picLocks noChangeAspect="1" noChangeArrowheads="1"/>
          </p:cNvPicPr>
          <p:nvPr/>
        </p:nvPicPr>
        <p:blipFill>
          <a:blip r:embed="rId5"/>
          <a:stretch/>
        </p:blipFill>
        <p:spPr bwMode="auto">
          <a:xfrm>
            <a:off x="549708" y="475817"/>
            <a:ext cx="4572000" cy="6096000"/>
          </a:xfrm>
          <a:prstGeom prst="rect">
            <a:avLst/>
          </a:prstGeom>
          <a:noFill/>
          <a:ln>
            <a:noFill/>
          </a:ln>
        </p:spPr>
      </p:pic>
      <p:pic>
        <p:nvPicPr>
          <p:cNvPr id="4" name="21,2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p:blipFill>
        <p:spPr bwMode="auto">
          <a:xfrm>
            <a:off x="11163299" y="571265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extfeld 3"/>
          <p:cNvSpPr txBox="1"/>
          <p:nvPr/>
        </p:nvSpPr>
        <p:spPr bwMode="auto">
          <a:xfrm>
            <a:off x="6426200" y="1397000"/>
            <a:ext cx="5232400" cy="3108543"/>
          </a:xfrm>
          <a:prstGeom prst="rect">
            <a:avLst/>
          </a:prstGeom>
          <a:noFill/>
        </p:spPr>
        <p:txBody>
          <a:bodyPr wrap="square" rtlCol="0">
            <a:spAutoFit/>
          </a:bodyPr>
          <a:lstStyle/>
          <a:p>
            <a:pPr>
              <a:defRPr/>
            </a:pPr>
            <a:r>
              <a:rPr lang="de-DE" sz="2800"/>
              <a:t>Suche im Regal: </a:t>
            </a:r>
            <a:endParaRPr/>
          </a:p>
          <a:p>
            <a:pPr>
              <a:defRPr/>
            </a:pPr>
            <a:endParaRPr lang="de-DE" sz="2800"/>
          </a:p>
          <a:p>
            <a:pPr>
              <a:defRPr/>
            </a:pPr>
            <a:r>
              <a:rPr lang="de-DE" sz="2800"/>
              <a:t>Erst alphabetisch, dann numerisch</a:t>
            </a:r>
            <a:endParaRPr/>
          </a:p>
          <a:p>
            <a:pPr>
              <a:defRPr/>
            </a:pPr>
            <a:endParaRPr lang="de-DE" sz="2800"/>
          </a:p>
          <a:p>
            <a:pPr>
              <a:defRPr/>
            </a:pPr>
            <a:r>
              <a:rPr lang="de-DE" sz="2800"/>
              <a:t>dann ggf. (Auflagen) </a:t>
            </a:r>
            <a:endParaRPr/>
          </a:p>
          <a:p>
            <a:pPr>
              <a:defRPr/>
            </a:pPr>
            <a:r>
              <a:rPr lang="de-DE" sz="2800"/>
              <a:t>                  : Zusatzexemplare </a:t>
            </a:r>
            <a:endParaRPr/>
          </a:p>
          <a:p>
            <a:pPr>
              <a:defRPr/>
            </a:pPr>
            <a:r>
              <a:rPr lang="de-DE" sz="2800"/>
              <a:t>                  - Bände </a:t>
            </a:r>
            <a:endParaRPr/>
          </a:p>
        </p:txBody>
      </p:sp>
      <p:sp>
        <p:nvSpPr>
          <p:cNvPr id="5" name="Eingekerbter Pfeil nach rechts 2"/>
          <p:cNvSpPr/>
          <p:nvPr/>
        </p:nvSpPr>
        <p:spPr bwMode="auto">
          <a:xfrm>
            <a:off x="5047835" y="2257788"/>
            <a:ext cx="1269837" cy="448468"/>
          </a:xfrm>
          <a:prstGeom prst="notchedRightArrow">
            <a:avLst>
              <a:gd name="adj1" fmla="val 50000"/>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pic>
        <p:nvPicPr>
          <p:cNvPr id="16386" name="Picture 2"/>
          <p:cNvPicPr>
            <a:picLocks noChangeAspect="1" noChangeArrowheads="1"/>
          </p:cNvPicPr>
          <p:nvPr/>
        </p:nvPicPr>
        <p:blipFill>
          <a:blip r:embed="rId5"/>
          <a:stretch/>
        </p:blipFill>
        <p:spPr bwMode="auto">
          <a:xfrm>
            <a:off x="337272" y="395365"/>
            <a:ext cx="4572000" cy="6096000"/>
          </a:xfrm>
          <a:prstGeom prst="rect">
            <a:avLst/>
          </a:prstGeom>
          <a:noFill/>
          <a:ln>
            <a:noFill/>
          </a:ln>
        </p:spPr>
      </p:pic>
      <p:pic>
        <p:nvPicPr>
          <p:cNvPr id="3" name="21,2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p:blipFill>
        <p:spPr bwMode="auto">
          <a:xfrm>
            <a:off x="11049000" y="5698588"/>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2" name="Grafik 1"/>
          <p:cNvPicPr>
            <a:picLocks noChangeAspect="1"/>
          </p:cNvPicPr>
          <p:nvPr/>
        </p:nvPicPr>
        <p:blipFill>
          <a:blip r:embed="rId5"/>
          <a:stretch/>
        </p:blipFill>
        <p:spPr bwMode="auto">
          <a:xfrm rot="5400000">
            <a:off x="145338" y="1058602"/>
            <a:ext cx="6217951" cy="4663463"/>
          </a:xfrm>
          <a:prstGeom prst="rect">
            <a:avLst/>
          </a:prstGeom>
        </p:spPr>
      </p:pic>
      <p:pic>
        <p:nvPicPr>
          <p:cNvPr id="4" name="Grafik 3"/>
          <p:cNvPicPr>
            <a:picLocks noChangeAspect="1"/>
          </p:cNvPicPr>
          <p:nvPr/>
        </p:nvPicPr>
        <p:blipFill>
          <a:blip r:embed="rId6"/>
          <a:stretch/>
        </p:blipFill>
        <p:spPr bwMode="auto">
          <a:xfrm>
            <a:off x="6675804" y="281358"/>
            <a:ext cx="4639896" cy="6186528"/>
          </a:xfrm>
          <a:prstGeom prst="rect">
            <a:avLst/>
          </a:prstGeom>
        </p:spPr>
      </p:pic>
      <p:pic>
        <p:nvPicPr>
          <p:cNvPr id="6" name="2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p:blipFill>
        <p:spPr bwMode="auto">
          <a:xfrm>
            <a:off x="11432345" y="5967042"/>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94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extfeld 1"/>
          <p:cNvSpPr txBox="1"/>
          <p:nvPr/>
        </p:nvSpPr>
        <p:spPr bwMode="auto">
          <a:xfrm>
            <a:off x="254000" y="165100"/>
            <a:ext cx="11620500" cy="5262979"/>
          </a:xfrm>
          <a:prstGeom prst="rect">
            <a:avLst/>
          </a:prstGeom>
          <a:noFill/>
        </p:spPr>
        <p:txBody>
          <a:bodyPr wrap="square" rtlCol="0">
            <a:spAutoFit/>
          </a:bodyPr>
          <a:lstStyle/>
          <a:p>
            <a:pPr>
              <a:defRPr/>
            </a:pPr>
            <a:r>
              <a:rPr lang="de-DE" sz="2800" b="1"/>
              <a:t>Ausleihmodalitäten: </a:t>
            </a:r>
            <a:endParaRPr/>
          </a:p>
          <a:p>
            <a:pPr>
              <a:defRPr/>
            </a:pPr>
            <a:endParaRPr lang="de-DE" sz="2800" b="1"/>
          </a:p>
          <a:p>
            <a:pPr>
              <a:defRPr/>
            </a:pPr>
            <a:r>
              <a:rPr lang="de-DE" sz="2800" b="1"/>
              <a:t>Grundleihfrist:</a:t>
            </a:r>
            <a:endParaRPr/>
          </a:p>
          <a:p>
            <a:pPr>
              <a:defRPr/>
            </a:pPr>
            <a:r>
              <a:rPr lang="de-DE" sz="2800"/>
              <a:t>2 (4) Wochen </a:t>
            </a:r>
            <a:endParaRPr/>
          </a:p>
          <a:p>
            <a:pPr>
              <a:defRPr/>
            </a:pPr>
            <a:endParaRPr lang="de-DE" sz="2800"/>
          </a:p>
          <a:p>
            <a:pPr>
              <a:defRPr/>
            </a:pPr>
            <a:r>
              <a:rPr lang="de-DE" sz="2800" b="1"/>
              <a:t>Verlängerung:</a:t>
            </a:r>
            <a:endParaRPr/>
          </a:p>
          <a:p>
            <a:pPr>
              <a:defRPr/>
            </a:pPr>
            <a:r>
              <a:rPr lang="de-DE" sz="2800"/>
              <a:t>automatisch 2 X 28 Tage, wenn Sie keine Mail von der Bibliothek erhalten</a:t>
            </a:r>
            <a:endParaRPr/>
          </a:p>
          <a:p>
            <a:pPr>
              <a:defRPr/>
            </a:pPr>
            <a:endParaRPr lang="de-DE" sz="2800"/>
          </a:p>
          <a:p>
            <a:pPr>
              <a:defRPr/>
            </a:pPr>
            <a:r>
              <a:rPr lang="de-DE" sz="2800"/>
              <a:t>Bitte Mailpostfach im Auge behalten!</a:t>
            </a:r>
            <a:endParaRPr/>
          </a:p>
          <a:p>
            <a:pPr>
              <a:defRPr/>
            </a:pPr>
            <a:endParaRPr lang="de-DE" sz="2800"/>
          </a:p>
          <a:p>
            <a:pPr>
              <a:defRPr/>
            </a:pPr>
            <a:r>
              <a:rPr lang="de-DE" sz="2800" b="1"/>
              <a:t>Säumnisgebühren:</a:t>
            </a:r>
            <a:endParaRPr/>
          </a:p>
          <a:p>
            <a:pPr>
              <a:defRPr/>
            </a:pPr>
            <a:r>
              <a:rPr lang="de-DE" sz="2800"/>
              <a:t>Pro Band pro angefangene Überziehungswoche 2€</a:t>
            </a:r>
            <a:endParaRPr/>
          </a:p>
        </p:txBody>
      </p:sp>
      <p:pic>
        <p:nvPicPr>
          <p:cNvPr id="4" name="21,3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p:blipFill>
        <p:spPr bwMode="auto">
          <a:xfrm>
            <a:off x="11080652" y="578299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5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Textfeld 2"/>
          <p:cNvSpPr txBox="1"/>
          <p:nvPr/>
        </p:nvSpPr>
        <p:spPr bwMode="auto">
          <a:xfrm>
            <a:off x="6248400" y="977900"/>
            <a:ext cx="5486400" cy="4401205"/>
          </a:xfrm>
          <a:prstGeom prst="rect">
            <a:avLst/>
          </a:prstGeom>
          <a:noFill/>
        </p:spPr>
        <p:txBody>
          <a:bodyPr wrap="square" rtlCol="0">
            <a:spAutoFit/>
          </a:bodyPr>
          <a:lstStyle/>
          <a:p>
            <a:pPr>
              <a:defRPr/>
            </a:pPr>
            <a:r>
              <a:rPr lang="de-DE" sz="2800"/>
              <a:t>Bücher mit rotem „P“: </a:t>
            </a:r>
            <a:r>
              <a:rPr lang="de-DE" sz="2800" b="1"/>
              <a:t>Kurzausleihe</a:t>
            </a:r>
            <a:endParaRPr/>
          </a:p>
          <a:p>
            <a:pPr>
              <a:defRPr/>
            </a:pPr>
            <a:endParaRPr lang="de-DE" sz="2800"/>
          </a:p>
          <a:p>
            <a:pPr>
              <a:defRPr/>
            </a:pPr>
            <a:r>
              <a:rPr lang="de-DE" sz="2800"/>
              <a:t>Über Nacht: Mo-Do ab 19.00 Uhr bis zum nächsten Abend</a:t>
            </a:r>
            <a:endParaRPr/>
          </a:p>
          <a:p>
            <a:pPr>
              <a:defRPr/>
            </a:pPr>
            <a:endParaRPr lang="de-DE" sz="2800"/>
          </a:p>
          <a:p>
            <a:pPr>
              <a:defRPr/>
            </a:pPr>
            <a:r>
              <a:rPr lang="de-DE" sz="2800"/>
              <a:t>Übers Wochenende: freitags ab 8.00 Uhr</a:t>
            </a:r>
            <a:endParaRPr/>
          </a:p>
          <a:p>
            <a:pPr>
              <a:defRPr/>
            </a:pPr>
            <a:endParaRPr lang="de-DE" sz="2800"/>
          </a:p>
          <a:p>
            <a:pPr>
              <a:defRPr/>
            </a:pPr>
            <a:r>
              <a:rPr lang="de-DE" sz="2800" b="1"/>
              <a:t>Säumnisgebühren:</a:t>
            </a:r>
            <a:endParaRPr/>
          </a:p>
          <a:p>
            <a:pPr>
              <a:defRPr/>
            </a:pPr>
            <a:r>
              <a:rPr lang="de-DE" sz="2800"/>
              <a:t>Pro Buch pro Öffnungstag 1,50€</a:t>
            </a:r>
            <a:endParaRPr/>
          </a:p>
        </p:txBody>
      </p:sp>
      <p:pic>
        <p:nvPicPr>
          <p:cNvPr id="17410" name="Picture 2"/>
          <p:cNvPicPr>
            <a:picLocks noChangeAspect="1" noChangeArrowheads="1"/>
          </p:cNvPicPr>
          <p:nvPr/>
        </p:nvPicPr>
        <p:blipFill>
          <a:blip r:embed="rId5"/>
          <a:stretch/>
        </p:blipFill>
        <p:spPr bwMode="auto">
          <a:xfrm>
            <a:off x="318799" y="381000"/>
            <a:ext cx="4572000" cy="6096000"/>
          </a:xfrm>
          <a:prstGeom prst="rect">
            <a:avLst/>
          </a:prstGeom>
          <a:noFill/>
          <a:ln>
            <a:noFill/>
          </a:ln>
        </p:spPr>
      </p:pic>
      <p:pic>
        <p:nvPicPr>
          <p:cNvPr id="4" name="21,3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p:blipFill>
        <p:spPr bwMode="auto">
          <a:xfrm>
            <a:off x="11155680" y="58801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96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266" name="Picture 2"/>
          <p:cNvPicPr>
            <a:picLocks noChangeAspect="1" noChangeArrowheads="1"/>
          </p:cNvPicPr>
          <p:nvPr/>
        </p:nvPicPr>
        <p:blipFill>
          <a:blip r:embed="rId5"/>
          <a:stretch/>
        </p:blipFill>
        <p:spPr bwMode="auto">
          <a:xfrm>
            <a:off x="494290" y="381000"/>
            <a:ext cx="4572000" cy="6096000"/>
          </a:xfrm>
          <a:prstGeom prst="rect">
            <a:avLst/>
          </a:prstGeom>
          <a:noFill/>
          <a:ln>
            <a:noFill/>
          </a:ln>
        </p:spPr>
      </p:pic>
      <p:sp>
        <p:nvSpPr>
          <p:cNvPr id="4" name="Textfeld 3"/>
          <p:cNvSpPr txBox="1"/>
          <p:nvPr/>
        </p:nvSpPr>
        <p:spPr bwMode="auto">
          <a:xfrm>
            <a:off x="6604000" y="2697017"/>
            <a:ext cx="4100946" cy="1200329"/>
          </a:xfrm>
          <a:prstGeom prst="rect">
            <a:avLst/>
          </a:prstGeom>
          <a:noFill/>
        </p:spPr>
        <p:txBody>
          <a:bodyPr wrap="square" rtlCol="0">
            <a:spAutoFit/>
          </a:bodyPr>
          <a:lstStyle/>
          <a:p>
            <a:pPr>
              <a:defRPr/>
            </a:pPr>
            <a:r>
              <a:rPr lang="de-DE" sz="2400"/>
              <a:t>Das aktuelle Heft liegt vorne, die vom laufenden Jahr dahinter.</a:t>
            </a:r>
            <a:endParaRPr/>
          </a:p>
        </p:txBody>
      </p:sp>
      <p:pic>
        <p:nvPicPr>
          <p:cNvPr id="3" name="21,3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p:blipFill>
        <p:spPr bwMode="auto">
          <a:xfrm>
            <a:off x="11221329" y="5867399"/>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58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2290" name="Picture 2"/>
          <p:cNvPicPr>
            <a:picLocks noChangeAspect="1" noChangeArrowheads="1"/>
          </p:cNvPicPr>
          <p:nvPr/>
        </p:nvPicPr>
        <p:blipFill>
          <a:blip r:embed="rId5"/>
          <a:stretch/>
        </p:blipFill>
        <p:spPr bwMode="auto">
          <a:xfrm>
            <a:off x="531236" y="381000"/>
            <a:ext cx="4572000" cy="6096000"/>
          </a:xfrm>
          <a:prstGeom prst="rect">
            <a:avLst/>
          </a:prstGeom>
          <a:noFill/>
          <a:ln>
            <a:noFill/>
          </a:ln>
        </p:spPr>
      </p:pic>
      <p:sp>
        <p:nvSpPr>
          <p:cNvPr id="2" name="Textfeld 1"/>
          <p:cNvSpPr txBox="1"/>
          <p:nvPr/>
        </p:nvSpPr>
        <p:spPr bwMode="auto">
          <a:xfrm>
            <a:off x="7518400" y="1773382"/>
            <a:ext cx="3435927" cy="2677656"/>
          </a:xfrm>
          <a:prstGeom prst="rect">
            <a:avLst/>
          </a:prstGeom>
          <a:noFill/>
        </p:spPr>
        <p:txBody>
          <a:bodyPr wrap="square" rtlCol="0">
            <a:spAutoFit/>
          </a:bodyPr>
          <a:lstStyle/>
          <a:p>
            <a:pPr>
              <a:defRPr/>
            </a:pPr>
            <a:r>
              <a:rPr lang="de-DE" sz="2400"/>
              <a:t>Die gebundenen Zeitschriften stehen am Ende des Bestandes.</a:t>
            </a:r>
            <a:endParaRPr/>
          </a:p>
          <a:p>
            <a:pPr>
              <a:defRPr/>
            </a:pPr>
            <a:r>
              <a:rPr lang="de-DE" sz="2400"/>
              <a:t>Sie sehen aus wie normale Bücher. Man erkennt sie an der </a:t>
            </a:r>
            <a:endParaRPr/>
          </a:p>
          <a:p>
            <a:pPr>
              <a:defRPr/>
            </a:pPr>
            <a:r>
              <a:rPr lang="de-DE" sz="2400"/>
              <a:t>z-Signatur.</a:t>
            </a:r>
            <a:endParaRPr/>
          </a:p>
        </p:txBody>
      </p:sp>
      <p:pic>
        <p:nvPicPr>
          <p:cNvPr id="4" name="21,3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p:blipFill>
        <p:spPr bwMode="auto">
          <a:xfrm>
            <a:off x="11150991" y="5698587"/>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4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extfeld 3"/>
          <p:cNvSpPr txBox="1"/>
          <p:nvPr/>
        </p:nvSpPr>
        <p:spPr bwMode="auto">
          <a:xfrm>
            <a:off x="6578600" y="1820334"/>
            <a:ext cx="4889500" cy="2677656"/>
          </a:xfrm>
          <a:prstGeom prst="rect">
            <a:avLst/>
          </a:prstGeom>
          <a:noFill/>
        </p:spPr>
        <p:txBody>
          <a:bodyPr wrap="square" rtlCol="0">
            <a:spAutoFit/>
          </a:bodyPr>
          <a:lstStyle/>
          <a:p>
            <a:pPr>
              <a:defRPr/>
            </a:pPr>
            <a:r>
              <a:rPr lang="de-DE" sz="2800"/>
              <a:t>Ordnung nach Namen der </a:t>
            </a:r>
            <a:r>
              <a:rPr lang="de-DE" sz="2800" b="1"/>
              <a:t>Lehrenden</a:t>
            </a:r>
            <a:endParaRPr/>
          </a:p>
          <a:p>
            <a:pPr>
              <a:defRPr/>
            </a:pPr>
            <a:endParaRPr lang="de-DE" sz="2800"/>
          </a:p>
          <a:p>
            <a:pPr>
              <a:defRPr/>
            </a:pPr>
            <a:r>
              <a:rPr lang="de-DE" sz="2800"/>
              <a:t>Bücher sind über </a:t>
            </a:r>
            <a:r>
              <a:rPr lang="de-DE" sz="2800" b="1"/>
              <a:t>Kurzausleihe</a:t>
            </a:r>
            <a:r>
              <a:rPr lang="de-DE" sz="2800"/>
              <a:t> ausleihbar (Nacht- und Wochenendausleihe)</a:t>
            </a:r>
            <a:endParaRPr/>
          </a:p>
        </p:txBody>
      </p:sp>
      <p:pic>
        <p:nvPicPr>
          <p:cNvPr id="13314" name="Picture 2"/>
          <p:cNvPicPr>
            <a:picLocks noChangeAspect="1" noChangeArrowheads="1"/>
          </p:cNvPicPr>
          <p:nvPr/>
        </p:nvPicPr>
        <p:blipFill>
          <a:blip r:embed="rId5"/>
          <a:stretch/>
        </p:blipFill>
        <p:spPr bwMode="auto">
          <a:xfrm>
            <a:off x="485054" y="381000"/>
            <a:ext cx="4572000" cy="6096000"/>
          </a:xfrm>
          <a:prstGeom prst="rect">
            <a:avLst/>
          </a:prstGeom>
          <a:noFill/>
          <a:ln>
            <a:noFill/>
          </a:ln>
        </p:spPr>
      </p:pic>
      <p:pic>
        <p:nvPicPr>
          <p:cNvPr id="3" name="21,3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p:blipFill>
        <p:spPr bwMode="auto">
          <a:xfrm>
            <a:off x="11163299" y="5867399"/>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79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2" name="Grafik 1"/>
          <p:cNvPicPr>
            <a:picLocks noChangeAspect="1"/>
          </p:cNvPicPr>
          <p:nvPr/>
        </p:nvPicPr>
        <p:blipFill>
          <a:blip r:embed="rId5"/>
          <a:stretch/>
        </p:blipFill>
        <p:spPr bwMode="auto">
          <a:xfrm rot="5400000">
            <a:off x="57150" y="1035050"/>
            <a:ext cx="6248400" cy="4686300"/>
          </a:xfrm>
          <a:prstGeom prst="rect">
            <a:avLst/>
          </a:prstGeom>
        </p:spPr>
      </p:pic>
      <p:sp>
        <p:nvSpPr>
          <p:cNvPr id="3" name="Textfeld 2"/>
          <p:cNvSpPr txBox="1"/>
          <p:nvPr/>
        </p:nvSpPr>
        <p:spPr bwMode="auto">
          <a:xfrm>
            <a:off x="6368473" y="4828309"/>
            <a:ext cx="5092700" cy="1384995"/>
          </a:xfrm>
          <a:prstGeom prst="rect">
            <a:avLst/>
          </a:prstGeom>
          <a:noFill/>
        </p:spPr>
        <p:txBody>
          <a:bodyPr wrap="square" rtlCol="0">
            <a:spAutoFit/>
          </a:bodyPr>
          <a:lstStyle/>
          <a:p>
            <a:pPr>
              <a:defRPr/>
            </a:pPr>
            <a:r>
              <a:rPr lang="de-DE" sz="2800"/>
              <a:t>Bitte denken Sie daran, dass Sie die Medien später an die richtige Stelle zurück ins Regal stellen</a:t>
            </a:r>
            <a:endParaRPr/>
          </a:p>
        </p:txBody>
      </p:sp>
      <p:pic>
        <p:nvPicPr>
          <p:cNvPr id="14338" name="Picture 2"/>
          <p:cNvPicPr>
            <a:picLocks noChangeAspect="1" noChangeArrowheads="1"/>
          </p:cNvPicPr>
          <p:nvPr/>
        </p:nvPicPr>
        <p:blipFill>
          <a:blip r:embed="rId6"/>
          <a:stretch/>
        </p:blipFill>
        <p:spPr bwMode="auto">
          <a:xfrm>
            <a:off x="6436593" y="254000"/>
            <a:ext cx="3335480" cy="4447307"/>
          </a:xfrm>
          <a:prstGeom prst="rect">
            <a:avLst/>
          </a:prstGeom>
          <a:noFill/>
          <a:ln>
            <a:noFill/>
          </a:ln>
        </p:spPr>
      </p:pic>
      <p:pic>
        <p:nvPicPr>
          <p:cNvPr id="5" name="21,3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p:blipFill>
        <p:spPr bwMode="auto">
          <a:xfrm>
            <a:off x="11353800" y="6035506"/>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20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2" name="Grafik 1"/>
          <p:cNvPicPr>
            <a:picLocks noChangeAspect="1"/>
          </p:cNvPicPr>
          <p:nvPr/>
        </p:nvPicPr>
        <p:blipFill>
          <a:blip r:embed="rId5"/>
          <a:stretch/>
        </p:blipFill>
        <p:spPr bwMode="auto">
          <a:xfrm rot="5400000">
            <a:off x="-38100" y="1054100"/>
            <a:ext cx="6096000" cy="4572000"/>
          </a:xfrm>
          <a:prstGeom prst="rect">
            <a:avLst/>
          </a:prstGeom>
        </p:spPr>
      </p:pic>
      <p:sp>
        <p:nvSpPr>
          <p:cNvPr id="3" name="Textfeld 2"/>
          <p:cNvSpPr txBox="1"/>
          <p:nvPr/>
        </p:nvSpPr>
        <p:spPr bwMode="auto">
          <a:xfrm>
            <a:off x="6261100" y="292100"/>
            <a:ext cx="5143500" cy="5970865"/>
          </a:xfrm>
          <a:prstGeom prst="rect">
            <a:avLst/>
          </a:prstGeom>
          <a:noFill/>
        </p:spPr>
        <p:txBody>
          <a:bodyPr wrap="square" rtlCol="0">
            <a:spAutoFit/>
          </a:bodyPr>
          <a:lstStyle/>
          <a:p>
            <a:pPr>
              <a:defRPr/>
            </a:pPr>
            <a:r>
              <a:rPr lang="de-DE" sz="2800"/>
              <a:t>Bei Fragen wenden Sie sich bitte an die Auskunft</a:t>
            </a:r>
            <a:endParaRPr/>
          </a:p>
          <a:p>
            <a:pPr>
              <a:defRPr/>
            </a:pPr>
            <a:endParaRPr lang="de-DE" sz="2800"/>
          </a:p>
          <a:p>
            <a:pPr>
              <a:defRPr/>
            </a:pPr>
            <a:r>
              <a:rPr lang="de-DE" sz="2800"/>
              <a:t>Hier finden Sie das Tutorial zur TRiCAT-Benutzung:</a:t>
            </a:r>
            <a:endParaRPr/>
          </a:p>
          <a:p>
            <a:pPr>
              <a:defRPr/>
            </a:pPr>
            <a:endParaRPr lang="de-DE" sz="2800"/>
          </a:p>
          <a:p>
            <a:pPr>
              <a:defRPr/>
            </a:pPr>
            <a:r>
              <a:rPr lang="de-DE" sz="2800"/>
              <a:t>Unter „</a:t>
            </a:r>
            <a:r>
              <a:rPr lang="de-DE" sz="2800" u="sng">
                <a:hlinkClick r:id="rId6" tooltip="https://www.uni-trier.de/universitaet/wichtige-anlaufstellen/bibliothek/home/bibliothek-entdecken-3"/>
              </a:rPr>
              <a:t>Bibliothek entdecken</a:t>
            </a:r>
            <a:r>
              <a:rPr lang="de-DE" sz="2800"/>
              <a:t>“ finden Sie viele interessante Informationen</a:t>
            </a:r>
            <a:endParaRPr/>
          </a:p>
          <a:p>
            <a:pPr>
              <a:defRPr/>
            </a:pPr>
            <a:endParaRPr lang="de-DE" sz="2800"/>
          </a:p>
          <a:p>
            <a:pPr>
              <a:defRPr/>
            </a:pPr>
            <a:endParaRPr lang="de-DE" sz="2800"/>
          </a:p>
          <a:p>
            <a:pPr algn="ctr">
              <a:defRPr/>
            </a:pPr>
            <a:r>
              <a:rPr lang="de-DE" sz="2800" b="1"/>
              <a:t>Vielen Dank für Ihre Aufmerksamkeit!</a:t>
            </a:r>
            <a:endParaRPr/>
          </a:p>
          <a:p>
            <a:pPr>
              <a:defRPr/>
            </a:pPr>
            <a:endParaRPr lang="de-DE"/>
          </a:p>
        </p:txBody>
      </p:sp>
      <p:pic>
        <p:nvPicPr>
          <p:cNvPr id="5" name="21,3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p:blipFill>
        <p:spPr bwMode="auto">
          <a:xfrm>
            <a:off x="11163299" y="57785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50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3" name="Grafik 2"/>
          <p:cNvPicPr>
            <a:picLocks noChangeAspect="1"/>
          </p:cNvPicPr>
          <p:nvPr/>
        </p:nvPicPr>
        <p:blipFill>
          <a:blip r:embed="rId5"/>
          <a:stretch/>
        </p:blipFill>
        <p:spPr bwMode="auto">
          <a:xfrm>
            <a:off x="1968500" y="150445"/>
            <a:ext cx="4821605" cy="6428807"/>
          </a:xfrm>
          <a:prstGeom prst="rect">
            <a:avLst/>
          </a:prstGeom>
        </p:spPr>
      </p:pic>
      <p:sp>
        <p:nvSpPr>
          <p:cNvPr id="4" name="Eingekerbter Pfeil nach rechts 3"/>
          <p:cNvSpPr/>
          <p:nvPr/>
        </p:nvSpPr>
        <p:spPr bwMode="auto">
          <a:xfrm>
            <a:off x="876299" y="3746282"/>
            <a:ext cx="1092200" cy="571500"/>
          </a:xfrm>
          <a:prstGeom prst="notchedRightArrow">
            <a:avLst>
              <a:gd name="adj1" fmla="val 50000"/>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solidFill>
                <a:srgbClr val="FF0000"/>
              </a:solidFill>
            </a:endParaRPr>
          </a:p>
        </p:txBody>
      </p:sp>
      <p:sp>
        <p:nvSpPr>
          <p:cNvPr id="5" name="Textfeld 4"/>
          <p:cNvSpPr txBox="1"/>
          <p:nvPr/>
        </p:nvSpPr>
        <p:spPr bwMode="auto">
          <a:xfrm>
            <a:off x="7260878" y="479834"/>
            <a:ext cx="4581055" cy="4893647"/>
          </a:xfrm>
          <a:prstGeom prst="rect">
            <a:avLst/>
          </a:prstGeom>
          <a:noFill/>
        </p:spPr>
        <p:txBody>
          <a:bodyPr wrap="square" rtlCol="0">
            <a:spAutoFit/>
          </a:bodyPr>
          <a:lstStyle/>
          <a:p>
            <a:pPr>
              <a:defRPr/>
            </a:pPr>
            <a:r>
              <a:rPr lang="de-DE" sz="2400"/>
              <a:t>Bücher der Medienwissenschaft finden Sie auf der Galerie West in der Bibliothekszentrale und im 1. Untergeschoss des Kellers (Magazins)</a:t>
            </a:r>
            <a:endParaRPr/>
          </a:p>
          <a:p>
            <a:pPr>
              <a:defRPr/>
            </a:pPr>
            <a:r>
              <a:rPr lang="de-DE" sz="2400"/>
              <a:t>Interessante Bücher könnten auch noch bei den Allgemeinen Sprach- und Literaturwissenschaften (z.B. für  Linguistik), bei der Kunstgeschichte (z.B. Fotografie), und beim Fach Digital Humanities stehen.</a:t>
            </a:r>
            <a:endParaRPr/>
          </a:p>
        </p:txBody>
      </p:sp>
      <p:cxnSp>
        <p:nvCxnSpPr>
          <p:cNvPr id="6" name="Gerade Verbindung mit Pfeil 5"/>
          <p:cNvCxnSpPr>
            <a:cxnSpLocks/>
          </p:cNvCxnSpPr>
          <p:nvPr/>
        </p:nvCxnSpPr>
        <p:spPr bwMode="auto">
          <a:xfrm>
            <a:off x="632234" y="5151422"/>
            <a:ext cx="133085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 name="Gerade Verbindung mit Pfeil 7"/>
          <p:cNvCxnSpPr>
            <a:cxnSpLocks/>
          </p:cNvCxnSpPr>
          <p:nvPr/>
        </p:nvCxnSpPr>
        <p:spPr bwMode="auto">
          <a:xfrm flipH="1">
            <a:off x="6790105" y="5884751"/>
            <a:ext cx="103208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 name="Gerade Verbindung mit Pfeil 9"/>
          <p:cNvCxnSpPr>
            <a:cxnSpLocks/>
          </p:cNvCxnSpPr>
          <p:nvPr/>
        </p:nvCxnSpPr>
        <p:spPr bwMode="auto">
          <a:xfrm>
            <a:off x="632234" y="5457731"/>
            <a:ext cx="133085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9" name="21,3,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p:blipFill>
        <p:spPr bwMode="auto">
          <a:xfrm>
            <a:off x="11002110" y="5884751"/>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57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2" name="Grafik 1"/>
          <p:cNvPicPr>
            <a:picLocks noChangeAspect="1"/>
          </p:cNvPicPr>
          <p:nvPr/>
        </p:nvPicPr>
        <p:blipFill>
          <a:blip r:embed="rId5"/>
          <a:stretch/>
        </p:blipFill>
        <p:spPr bwMode="auto">
          <a:xfrm rot="5400000">
            <a:off x="841619" y="1072174"/>
            <a:ext cx="6365634" cy="4774226"/>
          </a:xfrm>
          <a:prstGeom prst="rect">
            <a:avLst/>
          </a:prstGeom>
        </p:spPr>
      </p:pic>
      <p:sp>
        <p:nvSpPr>
          <p:cNvPr id="3" name="Textfeld 2"/>
          <p:cNvSpPr txBox="1"/>
          <p:nvPr/>
        </p:nvSpPr>
        <p:spPr bwMode="auto">
          <a:xfrm>
            <a:off x="7188200" y="1879600"/>
            <a:ext cx="4241801" cy="1815882"/>
          </a:xfrm>
          <a:prstGeom prst="rect">
            <a:avLst/>
          </a:prstGeom>
          <a:noFill/>
        </p:spPr>
        <p:txBody>
          <a:bodyPr wrap="square" rtlCol="0">
            <a:spAutoFit/>
          </a:bodyPr>
          <a:lstStyle/>
          <a:p>
            <a:pPr>
              <a:defRPr/>
            </a:pPr>
            <a:r>
              <a:rPr lang="de-DE" sz="2800"/>
              <a:t>Die</a:t>
            </a:r>
            <a:r>
              <a:rPr lang="de-DE" sz="2800" b="1"/>
              <a:t> TUNIKA</a:t>
            </a:r>
            <a:r>
              <a:rPr lang="de-DE" sz="2800"/>
              <a:t> ist auch Ihre Ausleihkarte</a:t>
            </a:r>
            <a:endParaRPr/>
          </a:p>
          <a:p>
            <a:pPr>
              <a:defRPr/>
            </a:pPr>
            <a:endParaRPr lang="de-DE" sz="2800"/>
          </a:p>
          <a:p>
            <a:pPr>
              <a:defRPr/>
            </a:pPr>
            <a:r>
              <a:rPr lang="de-DE" sz="2800"/>
              <a:t>-&gt; bitte immer mitnehmen</a:t>
            </a:r>
            <a:endParaRPr/>
          </a:p>
        </p:txBody>
      </p:sp>
      <p:pic>
        <p:nvPicPr>
          <p:cNvPr id="4" name="2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p:blipFill>
        <p:spPr bwMode="auto">
          <a:xfrm>
            <a:off x="11125201" y="5853332"/>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9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2" name="Grafik 1"/>
          <p:cNvPicPr>
            <a:picLocks noChangeAspect="1"/>
          </p:cNvPicPr>
          <p:nvPr/>
        </p:nvPicPr>
        <p:blipFill>
          <a:blip r:embed="rId5"/>
          <a:stretch/>
        </p:blipFill>
        <p:spPr bwMode="auto">
          <a:xfrm>
            <a:off x="1771650" y="317500"/>
            <a:ext cx="4781550" cy="6375400"/>
          </a:xfrm>
          <a:prstGeom prst="rect">
            <a:avLst/>
          </a:prstGeom>
        </p:spPr>
      </p:pic>
      <p:sp>
        <p:nvSpPr>
          <p:cNvPr id="3" name="Textfeld 2"/>
          <p:cNvSpPr txBox="1"/>
          <p:nvPr/>
        </p:nvSpPr>
        <p:spPr bwMode="auto">
          <a:xfrm>
            <a:off x="7124700" y="1520041"/>
            <a:ext cx="5067300" cy="3539430"/>
          </a:xfrm>
          <a:prstGeom prst="rect">
            <a:avLst/>
          </a:prstGeom>
          <a:noFill/>
        </p:spPr>
        <p:txBody>
          <a:bodyPr wrap="square" rtlCol="0">
            <a:spAutoFit/>
          </a:bodyPr>
          <a:lstStyle/>
          <a:p>
            <a:pPr>
              <a:defRPr/>
            </a:pPr>
            <a:r>
              <a:rPr lang="de-DE" sz="2800" b="1"/>
              <a:t>TUKAN</a:t>
            </a:r>
            <a:r>
              <a:rPr lang="de-DE" sz="2800"/>
              <a:t>-Automat </a:t>
            </a:r>
            <a:endParaRPr/>
          </a:p>
          <a:p>
            <a:pPr>
              <a:defRPr/>
            </a:pPr>
            <a:endParaRPr lang="de-DE" sz="2800"/>
          </a:p>
          <a:p>
            <a:pPr>
              <a:defRPr/>
            </a:pPr>
            <a:r>
              <a:rPr lang="de-DE" sz="2800"/>
              <a:t>Zahlung von Bibliotheksgebühren (Säumnis- und Fernleihgebühren)  </a:t>
            </a:r>
            <a:endParaRPr/>
          </a:p>
          <a:p>
            <a:pPr>
              <a:defRPr/>
            </a:pPr>
            <a:endParaRPr lang="de-DE" sz="2800"/>
          </a:p>
          <a:p>
            <a:pPr>
              <a:defRPr/>
            </a:pPr>
            <a:r>
              <a:rPr lang="de-DE" sz="2800"/>
              <a:t>Aufladen von DokuPro-Konto</a:t>
            </a:r>
            <a:endParaRPr/>
          </a:p>
          <a:p>
            <a:pPr>
              <a:defRPr/>
            </a:pPr>
            <a:r>
              <a:rPr lang="de-DE" sz="2800"/>
              <a:t>(für Drucken und Kopieren) </a:t>
            </a:r>
            <a:endParaRPr/>
          </a:p>
          <a:p>
            <a:pPr>
              <a:defRPr/>
            </a:pPr>
            <a:r>
              <a:rPr lang="de-DE" sz="2800"/>
              <a:t>…</a:t>
            </a:r>
            <a:endParaRPr/>
          </a:p>
        </p:txBody>
      </p:sp>
      <p:pic>
        <p:nvPicPr>
          <p:cNvPr id="5" name="2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p:blipFill>
        <p:spPr bwMode="auto">
          <a:xfrm>
            <a:off x="11066585" y="5867399"/>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9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extfeld 3"/>
          <p:cNvSpPr txBox="1"/>
          <p:nvPr/>
        </p:nvSpPr>
        <p:spPr bwMode="auto">
          <a:xfrm>
            <a:off x="7277100" y="2846513"/>
            <a:ext cx="4610100" cy="523220"/>
          </a:xfrm>
          <a:prstGeom prst="rect">
            <a:avLst/>
          </a:prstGeom>
          <a:noFill/>
        </p:spPr>
        <p:txBody>
          <a:bodyPr wrap="square" rtlCol="0">
            <a:spAutoFit/>
          </a:bodyPr>
          <a:lstStyle/>
          <a:p>
            <a:pPr>
              <a:defRPr/>
            </a:pPr>
            <a:r>
              <a:rPr lang="de-DE" sz="2800"/>
              <a:t>Bitte bedienen Sie sich!   </a:t>
            </a:r>
          </a:p>
        </p:txBody>
      </p:sp>
      <p:pic>
        <p:nvPicPr>
          <p:cNvPr id="1026" name="Picture 2"/>
          <p:cNvPicPr>
            <a:picLocks noChangeAspect="1" noChangeArrowheads="1"/>
          </p:cNvPicPr>
          <p:nvPr/>
        </p:nvPicPr>
        <p:blipFill>
          <a:blip r:embed="rId5"/>
          <a:stretch/>
        </p:blipFill>
        <p:spPr bwMode="auto">
          <a:xfrm>
            <a:off x="457345" y="381000"/>
            <a:ext cx="4572000" cy="6096000"/>
          </a:xfrm>
          <a:prstGeom prst="rect">
            <a:avLst/>
          </a:prstGeom>
          <a:noFill/>
          <a:ln>
            <a:noFill/>
          </a:ln>
        </p:spPr>
      </p:pic>
      <p:pic>
        <p:nvPicPr>
          <p:cNvPr id="3" name="2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p:blipFill>
        <p:spPr bwMode="auto">
          <a:xfrm>
            <a:off x="11125055" y="5867399"/>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0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extfeld 3"/>
          <p:cNvSpPr txBox="1"/>
          <p:nvPr/>
        </p:nvSpPr>
        <p:spPr bwMode="auto">
          <a:xfrm>
            <a:off x="7086600" y="2398699"/>
            <a:ext cx="4838700" cy="954107"/>
          </a:xfrm>
          <a:prstGeom prst="rect">
            <a:avLst/>
          </a:prstGeom>
          <a:noFill/>
        </p:spPr>
        <p:txBody>
          <a:bodyPr wrap="square" rtlCol="0">
            <a:spAutoFit/>
          </a:bodyPr>
          <a:lstStyle/>
          <a:p>
            <a:pPr>
              <a:defRPr/>
            </a:pPr>
            <a:r>
              <a:rPr lang="de-DE" sz="2800"/>
              <a:t>Monitor mit aktuellen Informationen</a:t>
            </a:r>
            <a:endParaRPr/>
          </a:p>
        </p:txBody>
      </p:sp>
      <p:pic>
        <p:nvPicPr>
          <p:cNvPr id="2050" name="Picture 2"/>
          <p:cNvPicPr>
            <a:picLocks noChangeAspect="1" noChangeArrowheads="1"/>
          </p:cNvPicPr>
          <p:nvPr/>
        </p:nvPicPr>
        <p:blipFill>
          <a:blip r:embed="rId5"/>
          <a:stretch/>
        </p:blipFill>
        <p:spPr bwMode="auto">
          <a:xfrm>
            <a:off x="466581" y="1143000"/>
            <a:ext cx="6096000" cy="4572000"/>
          </a:xfrm>
          <a:prstGeom prst="rect">
            <a:avLst/>
          </a:prstGeom>
          <a:noFill/>
          <a:ln>
            <a:noFill/>
          </a:ln>
        </p:spPr>
      </p:pic>
      <p:pic>
        <p:nvPicPr>
          <p:cNvPr id="3" name="2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p:blipFill>
        <p:spPr bwMode="auto">
          <a:xfrm>
            <a:off x="11315700" y="5979942"/>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9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extfeld 3"/>
          <p:cNvSpPr txBox="1"/>
          <p:nvPr/>
        </p:nvSpPr>
        <p:spPr bwMode="auto">
          <a:xfrm>
            <a:off x="7518400" y="2247909"/>
            <a:ext cx="3860800" cy="2246769"/>
          </a:xfrm>
          <a:prstGeom prst="rect">
            <a:avLst/>
          </a:prstGeom>
          <a:noFill/>
        </p:spPr>
        <p:txBody>
          <a:bodyPr wrap="square" rtlCol="0">
            <a:spAutoFit/>
          </a:bodyPr>
          <a:lstStyle/>
          <a:p>
            <a:pPr>
              <a:defRPr/>
            </a:pPr>
            <a:r>
              <a:rPr lang="de-DE" sz="2800"/>
              <a:t>Über die aktuellen Öffnungszeiten informieren Sie sich bitte auf der Homepage.</a:t>
            </a:r>
            <a:endParaRPr/>
          </a:p>
          <a:p>
            <a:pPr>
              <a:defRPr/>
            </a:pPr>
            <a:endParaRPr lang="de-DE" sz="2800"/>
          </a:p>
        </p:txBody>
      </p:sp>
      <p:pic>
        <p:nvPicPr>
          <p:cNvPr id="3074" name="Picture 2"/>
          <p:cNvPicPr>
            <a:picLocks noChangeAspect="1" noChangeArrowheads="1"/>
          </p:cNvPicPr>
          <p:nvPr/>
        </p:nvPicPr>
        <p:blipFill>
          <a:blip r:embed="rId5"/>
          <a:stretch/>
        </p:blipFill>
        <p:spPr bwMode="auto">
          <a:xfrm>
            <a:off x="512763" y="323293"/>
            <a:ext cx="4572000" cy="6096000"/>
          </a:xfrm>
          <a:prstGeom prst="rect">
            <a:avLst/>
          </a:prstGeom>
          <a:noFill/>
          <a:ln>
            <a:noFill/>
          </a:ln>
        </p:spPr>
      </p:pic>
      <p:pic>
        <p:nvPicPr>
          <p:cNvPr id="3" name="21,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p:blipFill>
        <p:spPr bwMode="auto">
          <a:xfrm>
            <a:off x="11074400" y="580969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51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Arial"/>
        <a:cs typeface="Arial"/>
      </a:majorFont>
      <a:minorFont>
        <a:latin typeface="Aptos"/>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bwMode="auto"/>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Arial"/>
        <a:cs typeface="Arial"/>
      </a:majorFont>
      <a:minorFont>
        <a:latin typeface="Aptos"/>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bwMode="auto"/>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906</Words>
  <Application>Microsoft Office PowerPoint</Application>
  <DocSecurity>0</DocSecurity>
  <PresentationFormat>Breitbild</PresentationFormat>
  <Paragraphs>167</Paragraphs>
  <Slides>36</Slides>
  <Notes>36</Notes>
  <HiddenSlides>0</HiddenSlides>
  <MMClips>36</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36</vt:i4>
      </vt:variant>
    </vt:vector>
  </HeadingPairs>
  <TitlesOfParts>
    <vt:vector size="41" baseType="lpstr">
      <vt:lpstr>Aptos</vt:lpstr>
      <vt:lpstr>Aptos Display</vt:lpstr>
      <vt:lpstr>Arial</vt:lpstr>
      <vt:lpstr>Segoe UI</vt:lpstr>
      <vt:lpstr>Office</vt:lpstr>
      <vt:lpstr>Herzlich Willkommen!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Manager/>
  <Company>Uni Trier</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Zonker, Angelika</dc:creator>
  <cp:keywords/>
  <dc:description/>
  <cp:lastModifiedBy>Grishina, Evgenia, Dr. phil.</cp:lastModifiedBy>
  <cp:revision>16</cp:revision>
  <dcterms:created xsi:type="dcterms:W3CDTF">2024-10-31T06:50:50Z</dcterms:created>
  <dcterms:modified xsi:type="dcterms:W3CDTF">2024-11-18T08:17:52Z</dcterms:modified>
  <cp:category/>
  <dc:identifier/>
  <cp:contentStatus/>
  <dc:language/>
  <cp:version/>
</cp:coreProperties>
</file>