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8" r:id="rId1"/>
    <p:sldMasterId id="2147483739" r:id="rId2"/>
    <p:sldMasterId id="2147483751" r:id="rId3"/>
    <p:sldMasterId id="2147483763" r:id="rId4"/>
    <p:sldMasterId id="2147483775" r:id="rId5"/>
  </p:sldMasterIdLst>
  <p:notesMasterIdLst>
    <p:notesMasterId r:id="rId56"/>
  </p:notesMasterIdLst>
  <p:sldIdLst>
    <p:sldId id="256" r:id="rId6"/>
    <p:sldId id="258" r:id="rId7"/>
    <p:sldId id="259" r:id="rId8"/>
    <p:sldId id="273" r:id="rId9"/>
    <p:sldId id="267" r:id="rId10"/>
    <p:sldId id="266" r:id="rId11"/>
    <p:sldId id="263" r:id="rId12"/>
    <p:sldId id="265" r:id="rId13"/>
    <p:sldId id="271" r:id="rId14"/>
    <p:sldId id="287" r:id="rId15"/>
    <p:sldId id="270" r:id="rId16"/>
    <p:sldId id="288" r:id="rId17"/>
    <p:sldId id="289" r:id="rId18"/>
    <p:sldId id="277" r:id="rId19"/>
    <p:sldId id="278" r:id="rId20"/>
    <p:sldId id="279" r:id="rId21"/>
    <p:sldId id="281" r:id="rId22"/>
    <p:sldId id="282" r:id="rId23"/>
    <p:sldId id="284" r:id="rId24"/>
    <p:sldId id="285" r:id="rId25"/>
    <p:sldId id="286" r:id="rId26"/>
    <p:sldId id="283" r:id="rId27"/>
    <p:sldId id="299" r:id="rId28"/>
    <p:sldId id="300" r:id="rId29"/>
    <p:sldId id="304" r:id="rId30"/>
    <p:sldId id="305" r:id="rId31"/>
    <p:sldId id="306" r:id="rId32"/>
    <p:sldId id="311" r:id="rId33"/>
    <p:sldId id="310" r:id="rId34"/>
    <p:sldId id="308" r:id="rId35"/>
    <p:sldId id="313" r:id="rId36"/>
    <p:sldId id="302" r:id="rId37"/>
    <p:sldId id="301" r:id="rId38"/>
    <p:sldId id="290" r:id="rId39"/>
    <p:sldId id="262" r:id="rId40"/>
    <p:sldId id="319" r:id="rId41"/>
    <p:sldId id="318" r:id="rId42"/>
    <p:sldId id="315" r:id="rId43"/>
    <p:sldId id="325" r:id="rId44"/>
    <p:sldId id="322" r:id="rId45"/>
    <p:sldId id="320" r:id="rId46"/>
    <p:sldId id="323" r:id="rId47"/>
    <p:sldId id="327" r:id="rId48"/>
    <p:sldId id="328" r:id="rId49"/>
    <p:sldId id="330" r:id="rId50"/>
    <p:sldId id="276" r:id="rId51"/>
    <p:sldId id="329" r:id="rId52"/>
    <p:sldId id="260" r:id="rId53"/>
    <p:sldId id="309" r:id="rId54"/>
    <p:sldId id="312" r:id="rId5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A5A5A5"/>
    <a:srgbClr val="FFFFFF"/>
    <a:srgbClr val="4653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41"/>
    <p:restoredTop sz="94648"/>
  </p:normalViewPr>
  <p:slideViewPr>
    <p:cSldViewPr snapToGrid="0" snapToObjects="1">
      <p:cViewPr varScale="1">
        <p:scale>
          <a:sx n="117" d="100"/>
          <a:sy n="117" d="100"/>
        </p:scale>
        <p:origin x="896" y="168"/>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B57EB3-FF7D-4C4E-94E1-55819AC64288}"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3B9D8E74-FAED-45C5-BAE9-54B10581B60B}">
      <dgm:prSet custT="1"/>
      <dgm:spPr/>
      <dgm:t>
        <a:bodyPr/>
        <a:lstStyle/>
        <a:p>
          <a:pPr algn="ctr"/>
          <a:r>
            <a:rPr lang="de-DE" sz="2400" b="1" dirty="0"/>
            <a:t>Entstehungs-geschichte: </a:t>
          </a:r>
          <a:br>
            <a:rPr lang="de-DE" sz="2400" dirty="0"/>
          </a:br>
          <a:br>
            <a:rPr lang="de-DE" sz="2400" dirty="0"/>
          </a:br>
          <a:r>
            <a:rPr lang="de-DE" sz="2400" dirty="0"/>
            <a:t>Ein „Bild“ und dessen Wirkung</a:t>
          </a:r>
          <a:endParaRPr lang="en-US" sz="2400" dirty="0"/>
        </a:p>
      </dgm:t>
    </dgm:pt>
    <dgm:pt modelId="{34A1A44B-5BA0-454E-A328-02B094510894}" type="parTrans" cxnId="{A592CE16-B961-434A-9591-751C7BBF123A}">
      <dgm:prSet/>
      <dgm:spPr/>
      <dgm:t>
        <a:bodyPr/>
        <a:lstStyle/>
        <a:p>
          <a:endParaRPr lang="en-US"/>
        </a:p>
      </dgm:t>
    </dgm:pt>
    <dgm:pt modelId="{23604BC9-ECA5-4EAC-9704-27E5481BFFA8}" type="sibTrans" cxnId="{A592CE16-B961-434A-9591-751C7BBF123A}">
      <dgm:prSet phldrT="1"/>
      <dgm:spPr/>
      <dgm:t>
        <a:bodyPr/>
        <a:lstStyle/>
        <a:p>
          <a:r>
            <a:rPr lang="en-US" dirty="0"/>
            <a:t>I</a:t>
          </a:r>
        </a:p>
      </dgm:t>
    </dgm:pt>
    <dgm:pt modelId="{BF82E867-2AA8-49E7-AA62-8B7FC9F24F94}">
      <dgm:prSet custT="1"/>
      <dgm:spPr/>
      <dgm:t>
        <a:bodyPr/>
        <a:lstStyle/>
        <a:p>
          <a:pPr algn="ctr"/>
          <a:r>
            <a:rPr lang="de-DE" sz="2400" b="1" dirty="0">
              <a:solidFill>
                <a:schemeClr val="bg1"/>
              </a:solidFill>
            </a:rPr>
            <a:t>Eine Inversion des Tragischen:</a:t>
          </a:r>
          <a:br>
            <a:rPr lang="de-DE" sz="2400" dirty="0">
              <a:solidFill>
                <a:schemeClr val="bg1"/>
              </a:solidFill>
            </a:rPr>
          </a:br>
          <a:br>
            <a:rPr lang="de-DE" sz="2400" dirty="0">
              <a:solidFill>
                <a:schemeClr val="bg1"/>
              </a:solidFill>
            </a:rPr>
          </a:br>
          <a:r>
            <a:rPr lang="de-DE" sz="2400" dirty="0">
              <a:solidFill>
                <a:schemeClr val="bg1"/>
              </a:solidFill>
            </a:rPr>
            <a:t>Die Metamorphose des Ernstes</a:t>
          </a:r>
          <a:endParaRPr lang="en-US" sz="2400" dirty="0"/>
        </a:p>
      </dgm:t>
    </dgm:pt>
    <dgm:pt modelId="{E2621105-B986-4B93-9B42-1B722475D0EF}" type="parTrans" cxnId="{723E5C55-62B4-4C97-AA52-709FED87C951}">
      <dgm:prSet/>
      <dgm:spPr/>
      <dgm:t>
        <a:bodyPr/>
        <a:lstStyle/>
        <a:p>
          <a:endParaRPr lang="en-US"/>
        </a:p>
      </dgm:t>
    </dgm:pt>
    <dgm:pt modelId="{7F30250D-1C05-43BF-8155-D98E1318927C}" type="sibTrans" cxnId="{723E5C55-62B4-4C97-AA52-709FED87C951}">
      <dgm:prSet phldrT="2"/>
      <dgm:spPr/>
      <dgm:t>
        <a:bodyPr/>
        <a:lstStyle/>
        <a:p>
          <a:r>
            <a:rPr lang="en-US" dirty="0"/>
            <a:t>II</a:t>
          </a:r>
        </a:p>
      </dgm:t>
    </dgm:pt>
    <dgm:pt modelId="{C8E64031-A132-4828-AF72-726EBBC7F024}">
      <dgm:prSet custT="1"/>
      <dgm:spPr/>
      <dgm:t>
        <a:bodyPr/>
        <a:lstStyle/>
        <a:p>
          <a:pPr algn="ctr"/>
          <a:r>
            <a:rPr lang="de-DE" sz="2400" b="1" dirty="0"/>
            <a:t>Adamsfall und Adams Fall:</a:t>
          </a:r>
          <a:br>
            <a:rPr lang="de-DE" sz="2400" dirty="0"/>
          </a:br>
          <a:br>
            <a:rPr lang="de-DE" sz="2400" dirty="0"/>
          </a:br>
          <a:r>
            <a:rPr lang="de-DE" sz="2400" dirty="0"/>
            <a:t>Ein kurzer Einblick in die Metaphorik</a:t>
          </a:r>
          <a:endParaRPr lang="en-US" sz="2400" dirty="0"/>
        </a:p>
      </dgm:t>
    </dgm:pt>
    <dgm:pt modelId="{4BDC85B2-0B21-4E62-A6DF-70EE2C044633}" type="parTrans" cxnId="{5C875005-A2C3-4130-9805-F41C5E419BAA}">
      <dgm:prSet/>
      <dgm:spPr/>
      <dgm:t>
        <a:bodyPr/>
        <a:lstStyle/>
        <a:p>
          <a:endParaRPr lang="en-US"/>
        </a:p>
      </dgm:t>
    </dgm:pt>
    <dgm:pt modelId="{16DCDC1C-384F-476B-A000-EF68FBA5E73B}" type="sibTrans" cxnId="{5C875005-A2C3-4130-9805-F41C5E419BAA}">
      <dgm:prSet phldrT="5"/>
      <dgm:spPr/>
      <dgm:t>
        <a:bodyPr/>
        <a:lstStyle/>
        <a:p>
          <a:r>
            <a:rPr lang="en-US" dirty="0"/>
            <a:t>III</a:t>
          </a:r>
        </a:p>
      </dgm:t>
    </dgm:pt>
    <dgm:pt modelId="{7A644963-F095-6846-8AF8-D00DA2B81BE1}">
      <dgm:prSet custT="1"/>
      <dgm:spPr/>
      <dgm:t>
        <a:bodyPr/>
        <a:lstStyle/>
        <a:p>
          <a:pPr algn="ctr"/>
          <a:r>
            <a:rPr lang="en-US" sz="2400" b="1" dirty="0"/>
            <a:t>Der Satyr und sein Krug:</a:t>
          </a:r>
          <a:br>
            <a:rPr lang="en-US" sz="2400" b="1" dirty="0"/>
          </a:br>
          <a:br>
            <a:rPr lang="en-US" sz="2400" dirty="0"/>
          </a:br>
          <a:r>
            <a:rPr lang="en-US" sz="2400" dirty="0"/>
            <a:t>Der </a:t>
          </a:r>
          <a:r>
            <a:rPr lang="en-US" sz="2400" dirty="0" err="1"/>
            <a:t>andere</a:t>
          </a:r>
          <a:r>
            <a:rPr lang="en-US" sz="2400" dirty="0"/>
            <a:t> "</a:t>
          </a:r>
          <a:r>
            <a:rPr lang="en-US" sz="2400" dirty="0" err="1"/>
            <a:t>Zerbrochene</a:t>
          </a:r>
          <a:r>
            <a:rPr lang="en-US" sz="2400" dirty="0"/>
            <a:t> Krug"</a:t>
          </a:r>
        </a:p>
      </dgm:t>
    </dgm:pt>
    <dgm:pt modelId="{D14FA4E0-D0FB-4D4C-B988-C5EC3C1734C5}" type="parTrans" cxnId="{5FD78A65-C3A5-414D-843C-1DAA8A1A5B5F}">
      <dgm:prSet/>
      <dgm:spPr/>
      <dgm:t>
        <a:bodyPr/>
        <a:lstStyle/>
        <a:p>
          <a:endParaRPr lang="de-DE"/>
        </a:p>
      </dgm:t>
    </dgm:pt>
    <dgm:pt modelId="{157086AC-1648-3B4C-A61C-47683FD8D077}" type="sibTrans" cxnId="{5FD78A65-C3A5-414D-843C-1DAA8A1A5B5F}">
      <dgm:prSet/>
      <dgm:spPr/>
      <dgm:t>
        <a:bodyPr/>
        <a:lstStyle/>
        <a:p>
          <a:r>
            <a:rPr lang="de-DE" dirty="0"/>
            <a:t>IV</a:t>
          </a:r>
        </a:p>
      </dgm:t>
    </dgm:pt>
    <dgm:pt modelId="{8E487877-12E5-314B-9C56-0EC71A298C92}" type="pres">
      <dgm:prSet presAssocID="{32B57EB3-FF7D-4C4E-94E1-55819AC64288}" presName="Name0" presStyleCnt="0">
        <dgm:presLayoutVars>
          <dgm:animLvl val="lvl"/>
          <dgm:resizeHandles val="exact"/>
        </dgm:presLayoutVars>
      </dgm:prSet>
      <dgm:spPr/>
    </dgm:pt>
    <dgm:pt modelId="{0D2E461B-487B-2349-AA28-F7281D09735F}" type="pres">
      <dgm:prSet presAssocID="{3B9D8E74-FAED-45C5-BAE9-54B10581B60B}" presName="compositeNode" presStyleCnt="0">
        <dgm:presLayoutVars>
          <dgm:bulletEnabled val="1"/>
        </dgm:presLayoutVars>
      </dgm:prSet>
      <dgm:spPr/>
    </dgm:pt>
    <dgm:pt modelId="{72CC14C8-B80C-E444-ABB5-ED8ADFEF8F25}" type="pres">
      <dgm:prSet presAssocID="{3B9D8E74-FAED-45C5-BAE9-54B10581B60B}" presName="bgRect" presStyleLbl="bgAccFollowNode1" presStyleIdx="0" presStyleCnt="4"/>
      <dgm:spPr/>
    </dgm:pt>
    <dgm:pt modelId="{EE9AFE01-3484-EE42-9A69-9347D682A8CC}" type="pres">
      <dgm:prSet presAssocID="{23604BC9-ECA5-4EAC-9704-27E5481BFFA8}" presName="sibTransNodeCircle" presStyleLbl="alignNode1" presStyleIdx="0" presStyleCnt="8">
        <dgm:presLayoutVars>
          <dgm:chMax val="0"/>
          <dgm:bulletEnabled/>
        </dgm:presLayoutVars>
      </dgm:prSet>
      <dgm:spPr/>
    </dgm:pt>
    <dgm:pt modelId="{29942E20-1A92-8843-BEE9-C12D3AC7E93B}" type="pres">
      <dgm:prSet presAssocID="{3B9D8E74-FAED-45C5-BAE9-54B10581B60B}" presName="bottomLine" presStyleLbl="alignNode1" presStyleIdx="1" presStyleCnt="8">
        <dgm:presLayoutVars/>
      </dgm:prSet>
      <dgm:spPr/>
    </dgm:pt>
    <dgm:pt modelId="{9810A99B-0F65-2145-BCC8-D0B18CDC9943}" type="pres">
      <dgm:prSet presAssocID="{3B9D8E74-FAED-45C5-BAE9-54B10581B60B}" presName="nodeText" presStyleLbl="bgAccFollowNode1" presStyleIdx="0" presStyleCnt="4">
        <dgm:presLayoutVars>
          <dgm:bulletEnabled val="1"/>
        </dgm:presLayoutVars>
      </dgm:prSet>
      <dgm:spPr/>
    </dgm:pt>
    <dgm:pt modelId="{5F49AA8B-58CF-D84A-9D98-0219BFF9A39F}" type="pres">
      <dgm:prSet presAssocID="{23604BC9-ECA5-4EAC-9704-27E5481BFFA8}" presName="sibTrans" presStyleCnt="0"/>
      <dgm:spPr/>
    </dgm:pt>
    <dgm:pt modelId="{E3D063C9-70CD-EA45-9CDD-E86C1359513A}" type="pres">
      <dgm:prSet presAssocID="{BF82E867-2AA8-49E7-AA62-8B7FC9F24F94}" presName="compositeNode" presStyleCnt="0">
        <dgm:presLayoutVars>
          <dgm:bulletEnabled val="1"/>
        </dgm:presLayoutVars>
      </dgm:prSet>
      <dgm:spPr/>
    </dgm:pt>
    <dgm:pt modelId="{AFBA60A7-CC96-EF48-9352-557945826765}" type="pres">
      <dgm:prSet presAssocID="{BF82E867-2AA8-49E7-AA62-8B7FC9F24F94}" presName="bgRect" presStyleLbl="bgAccFollowNode1" presStyleIdx="1" presStyleCnt="4"/>
      <dgm:spPr/>
    </dgm:pt>
    <dgm:pt modelId="{D833659B-3E88-D442-BFBD-4569CF82E6AE}" type="pres">
      <dgm:prSet presAssocID="{7F30250D-1C05-43BF-8155-D98E1318927C}" presName="sibTransNodeCircle" presStyleLbl="alignNode1" presStyleIdx="2" presStyleCnt="8">
        <dgm:presLayoutVars>
          <dgm:chMax val="0"/>
          <dgm:bulletEnabled/>
        </dgm:presLayoutVars>
      </dgm:prSet>
      <dgm:spPr/>
    </dgm:pt>
    <dgm:pt modelId="{E4BB4F1A-E07D-104F-A86D-280529A91958}" type="pres">
      <dgm:prSet presAssocID="{BF82E867-2AA8-49E7-AA62-8B7FC9F24F94}" presName="bottomLine" presStyleLbl="alignNode1" presStyleIdx="3" presStyleCnt="8">
        <dgm:presLayoutVars/>
      </dgm:prSet>
      <dgm:spPr/>
    </dgm:pt>
    <dgm:pt modelId="{311C1585-4577-9E41-8D77-5DE1EF205B47}" type="pres">
      <dgm:prSet presAssocID="{BF82E867-2AA8-49E7-AA62-8B7FC9F24F94}" presName="nodeText" presStyleLbl="bgAccFollowNode1" presStyleIdx="1" presStyleCnt="4">
        <dgm:presLayoutVars>
          <dgm:bulletEnabled val="1"/>
        </dgm:presLayoutVars>
      </dgm:prSet>
      <dgm:spPr/>
    </dgm:pt>
    <dgm:pt modelId="{8DA5F2C6-1110-4A44-A0FA-20D665B05C6B}" type="pres">
      <dgm:prSet presAssocID="{7F30250D-1C05-43BF-8155-D98E1318927C}" presName="sibTrans" presStyleCnt="0"/>
      <dgm:spPr/>
    </dgm:pt>
    <dgm:pt modelId="{0D133336-DF8A-334F-94BD-4F79889B2D29}" type="pres">
      <dgm:prSet presAssocID="{C8E64031-A132-4828-AF72-726EBBC7F024}" presName="compositeNode" presStyleCnt="0">
        <dgm:presLayoutVars>
          <dgm:bulletEnabled val="1"/>
        </dgm:presLayoutVars>
      </dgm:prSet>
      <dgm:spPr/>
    </dgm:pt>
    <dgm:pt modelId="{EF2C1E72-0196-DA4D-9AAC-EDD6A97CE8C7}" type="pres">
      <dgm:prSet presAssocID="{C8E64031-A132-4828-AF72-726EBBC7F024}" presName="bgRect" presStyleLbl="bgAccFollowNode1" presStyleIdx="2" presStyleCnt="4"/>
      <dgm:spPr/>
    </dgm:pt>
    <dgm:pt modelId="{FBC003E3-7016-114D-95FE-1ED6A0A027D6}" type="pres">
      <dgm:prSet presAssocID="{16DCDC1C-384F-476B-A000-EF68FBA5E73B}" presName="sibTransNodeCircle" presStyleLbl="alignNode1" presStyleIdx="4" presStyleCnt="8">
        <dgm:presLayoutVars>
          <dgm:chMax val="0"/>
          <dgm:bulletEnabled/>
        </dgm:presLayoutVars>
      </dgm:prSet>
      <dgm:spPr/>
    </dgm:pt>
    <dgm:pt modelId="{35DF444D-E27C-4B44-9E1F-398695BF46B4}" type="pres">
      <dgm:prSet presAssocID="{C8E64031-A132-4828-AF72-726EBBC7F024}" presName="bottomLine" presStyleLbl="alignNode1" presStyleIdx="5" presStyleCnt="8">
        <dgm:presLayoutVars/>
      </dgm:prSet>
      <dgm:spPr/>
    </dgm:pt>
    <dgm:pt modelId="{AAC19AC4-12A2-2649-8B30-6FD7A83559BB}" type="pres">
      <dgm:prSet presAssocID="{C8E64031-A132-4828-AF72-726EBBC7F024}" presName="nodeText" presStyleLbl="bgAccFollowNode1" presStyleIdx="2" presStyleCnt="4">
        <dgm:presLayoutVars>
          <dgm:bulletEnabled val="1"/>
        </dgm:presLayoutVars>
      </dgm:prSet>
      <dgm:spPr/>
    </dgm:pt>
    <dgm:pt modelId="{630EDA2D-0758-8943-A1EF-5F43438F72A7}" type="pres">
      <dgm:prSet presAssocID="{16DCDC1C-384F-476B-A000-EF68FBA5E73B}" presName="sibTrans" presStyleCnt="0"/>
      <dgm:spPr/>
    </dgm:pt>
    <dgm:pt modelId="{201A0950-C92E-1D4F-8C96-F342048906DC}" type="pres">
      <dgm:prSet presAssocID="{7A644963-F095-6846-8AF8-D00DA2B81BE1}" presName="compositeNode" presStyleCnt="0">
        <dgm:presLayoutVars>
          <dgm:bulletEnabled val="1"/>
        </dgm:presLayoutVars>
      </dgm:prSet>
      <dgm:spPr/>
    </dgm:pt>
    <dgm:pt modelId="{402009DD-75A7-EA45-9682-4638A9DDBD45}" type="pres">
      <dgm:prSet presAssocID="{7A644963-F095-6846-8AF8-D00DA2B81BE1}" presName="bgRect" presStyleLbl="bgAccFollowNode1" presStyleIdx="3" presStyleCnt="4"/>
      <dgm:spPr/>
    </dgm:pt>
    <dgm:pt modelId="{E4411581-0B14-014E-AA5A-5BF764BECC8A}" type="pres">
      <dgm:prSet presAssocID="{157086AC-1648-3B4C-A61C-47683FD8D077}" presName="sibTransNodeCircle" presStyleLbl="alignNode1" presStyleIdx="6" presStyleCnt="8">
        <dgm:presLayoutVars>
          <dgm:chMax val="0"/>
          <dgm:bulletEnabled/>
        </dgm:presLayoutVars>
      </dgm:prSet>
      <dgm:spPr/>
    </dgm:pt>
    <dgm:pt modelId="{385FAD24-30F5-5F47-A4D1-BE9A5FD34845}" type="pres">
      <dgm:prSet presAssocID="{7A644963-F095-6846-8AF8-D00DA2B81BE1}" presName="bottomLine" presStyleLbl="alignNode1" presStyleIdx="7" presStyleCnt="8">
        <dgm:presLayoutVars/>
      </dgm:prSet>
      <dgm:spPr/>
    </dgm:pt>
    <dgm:pt modelId="{D21A146A-A7EF-DE44-A9B8-459E91556D4E}" type="pres">
      <dgm:prSet presAssocID="{7A644963-F095-6846-8AF8-D00DA2B81BE1}" presName="nodeText" presStyleLbl="bgAccFollowNode1" presStyleIdx="3" presStyleCnt="4">
        <dgm:presLayoutVars>
          <dgm:bulletEnabled val="1"/>
        </dgm:presLayoutVars>
      </dgm:prSet>
      <dgm:spPr/>
    </dgm:pt>
  </dgm:ptLst>
  <dgm:cxnLst>
    <dgm:cxn modelId="{5C875005-A2C3-4130-9805-F41C5E419BAA}" srcId="{32B57EB3-FF7D-4C4E-94E1-55819AC64288}" destId="{C8E64031-A132-4828-AF72-726EBBC7F024}" srcOrd="2" destOrd="0" parTransId="{4BDC85B2-0B21-4E62-A6DF-70EE2C044633}" sibTransId="{16DCDC1C-384F-476B-A000-EF68FBA5E73B}"/>
    <dgm:cxn modelId="{A592CE16-B961-434A-9591-751C7BBF123A}" srcId="{32B57EB3-FF7D-4C4E-94E1-55819AC64288}" destId="{3B9D8E74-FAED-45C5-BAE9-54B10581B60B}" srcOrd="0" destOrd="0" parTransId="{34A1A44B-5BA0-454E-A328-02B094510894}" sibTransId="{23604BC9-ECA5-4EAC-9704-27E5481BFFA8}"/>
    <dgm:cxn modelId="{723E5C55-62B4-4C97-AA52-709FED87C951}" srcId="{32B57EB3-FF7D-4C4E-94E1-55819AC64288}" destId="{BF82E867-2AA8-49E7-AA62-8B7FC9F24F94}" srcOrd="1" destOrd="0" parTransId="{E2621105-B986-4B93-9B42-1B722475D0EF}" sibTransId="{7F30250D-1C05-43BF-8155-D98E1318927C}"/>
    <dgm:cxn modelId="{3EB0CB55-004C-1E4E-B887-0200425C89CA}" type="presOf" srcId="{BF82E867-2AA8-49E7-AA62-8B7FC9F24F94}" destId="{311C1585-4577-9E41-8D77-5DE1EF205B47}" srcOrd="1" destOrd="0" presId="urn:microsoft.com/office/officeart/2016/7/layout/BasicLinearProcessNumbered"/>
    <dgm:cxn modelId="{E7CE485D-5CDF-6B42-A4E1-4927D2CB9B5F}" type="presOf" srcId="{3B9D8E74-FAED-45C5-BAE9-54B10581B60B}" destId="{9810A99B-0F65-2145-BCC8-D0B18CDC9943}" srcOrd="1" destOrd="0" presId="urn:microsoft.com/office/officeart/2016/7/layout/BasicLinearProcessNumbered"/>
    <dgm:cxn modelId="{0E45C364-861B-2A4C-8242-7FFB18C0B788}" type="presOf" srcId="{157086AC-1648-3B4C-A61C-47683FD8D077}" destId="{E4411581-0B14-014E-AA5A-5BF764BECC8A}" srcOrd="0" destOrd="0" presId="urn:microsoft.com/office/officeart/2016/7/layout/BasicLinearProcessNumbered"/>
    <dgm:cxn modelId="{5FD78A65-C3A5-414D-843C-1DAA8A1A5B5F}" srcId="{32B57EB3-FF7D-4C4E-94E1-55819AC64288}" destId="{7A644963-F095-6846-8AF8-D00DA2B81BE1}" srcOrd="3" destOrd="0" parTransId="{D14FA4E0-D0FB-4D4C-B988-C5EC3C1734C5}" sibTransId="{157086AC-1648-3B4C-A61C-47683FD8D077}"/>
    <dgm:cxn modelId="{DCCF0B73-3DE0-D149-84CD-D7D5868D7E57}" type="presOf" srcId="{7F30250D-1C05-43BF-8155-D98E1318927C}" destId="{D833659B-3E88-D442-BFBD-4569CF82E6AE}" srcOrd="0" destOrd="0" presId="urn:microsoft.com/office/officeart/2016/7/layout/BasicLinearProcessNumbered"/>
    <dgm:cxn modelId="{3660C178-5130-E44D-9FF4-287240DBE009}" type="presOf" srcId="{BF82E867-2AA8-49E7-AA62-8B7FC9F24F94}" destId="{AFBA60A7-CC96-EF48-9352-557945826765}" srcOrd="0" destOrd="0" presId="urn:microsoft.com/office/officeart/2016/7/layout/BasicLinearProcessNumbered"/>
    <dgm:cxn modelId="{36AF1F95-7D03-2842-BB2D-B66EC2D8AE74}" type="presOf" srcId="{16DCDC1C-384F-476B-A000-EF68FBA5E73B}" destId="{FBC003E3-7016-114D-95FE-1ED6A0A027D6}" srcOrd="0" destOrd="0" presId="urn:microsoft.com/office/officeart/2016/7/layout/BasicLinearProcessNumbered"/>
    <dgm:cxn modelId="{2E2640B5-274E-FD40-BE16-4CD117B72418}" type="presOf" srcId="{3B9D8E74-FAED-45C5-BAE9-54B10581B60B}" destId="{72CC14C8-B80C-E444-ABB5-ED8ADFEF8F25}" srcOrd="0" destOrd="0" presId="urn:microsoft.com/office/officeart/2016/7/layout/BasicLinearProcessNumbered"/>
    <dgm:cxn modelId="{FC43F3B7-EF90-0A42-B588-742964BCE2C0}" type="presOf" srcId="{7A644963-F095-6846-8AF8-D00DA2B81BE1}" destId="{402009DD-75A7-EA45-9682-4638A9DDBD45}" srcOrd="0" destOrd="0" presId="urn:microsoft.com/office/officeart/2016/7/layout/BasicLinearProcessNumbered"/>
    <dgm:cxn modelId="{4401E8DD-3D03-764C-8E82-EF1EEC96D7D0}" type="presOf" srcId="{23604BC9-ECA5-4EAC-9704-27E5481BFFA8}" destId="{EE9AFE01-3484-EE42-9A69-9347D682A8CC}" srcOrd="0" destOrd="0" presId="urn:microsoft.com/office/officeart/2016/7/layout/BasicLinearProcessNumbered"/>
    <dgm:cxn modelId="{08B8A3E0-96E3-9B48-B55D-8DDB7F76DF08}" type="presOf" srcId="{7A644963-F095-6846-8AF8-D00DA2B81BE1}" destId="{D21A146A-A7EF-DE44-A9B8-459E91556D4E}" srcOrd="1" destOrd="0" presId="urn:microsoft.com/office/officeart/2016/7/layout/BasicLinearProcessNumbered"/>
    <dgm:cxn modelId="{AF3CA4E2-A0C5-7846-87A1-9AFDAEB2C65A}" type="presOf" srcId="{32B57EB3-FF7D-4C4E-94E1-55819AC64288}" destId="{8E487877-12E5-314B-9C56-0EC71A298C92}" srcOrd="0" destOrd="0" presId="urn:microsoft.com/office/officeart/2016/7/layout/BasicLinearProcessNumbered"/>
    <dgm:cxn modelId="{D4838EE3-F7A5-924C-B6A8-23382A8E9F54}" type="presOf" srcId="{C8E64031-A132-4828-AF72-726EBBC7F024}" destId="{EF2C1E72-0196-DA4D-9AAC-EDD6A97CE8C7}" srcOrd="0" destOrd="0" presId="urn:microsoft.com/office/officeart/2016/7/layout/BasicLinearProcessNumbered"/>
    <dgm:cxn modelId="{65713FE8-4DB2-494D-A162-DF7427AD76A0}" type="presOf" srcId="{C8E64031-A132-4828-AF72-726EBBC7F024}" destId="{AAC19AC4-12A2-2649-8B30-6FD7A83559BB}" srcOrd="1" destOrd="0" presId="urn:microsoft.com/office/officeart/2016/7/layout/BasicLinearProcessNumbered"/>
    <dgm:cxn modelId="{F75A7034-37F2-0E46-883B-DC4B7BFB4DC0}" type="presParOf" srcId="{8E487877-12E5-314B-9C56-0EC71A298C92}" destId="{0D2E461B-487B-2349-AA28-F7281D09735F}" srcOrd="0" destOrd="0" presId="urn:microsoft.com/office/officeart/2016/7/layout/BasicLinearProcessNumbered"/>
    <dgm:cxn modelId="{4059E8C7-FFD3-F241-A777-8B66BA31A6DD}" type="presParOf" srcId="{0D2E461B-487B-2349-AA28-F7281D09735F}" destId="{72CC14C8-B80C-E444-ABB5-ED8ADFEF8F25}" srcOrd="0" destOrd="0" presId="urn:microsoft.com/office/officeart/2016/7/layout/BasicLinearProcessNumbered"/>
    <dgm:cxn modelId="{450EECDD-B475-5245-AE8B-09A5C63712FD}" type="presParOf" srcId="{0D2E461B-487B-2349-AA28-F7281D09735F}" destId="{EE9AFE01-3484-EE42-9A69-9347D682A8CC}" srcOrd="1" destOrd="0" presId="urn:microsoft.com/office/officeart/2016/7/layout/BasicLinearProcessNumbered"/>
    <dgm:cxn modelId="{2E4A3E22-D5B9-8E41-9188-054817D70848}" type="presParOf" srcId="{0D2E461B-487B-2349-AA28-F7281D09735F}" destId="{29942E20-1A92-8843-BEE9-C12D3AC7E93B}" srcOrd="2" destOrd="0" presId="urn:microsoft.com/office/officeart/2016/7/layout/BasicLinearProcessNumbered"/>
    <dgm:cxn modelId="{9321B217-2DA6-384E-975A-41F42E8718BF}" type="presParOf" srcId="{0D2E461B-487B-2349-AA28-F7281D09735F}" destId="{9810A99B-0F65-2145-BCC8-D0B18CDC9943}" srcOrd="3" destOrd="0" presId="urn:microsoft.com/office/officeart/2016/7/layout/BasicLinearProcessNumbered"/>
    <dgm:cxn modelId="{03A7FBCD-14AA-B543-9595-1B5C1A3111E3}" type="presParOf" srcId="{8E487877-12E5-314B-9C56-0EC71A298C92}" destId="{5F49AA8B-58CF-D84A-9D98-0219BFF9A39F}" srcOrd="1" destOrd="0" presId="urn:microsoft.com/office/officeart/2016/7/layout/BasicLinearProcessNumbered"/>
    <dgm:cxn modelId="{EA5055BB-DCE7-8243-937E-760BD7765F27}" type="presParOf" srcId="{8E487877-12E5-314B-9C56-0EC71A298C92}" destId="{E3D063C9-70CD-EA45-9CDD-E86C1359513A}" srcOrd="2" destOrd="0" presId="urn:microsoft.com/office/officeart/2016/7/layout/BasicLinearProcessNumbered"/>
    <dgm:cxn modelId="{85C7559F-911E-A048-903F-89D4AD504516}" type="presParOf" srcId="{E3D063C9-70CD-EA45-9CDD-E86C1359513A}" destId="{AFBA60A7-CC96-EF48-9352-557945826765}" srcOrd="0" destOrd="0" presId="urn:microsoft.com/office/officeart/2016/7/layout/BasicLinearProcessNumbered"/>
    <dgm:cxn modelId="{A448E4DD-B8DE-534F-B1F8-CE9884A47159}" type="presParOf" srcId="{E3D063C9-70CD-EA45-9CDD-E86C1359513A}" destId="{D833659B-3E88-D442-BFBD-4569CF82E6AE}" srcOrd="1" destOrd="0" presId="urn:microsoft.com/office/officeart/2016/7/layout/BasicLinearProcessNumbered"/>
    <dgm:cxn modelId="{A603F733-0CE6-FB4D-8F50-3B1D0DE032C2}" type="presParOf" srcId="{E3D063C9-70CD-EA45-9CDD-E86C1359513A}" destId="{E4BB4F1A-E07D-104F-A86D-280529A91958}" srcOrd="2" destOrd="0" presId="urn:microsoft.com/office/officeart/2016/7/layout/BasicLinearProcessNumbered"/>
    <dgm:cxn modelId="{AA6340ED-672D-694F-B1D3-F28D2BD76057}" type="presParOf" srcId="{E3D063C9-70CD-EA45-9CDD-E86C1359513A}" destId="{311C1585-4577-9E41-8D77-5DE1EF205B47}" srcOrd="3" destOrd="0" presId="urn:microsoft.com/office/officeart/2016/7/layout/BasicLinearProcessNumbered"/>
    <dgm:cxn modelId="{1C906EBE-038E-584F-BA88-2645B67F709D}" type="presParOf" srcId="{8E487877-12E5-314B-9C56-0EC71A298C92}" destId="{8DA5F2C6-1110-4A44-A0FA-20D665B05C6B}" srcOrd="3" destOrd="0" presId="urn:microsoft.com/office/officeart/2016/7/layout/BasicLinearProcessNumbered"/>
    <dgm:cxn modelId="{5DA67EE8-E572-1D43-8797-EDB6008BF4C3}" type="presParOf" srcId="{8E487877-12E5-314B-9C56-0EC71A298C92}" destId="{0D133336-DF8A-334F-94BD-4F79889B2D29}" srcOrd="4" destOrd="0" presId="urn:microsoft.com/office/officeart/2016/7/layout/BasicLinearProcessNumbered"/>
    <dgm:cxn modelId="{47EB6B3C-C867-AB4C-ABDD-45E18CB1F02B}" type="presParOf" srcId="{0D133336-DF8A-334F-94BD-4F79889B2D29}" destId="{EF2C1E72-0196-DA4D-9AAC-EDD6A97CE8C7}" srcOrd="0" destOrd="0" presId="urn:microsoft.com/office/officeart/2016/7/layout/BasicLinearProcessNumbered"/>
    <dgm:cxn modelId="{4D5BCE85-8EEE-4341-AA8D-36980E353DEE}" type="presParOf" srcId="{0D133336-DF8A-334F-94BD-4F79889B2D29}" destId="{FBC003E3-7016-114D-95FE-1ED6A0A027D6}" srcOrd="1" destOrd="0" presId="urn:microsoft.com/office/officeart/2016/7/layout/BasicLinearProcessNumbered"/>
    <dgm:cxn modelId="{0D2973C2-0BDE-BA48-9A03-57378D82005A}" type="presParOf" srcId="{0D133336-DF8A-334F-94BD-4F79889B2D29}" destId="{35DF444D-E27C-4B44-9E1F-398695BF46B4}" srcOrd="2" destOrd="0" presId="urn:microsoft.com/office/officeart/2016/7/layout/BasicLinearProcessNumbered"/>
    <dgm:cxn modelId="{6EF57928-3059-A441-97A4-5D29F979B1D6}" type="presParOf" srcId="{0D133336-DF8A-334F-94BD-4F79889B2D29}" destId="{AAC19AC4-12A2-2649-8B30-6FD7A83559BB}" srcOrd="3" destOrd="0" presId="urn:microsoft.com/office/officeart/2016/7/layout/BasicLinearProcessNumbered"/>
    <dgm:cxn modelId="{E625C6CF-5B20-904F-AF64-889C80DEC8CB}" type="presParOf" srcId="{8E487877-12E5-314B-9C56-0EC71A298C92}" destId="{630EDA2D-0758-8943-A1EF-5F43438F72A7}" srcOrd="5" destOrd="0" presId="urn:microsoft.com/office/officeart/2016/7/layout/BasicLinearProcessNumbered"/>
    <dgm:cxn modelId="{66A4DF85-DCBE-2940-9045-2009E0A73D86}" type="presParOf" srcId="{8E487877-12E5-314B-9C56-0EC71A298C92}" destId="{201A0950-C92E-1D4F-8C96-F342048906DC}" srcOrd="6" destOrd="0" presId="urn:microsoft.com/office/officeart/2016/7/layout/BasicLinearProcessNumbered"/>
    <dgm:cxn modelId="{8DC1BC52-1052-9F4C-BE43-6A16896A55D6}" type="presParOf" srcId="{201A0950-C92E-1D4F-8C96-F342048906DC}" destId="{402009DD-75A7-EA45-9682-4638A9DDBD45}" srcOrd="0" destOrd="0" presId="urn:microsoft.com/office/officeart/2016/7/layout/BasicLinearProcessNumbered"/>
    <dgm:cxn modelId="{5B6EF42E-9B62-FB41-B0EF-086AE050B1BE}" type="presParOf" srcId="{201A0950-C92E-1D4F-8C96-F342048906DC}" destId="{E4411581-0B14-014E-AA5A-5BF764BECC8A}" srcOrd="1" destOrd="0" presId="urn:microsoft.com/office/officeart/2016/7/layout/BasicLinearProcessNumbered"/>
    <dgm:cxn modelId="{C1DE6085-1654-6341-87A1-0461E9B816FE}" type="presParOf" srcId="{201A0950-C92E-1D4F-8C96-F342048906DC}" destId="{385FAD24-30F5-5F47-A4D1-BE9A5FD34845}" srcOrd="2" destOrd="0" presId="urn:microsoft.com/office/officeart/2016/7/layout/BasicLinearProcessNumbered"/>
    <dgm:cxn modelId="{AE93A105-BD1A-7A4C-8B83-4945F2BD19E4}" type="presParOf" srcId="{201A0950-C92E-1D4F-8C96-F342048906DC}" destId="{D21A146A-A7EF-DE44-A9B8-459E91556D4E}"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C14C8-B80C-E444-ABB5-ED8ADFEF8F25}">
      <dsp:nvSpPr>
        <dsp:cNvPr id="0" name=""/>
        <dsp:cNvSpPr/>
      </dsp:nvSpPr>
      <dsp:spPr>
        <a:xfrm>
          <a:off x="3231" y="112619"/>
          <a:ext cx="2563601" cy="3589042"/>
        </a:xfrm>
        <a:prstGeom prst="rect">
          <a:avLst/>
        </a:prstGeom>
        <a:solidFill>
          <a:schemeClr val="accent2">
            <a:tint val="40000"/>
            <a:alpha val="90000"/>
            <a:hueOff val="0"/>
            <a:satOff val="0"/>
            <a:lumOff val="0"/>
            <a:alphaOff val="0"/>
          </a:schemeClr>
        </a:solidFill>
        <a:ln w="2222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868" tIns="330200" rIns="199868" bIns="330200" numCol="1" spcCol="1270" anchor="t" anchorCtr="0">
          <a:noAutofit/>
        </a:bodyPr>
        <a:lstStyle/>
        <a:p>
          <a:pPr marL="0" lvl="0" indent="0" algn="ctr" defTabSz="1066800">
            <a:lnSpc>
              <a:spcPct val="90000"/>
            </a:lnSpc>
            <a:spcBef>
              <a:spcPct val="0"/>
            </a:spcBef>
            <a:spcAft>
              <a:spcPct val="35000"/>
            </a:spcAft>
            <a:buNone/>
          </a:pPr>
          <a:r>
            <a:rPr lang="de-DE" sz="2400" b="1" kern="1200" dirty="0"/>
            <a:t>Entstehungs-geschichte: </a:t>
          </a:r>
          <a:br>
            <a:rPr lang="de-DE" sz="2400" kern="1200" dirty="0"/>
          </a:br>
          <a:br>
            <a:rPr lang="de-DE" sz="2400" kern="1200" dirty="0"/>
          </a:br>
          <a:r>
            <a:rPr lang="de-DE" sz="2400" kern="1200" dirty="0"/>
            <a:t>Ein „Bild“ und dessen Wirkung</a:t>
          </a:r>
          <a:endParaRPr lang="en-US" sz="2400" kern="1200" dirty="0"/>
        </a:p>
      </dsp:txBody>
      <dsp:txXfrm>
        <a:off x="3231" y="1476455"/>
        <a:ext cx="2563601" cy="2153425"/>
      </dsp:txXfrm>
    </dsp:sp>
    <dsp:sp modelId="{EE9AFE01-3484-EE42-9A69-9347D682A8CC}">
      <dsp:nvSpPr>
        <dsp:cNvPr id="0" name=""/>
        <dsp:cNvSpPr/>
      </dsp:nvSpPr>
      <dsp:spPr>
        <a:xfrm>
          <a:off x="746675" y="471523"/>
          <a:ext cx="1076712" cy="1076712"/>
        </a:xfrm>
        <a:prstGeom prst="ellips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945" tIns="12700" rIns="83945" bIns="12700" numCol="1" spcCol="1270" anchor="ctr" anchorCtr="0">
          <a:noAutofit/>
        </a:bodyPr>
        <a:lstStyle/>
        <a:p>
          <a:pPr marL="0" lvl="0" indent="0" algn="ctr" defTabSz="2133600">
            <a:lnSpc>
              <a:spcPct val="90000"/>
            </a:lnSpc>
            <a:spcBef>
              <a:spcPct val="0"/>
            </a:spcBef>
            <a:spcAft>
              <a:spcPct val="35000"/>
            </a:spcAft>
            <a:buNone/>
          </a:pPr>
          <a:r>
            <a:rPr lang="en-US" sz="4800" kern="1200" dirty="0"/>
            <a:t>I</a:t>
          </a:r>
        </a:p>
      </dsp:txBody>
      <dsp:txXfrm>
        <a:off x="904356" y="629204"/>
        <a:ext cx="761350" cy="761350"/>
      </dsp:txXfrm>
    </dsp:sp>
    <dsp:sp modelId="{29942E20-1A92-8843-BEE9-C12D3AC7E93B}">
      <dsp:nvSpPr>
        <dsp:cNvPr id="0" name=""/>
        <dsp:cNvSpPr/>
      </dsp:nvSpPr>
      <dsp:spPr>
        <a:xfrm>
          <a:off x="3231" y="3701589"/>
          <a:ext cx="2563601" cy="72"/>
        </a:xfrm>
        <a:prstGeom prst="rect">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A60A7-CC96-EF48-9352-557945826765}">
      <dsp:nvSpPr>
        <dsp:cNvPr id="0" name=""/>
        <dsp:cNvSpPr/>
      </dsp:nvSpPr>
      <dsp:spPr>
        <a:xfrm>
          <a:off x="2823193" y="112619"/>
          <a:ext cx="2563601" cy="3589042"/>
        </a:xfrm>
        <a:prstGeom prst="rect">
          <a:avLst/>
        </a:prstGeom>
        <a:solidFill>
          <a:schemeClr val="accent3">
            <a:tint val="40000"/>
            <a:alpha val="90000"/>
            <a:hueOff val="0"/>
            <a:satOff val="0"/>
            <a:lumOff val="0"/>
            <a:alphaOff val="0"/>
          </a:schemeClr>
        </a:solidFill>
        <a:ln w="2222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868" tIns="330200" rIns="199868" bIns="330200" numCol="1" spcCol="1270" anchor="t" anchorCtr="0">
          <a:noAutofit/>
        </a:bodyPr>
        <a:lstStyle/>
        <a:p>
          <a:pPr marL="0" lvl="0" indent="0" algn="ctr" defTabSz="1066800">
            <a:lnSpc>
              <a:spcPct val="90000"/>
            </a:lnSpc>
            <a:spcBef>
              <a:spcPct val="0"/>
            </a:spcBef>
            <a:spcAft>
              <a:spcPct val="35000"/>
            </a:spcAft>
            <a:buNone/>
          </a:pPr>
          <a:r>
            <a:rPr lang="de-DE" sz="2400" b="1" kern="1200" dirty="0">
              <a:solidFill>
                <a:schemeClr val="bg1"/>
              </a:solidFill>
            </a:rPr>
            <a:t>Eine Inversion des Tragischen:</a:t>
          </a:r>
          <a:br>
            <a:rPr lang="de-DE" sz="2400" kern="1200" dirty="0">
              <a:solidFill>
                <a:schemeClr val="bg1"/>
              </a:solidFill>
            </a:rPr>
          </a:br>
          <a:br>
            <a:rPr lang="de-DE" sz="2400" kern="1200" dirty="0">
              <a:solidFill>
                <a:schemeClr val="bg1"/>
              </a:solidFill>
            </a:rPr>
          </a:br>
          <a:r>
            <a:rPr lang="de-DE" sz="2400" kern="1200" dirty="0">
              <a:solidFill>
                <a:schemeClr val="bg1"/>
              </a:solidFill>
            </a:rPr>
            <a:t>Die Metamorphose des Ernstes</a:t>
          </a:r>
          <a:endParaRPr lang="en-US" sz="2400" kern="1200" dirty="0"/>
        </a:p>
      </dsp:txBody>
      <dsp:txXfrm>
        <a:off x="2823193" y="1476455"/>
        <a:ext cx="2563601" cy="2153425"/>
      </dsp:txXfrm>
    </dsp:sp>
    <dsp:sp modelId="{D833659B-3E88-D442-BFBD-4569CF82E6AE}">
      <dsp:nvSpPr>
        <dsp:cNvPr id="0" name=""/>
        <dsp:cNvSpPr/>
      </dsp:nvSpPr>
      <dsp:spPr>
        <a:xfrm>
          <a:off x="3566637" y="471523"/>
          <a:ext cx="1076712" cy="1076712"/>
        </a:xfrm>
        <a:prstGeom prst="ellipse">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945" tIns="12700" rIns="83945" bIns="12700" numCol="1" spcCol="1270" anchor="ctr" anchorCtr="0">
          <a:noAutofit/>
        </a:bodyPr>
        <a:lstStyle/>
        <a:p>
          <a:pPr marL="0" lvl="0" indent="0" algn="ctr" defTabSz="2133600">
            <a:lnSpc>
              <a:spcPct val="90000"/>
            </a:lnSpc>
            <a:spcBef>
              <a:spcPct val="0"/>
            </a:spcBef>
            <a:spcAft>
              <a:spcPct val="35000"/>
            </a:spcAft>
            <a:buNone/>
          </a:pPr>
          <a:r>
            <a:rPr lang="en-US" sz="4800" kern="1200" dirty="0"/>
            <a:t>II</a:t>
          </a:r>
        </a:p>
      </dsp:txBody>
      <dsp:txXfrm>
        <a:off x="3724318" y="629204"/>
        <a:ext cx="761350" cy="761350"/>
      </dsp:txXfrm>
    </dsp:sp>
    <dsp:sp modelId="{E4BB4F1A-E07D-104F-A86D-280529A91958}">
      <dsp:nvSpPr>
        <dsp:cNvPr id="0" name=""/>
        <dsp:cNvSpPr/>
      </dsp:nvSpPr>
      <dsp:spPr>
        <a:xfrm>
          <a:off x="2823193" y="3701589"/>
          <a:ext cx="2563601" cy="72"/>
        </a:xfrm>
        <a:prstGeom prst="rect">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2C1E72-0196-DA4D-9AAC-EDD6A97CE8C7}">
      <dsp:nvSpPr>
        <dsp:cNvPr id="0" name=""/>
        <dsp:cNvSpPr/>
      </dsp:nvSpPr>
      <dsp:spPr>
        <a:xfrm>
          <a:off x="5643155" y="112619"/>
          <a:ext cx="2563601" cy="3589042"/>
        </a:xfrm>
        <a:prstGeom prst="rect">
          <a:avLst/>
        </a:prstGeom>
        <a:solidFill>
          <a:schemeClr val="accent4">
            <a:tint val="40000"/>
            <a:alpha val="90000"/>
            <a:hueOff val="0"/>
            <a:satOff val="0"/>
            <a:lumOff val="0"/>
            <a:alphaOff val="0"/>
          </a:schemeClr>
        </a:solidFill>
        <a:ln w="2222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868" tIns="330200" rIns="199868" bIns="330200" numCol="1" spcCol="1270" anchor="t" anchorCtr="0">
          <a:noAutofit/>
        </a:bodyPr>
        <a:lstStyle/>
        <a:p>
          <a:pPr marL="0" lvl="0" indent="0" algn="ctr" defTabSz="1066800">
            <a:lnSpc>
              <a:spcPct val="90000"/>
            </a:lnSpc>
            <a:spcBef>
              <a:spcPct val="0"/>
            </a:spcBef>
            <a:spcAft>
              <a:spcPct val="35000"/>
            </a:spcAft>
            <a:buNone/>
          </a:pPr>
          <a:r>
            <a:rPr lang="de-DE" sz="2400" b="1" kern="1200" dirty="0"/>
            <a:t>Adamsfall und Adams Fall:</a:t>
          </a:r>
          <a:br>
            <a:rPr lang="de-DE" sz="2400" kern="1200" dirty="0"/>
          </a:br>
          <a:br>
            <a:rPr lang="de-DE" sz="2400" kern="1200" dirty="0"/>
          </a:br>
          <a:r>
            <a:rPr lang="de-DE" sz="2400" kern="1200" dirty="0"/>
            <a:t>Ein kurzer Einblick in die Metaphorik</a:t>
          </a:r>
          <a:endParaRPr lang="en-US" sz="2400" kern="1200" dirty="0"/>
        </a:p>
      </dsp:txBody>
      <dsp:txXfrm>
        <a:off x="5643155" y="1476455"/>
        <a:ext cx="2563601" cy="2153425"/>
      </dsp:txXfrm>
    </dsp:sp>
    <dsp:sp modelId="{FBC003E3-7016-114D-95FE-1ED6A0A027D6}">
      <dsp:nvSpPr>
        <dsp:cNvPr id="0" name=""/>
        <dsp:cNvSpPr/>
      </dsp:nvSpPr>
      <dsp:spPr>
        <a:xfrm>
          <a:off x="6386599" y="471523"/>
          <a:ext cx="1076712" cy="1076712"/>
        </a:xfrm>
        <a:prstGeom prst="ellipse">
          <a:avLst/>
        </a:prstGeom>
        <a:solidFill>
          <a:schemeClr val="accent6">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945" tIns="12700" rIns="83945" bIns="12700" numCol="1" spcCol="1270" anchor="ctr" anchorCtr="0">
          <a:noAutofit/>
        </a:bodyPr>
        <a:lstStyle/>
        <a:p>
          <a:pPr marL="0" lvl="0" indent="0" algn="ctr" defTabSz="2133600">
            <a:lnSpc>
              <a:spcPct val="90000"/>
            </a:lnSpc>
            <a:spcBef>
              <a:spcPct val="0"/>
            </a:spcBef>
            <a:spcAft>
              <a:spcPct val="35000"/>
            </a:spcAft>
            <a:buNone/>
          </a:pPr>
          <a:r>
            <a:rPr lang="en-US" sz="4800" kern="1200" dirty="0"/>
            <a:t>III</a:t>
          </a:r>
        </a:p>
      </dsp:txBody>
      <dsp:txXfrm>
        <a:off x="6544280" y="629204"/>
        <a:ext cx="761350" cy="761350"/>
      </dsp:txXfrm>
    </dsp:sp>
    <dsp:sp modelId="{35DF444D-E27C-4B44-9E1F-398695BF46B4}">
      <dsp:nvSpPr>
        <dsp:cNvPr id="0" name=""/>
        <dsp:cNvSpPr/>
      </dsp:nvSpPr>
      <dsp:spPr>
        <a:xfrm>
          <a:off x="5643155" y="3701589"/>
          <a:ext cx="2563601" cy="72"/>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2009DD-75A7-EA45-9682-4638A9DDBD45}">
      <dsp:nvSpPr>
        <dsp:cNvPr id="0" name=""/>
        <dsp:cNvSpPr/>
      </dsp:nvSpPr>
      <dsp:spPr>
        <a:xfrm>
          <a:off x="8463116" y="112619"/>
          <a:ext cx="2563601" cy="3589042"/>
        </a:xfrm>
        <a:prstGeom prst="rect">
          <a:avLst/>
        </a:prstGeom>
        <a:solidFill>
          <a:schemeClr val="accent5">
            <a:tint val="40000"/>
            <a:alpha val="90000"/>
            <a:hueOff val="0"/>
            <a:satOff val="0"/>
            <a:lumOff val="0"/>
            <a:alphaOff val="0"/>
          </a:schemeClr>
        </a:solidFill>
        <a:ln w="2222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868" tIns="330200" rIns="199868" bIns="330200" numCol="1" spcCol="1270" anchor="t" anchorCtr="0">
          <a:noAutofit/>
        </a:bodyPr>
        <a:lstStyle/>
        <a:p>
          <a:pPr marL="0" lvl="0" indent="0" algn="ctr" defTabSz="1066800">
            <a:lnSpc>
              <a:spcPct val="90000"/>
            </a:lnSpc>
            <a:spcBef>
              <a:spcPct val="0"/>
            </a:spcBef>
            <a:spcAft>
              <a:spcPct val="35000"/>
            </a:spcAft>
            <a:buNone/>
          </a:pPr>
          <a:r>
            <a:rPr lang="en-US" sz="2400" b="1" kern="1200" dirty="0"/>
            <a:t>Der Satyr und sein Krug:</a:t>
          </a:r>
          <a:br>
            <a:rPr lang="en-US" sz="2400" b="1" kern="1200" dirty="0"/>
          </a:br>
          <a:br>
            <a:rPr lang="en-US" sz="2400" kern="1200" dirty="0"/>
          </a:br>
          <a:r>
            <a:rPr lang="en-US" sz="2400" kern="1200" dirty="0"/>
            <a:t>Der </a:t>
          </a:r>
          <a:r>
            <a:rPr lang="en-US" sz="2400" kern="1200" dirty="0" err="1"/>
            <a:t>andere</a:t>
          </a:r>
          <a:r>
            <a:rPr lang="en-US" sz="2400" kern="1200" dirty="0"/>
            <a:t> "</a:t>
          </a:r>
          <a:r>
            <a:rPr lang="en-US" sz="2400" kern="1200" dirty="0" err="1"/>
            <a:t>Zerbrochene</a:t>
          </a:r>
          <a:r>
            <a:rPr lang="en-US" sz="2400" kern="1200" dirty="0"/>
            <a:t> Krug"</a:t>
          </a:r>
        </a:p>
      </dsp:txBody>
      <dsp:txXfrm>
        <a:off x="8463116" y="1476455"/>
        <a:ext cx="2563601" cy="2153425"/>
      </dsp:txXfrm>
    </dsp:sp>
    <dsp:sp modelId="{E4411581-0B14-014E-AA5A-5BF764BECC8A}">
      <dsp:nvSpPr>
        <dsp:cNvPr id="0" name=""/>
        <dsp:cNvSpPr/>
      </dsp:nvSpPr>
      <dsp:spPr>
        <a:xfrm>
          <a:off x="9206561" y="471523"/>
          <a:ext cx="1076712" cy="1076712"/>
        </a:xfrm>
        <a:prstGeom prst="ellipse">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945" tIns="12700" rIns="83945" bIns="12700" numCol="1" spcCol="1270" anchor="ctr" anchorCtr="0">
          <a:noAutofit/>
        </a:bodyPr>
        <a:lstStyle/>
        <a:p>
          <a:pPr marL="0" lvl="0" indent="0" algn="ctr" defTabSz="2133600">
            <a:lnSpc>
              <a:spcPct val="90000"/>
            </a:lnSpc>
            <a:spcBef>
              <a:spcPct val="0"/>
            </a:spcBef>
            <a:spcAft>
              <a:spcPct val="35000"/>
            </a:spcAft>
            <a:buNone/>
          </a:pPr>
          <a:r>
            <a:rPr lang="de-DE" sz="4800" kern="1200" dirty="0"/>
            <a:t>IV</a:t>
          </a:r>
        </a:p>
      </dsp:txBody>
      <dsp:txXfrm>
        <a:off x="9364242" y="629204"/>
        <a:ext cx="761350" cy="761350"/>
      </dsp:txXfrm>
    </dsp:sp>
    <dsp:sp modelId="{385FAD24-30F5-5F47-A4D1-BE9A5FD34845}">
      <dsp:nvSpPr>
        <dsp:cNvPr id="0" name=""/>
        <dsp:cNvSpPr/>
      </dsp:nvSpPr>
      <dsp:spPr>
        <a:xfrm>
          <a:off x="8463116" y="3701589"/>
          <a:ext cx="2563601" cy="72"/>
        </a:xfrm>
        <a:prstGeom prst="rect">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D411-9857-4747-9926-242186E1EF01}" type="datetimeFigureOut">
              <a:rPr lang="de-DE" smtClean="0"/>
              <a:t>25.11.21</a:t>
            </a:fld>
            <a:endParaRPr/>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0351D-94C9-9240-94EE-04FC1FBD6D1D}" type="slidenum">
              <a:rPr lang="de-DE" smtClean="0"/>
              <a:t>‹Nr.›</a:t>
            </a:fld>
            <a:endParaRPr/>
          </a:p>
        </p:txBody>
      </p:sp>
    </p:spTree>
    <p:extLst>
      <p:ext uri="{BB962C8B-B14F-4D97-AF65-F5344CB8AC3E}">
        <p14:creationId xmlns:p14="http://schemas.microsoft.com/office/powerpoint/2010/main" val="2990143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dirty="0"/>
          </a:p>
        </p:txBody>
      </p:sp>
      <p:sp>
        <p:nvSpPr>
          <p:cNvPr id="4" name="Foliennummernplatzhalter 3"/>
          <p:cNvSpPr>
            <a:spLocks noGrp="1"/>
          </p:cNvSpPr>
          <p:nvPr>
            <p:ph type="sldNum" sz="quarter" idx="5"/>
          </p:nvPr>
        </p:nvSpPr>
        <p:spPr/>
        <p:txBody>
          <a:bodyPr/>
          <a:lstStyle/>
          <a:p>
            <a:fld id="{4030351D-94C9-9240-94EE-04FC1FBD6D1D}" type="slidenum">
              <a:rPr lang="de-DE" smtClean="0"/>
              <a:t>18</a:t>
            </a:fld>
            <a:endParaRPr lang="de-DE"/>
          </a:p>
        </p:txBody>
      </p:sp>
    </p:spTree>
    <p:extLst>
      <p:ext uri="{BB962C8B-B14F-4D97-AF65-F5344CB8AC3E}">
        <p14:creationId xmlns:p14="http://schemas.microsoft.com/office/powerpoint/2010/main" val="378383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dirty="0"/>
          </a:p>
        </p:txBody>
      </p:sp>
      <p:sp>
        <p:nvSpPr>
          <p:cNvPr id="4" name="Foliennummernplatzhalter 3"/>
          <p:cNvSpPr>
            <a:spLocks noGrp="1"/>
          </p:cNvSpPr>
          <p:nvPr>
            <p:ph type="sldNum" sz="quarter" idx="5"/>
          </p:nvPr>
        </p:nvSpPr>
        <p:spPr/>
        <p:txBody>
          <a:bodyPr/>
          <a:lstStyle/>
          <a:p>
            <a:fld id="{4030351D-94C9-9240-94EE-04FC1FBD6D1D}" type="slidenum">
              <a:rPr lang="de-DE" smtClean="0"/>
              <a:t>21</a:t>
            </a:fld>
            <a:endParaRPr lang="de-DE"/>
          </a:p>
        </p:txBody>
      </p:sp>
    </p:spTree>
    <p:extLst>
      <p:ext uri="{BB962C8B-B14F-4D97-AF65-F5344CB8AC3E}">
        <p14:creationId xmlns:p14="http://schemas.microsoft.com/office/powerpoint/2010/main" val="1886337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latin typeface="TimesNewRomanPSMT"/>
              </a:rPr>
              <a:t>Tatsächlich</a:t>
            </a:r>
            <a:r>
              <a:rPr lang="de-DE" dirty="0">
                <a:latin typeface="TimesNewRomanPSMT"/>
              </a:rPr>
              <a:t> </a:t>
            </a:r>
            <a:r>
              <a:rPr lang="de-DE" dirty="0" err="1">
                <a:latin typeface="TimesNewRomanPSMT"/>
              </a:rPr>
              <a:t>erfährt</a:t>
            </a:r>
            <a:r>
              <a:rPr lang="de-DE" dirty="0">
                <a:latin typeface="TimesNewRomanPSMT"/>
              </a:rPr>
              <a:t> auch der Zuschauer nicht, warum </a:t>
            </a:r>
            <a:r>
              <a:rPr lang="de-DE" dirty="0" err="1">
                <a:latin typeface="TimesNewRomanPSMT"/>
              </a:rPr>
              <a:t>Teiresias</a:t>
            </a:r>
            <a:r>
              <a:rPr lang="de-DE" dirty="0">
                <a:latin typeface="TimesNewRomanPSMT"/>
              </a:rPr>
              <a:t> die ganze Zeit geschwiegen hat. </a:t>
            </a:r>
            <a:endParaRPr lang="de-DE" dirty="0"/>
          </a:p>
          <a:p>
            <a:endParaRPr dirty="0"/>
          </a:p>
        </p:txBody>
      </p:sp>
      <p:sp>
        <p:nvSpPr>
          <p:cNvPr id="4" name="Foliennummernplatzhalter 3"/>
          <p:cNvSpPr>
            <a:spLocks noGrp="1"/>
          </p:cNvSpPr>
          <p:nvPr>
            <p:ph type="sldNum" sz="quarter" idx="5"/>
          </p:nvPr>
        </p:nvSpPr>
        <p:spPr/>
        <p:txBody>
          <a:bodyPr/>
          <a:lstStyle/>
          <a:p>
            <a:fld id="{4030351D-94C9-9240-94EE-04FC1FBD6D1D}" type="slidenum">
              <a:rPr lang="de-DE" smtClean="0"/>
              <a:t>25</a:t>
            </a:fld>
            <a:endParaRPr lang="de-DE"/>
          </a:p>
        </p:txBody>
      </p:sp>
    </p:spTree>
    <p:extLst>
      <p:ext uri="{BB962C8B-B14F-4D97-AF65-F5344CB8AC3E}">
        <p14:creationId xmlns:p14="http://schemas.microsoft.com/office/powerpoint/2010/main" val="3201652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latin typeface="TimesNewRomanPSMT"/>
              </a:rPr>
              <a:t>Tatsächlich</a:t>
            </a:r>
            <a:r>
              <a:rPr lang="de-DE" dirty="0">
                <a:latin typeface="TimesNewRomanPSMT"/>
              </a:rPr>
              <a:t> </a:t>
            </a:r>
            <a:r>
              <a:rPr lang="de-DE" dirty="0" err="1">
                <a:latin typeface="TimesNewRomanPSMT"/>
              </a:rPr>
              <a:t>erfährt</a:t>
            </a:r>
            <a:r>
              <a:rPr lang="de-DE" dirty="0">
                <a:latin typeface="TimesNewRomanPSMT"/>
              </a:rPr>
              <a:t> auch der Zuschauer nicht, warum </a:t>
            </a:r>
            <a:r>
              <a:rPr lang="de-DE" dirty="0" err="1">
                <a:latin typeface="TimesNewRomanPSMT"/>
              </a:rPr>
              <a:t>Teiresias</a:t>
            </a:r>
            <a:r>
              <a:rPr lang="de-DE" dirty="0">
                <a:latin typeface="TimesNewRomanPSMT"/>
              </a:rPr>
              <a:t> die ganze Zeit geschwiegen hat. </a:t>
            </a:r>
            <a:endParaRPr lang="de-DE" dirty="0"/>
          </a:p>
          <a:p>
            <a:endParaRPr dirty="0"/>
          </a:p>
        </p:txBody>
      </p:sp>
      <p:sp>
        <p:nvSpPr>
          <p:cNvPr id="4" name="Foliennummernplatzhalter 3"/>
          <p:cNvSpPr>
            <a:spLocks noGrp="1"/>
          </p:cNvSpPr>
          <p:nvPr>
            <p:ph type="sldNum" sz="quarter" idx="5"/>
          </p:nvPr>
        </p:nvSpPr>
        <p:spPr/>
        <p:txBody>
          <a:bodyPr/>
          <a:lstStyle/>
          <a:p>
            <a:fld id="{4030351D-94C9-9240-94EE-04FC1FBD6D1D}" type="slidenum">
              <a:rPr lang="de-DE" smtClean="0"/>
              <a:t>26</a:t>
            </a:fld>
            <a:endParaRPr lang="de-DE"/>
          </a:p>
        </p:txBody>
      </p:sp>
    </p:spTree>
    <p:extLst>
      <p:ext uri="{BB962C8B-B14F-4D97-AF65-F5344CB8AC3E}">
        <p14:creationId xmlns:p14="http://schemas.microsoft.com/office/powerpoint/2010/main" val="3214386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latin typeface="TimesNewRomanPSMT"/>
              </a:rPr>
              <a:t>Tatsächlich</a:t>
            </a:r>
            <a:r>
              <a:rPr lang="de-DE" dirty="0">
                <a:latin typeface="TimesNewRomanPSMT"/>
              </a:rPr>
              <a:t> </a:t>
            </a:r>
            <a:r>
              <a:rPr lang="de-DE" dirty="0" err="1">
                <a:latin typeface="TimesNewRomanPSMT"/>
              </a:rPr>
              <a:t>erfährt</a:t>
            </a:r>
            <a:r>
              <a:rPr lang="de-DE" dirty="0">
                <a:latin typeface="TimesNewRomanPSMT"/>
              </a:rPr>
              <a:t> auch der Zuschauer nicht, warum </a:t>
            </a:r>
            <a:r>
              <a:rPr lang="de-DE" dirty="0" err="1">
                <a:latin typeface="TimesNewRomanPSMT"/>
              </a:rPr>
              <a:t>Teiresias</a:t>
            </a:r>
            <a:r>
              <a:rPr lang="de-DE" dirty="0">
                <a:latin typeface="TimesNewRomanPSMT"/>
              </a:rPr>
              <a:t> die ganze Zeit geschwiegen hat. </a:t>
            </a:r>
            <a:endParaRPr lang="de-DE" dirty="0"/>
          </a:p>
          <a:p>
            <a:endParaRPr dirty="0"/>
          </a:p>
        </p:txBody>
      </p:sp>
      <p:sp>
        <p:nvSpPr>
          <p:cNvPr id="4" name="Foliennummernplatzhalter 3"/>
          <p:cNvSpPr>
            <a:spLocks noGrp="1"/>
          </p:cNvSpPr>
          <p:nvPr>
            <p:ph type="sldNum" sz="quarter" idx="5"/>
          </p:nvPr>
        </p:nvSpPr>
        <p:spPr/>
        <p:txBody>
          <a:bodyPr/>
          <a:lstStyle/>
          <a:p>
            <a:fld id="{4030351D-94C9-9240-94EE-04FC1FBD6D1D}" type="slidenum">
              <a:rPr lang="de-DE" smtClean="0"/>
              <a:t>27</a:t>
            </a:fld>
            <a:endParaRPr lang="de-DE"/>
          </a:p>
        </p:txBody>
      </p:sp>
    </p:spTree>
    <p:extLst>
      <p:ext uri="{BB962C8B-B14F-4D97-AF65-F5344CB8AC3E}">
        <p14:creationId xmlns:p14="http://schemas.microsoft.com/office/powerpoint/2010/main" val="2201810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latin typeface="TimesNewRomanPSMT"/>
              </a:rPr>
              <a:t>Tatsächlich</a:t>
            </a:r>
            <a:r>
              <a:rPr lang="de-DE" dirty="0">
                <a:latin typeface="TimesNewRomanPSMT"/>
              </a:rPr>
              <a:t> </a:t>
            </a:r>
            <a:r>
              <a:rPr lang="de-DE" dirty="0" err="1">
                <a:latin typeface="TimesNewRomanPSMT"/>
              </a:rPr>
              <a:t>erfährt</a:t>
            </a:r>
            <a:r>
              <a:rPr lang="de-DE" dirty="0">
                <a:latin typeface="TimesNewRomanPSMT"/>
              </a:rPr>
              <a:t> auch der Zuschauer nicht, warum </a:t>
            </a:r>
            <a:r>
              <a:rPr lang="de-DE" dirty="0" err="1">
                <a:latin typeface="TimesNewRomanPSMT"/>
              </a:rPr>
              <a:t>Teiresias</a:t>
            </a:r>
            <a:r>
              <a:rPr lang="de-DE" dirty="0">
                <a:latin typeface="TimesNewRomanPSMT"/>
              </a:rPr>
              <a:t> die ganze Zeit geschwiegen hat. </a:t>
            </a:r>
            <a:endParaRPr lang="de-DE" dirty="0"/>
          </a:p>
          <a:p>
            <a:endParaRPr dirty="0"/>
          </a:p>
        </p:txBody>
      </p:sp>
      <p:sp>
        <p:nvSpPr>
          <p:cNvPr id="4" name="Foliennummernplatzhalter 3"/>
          <p:cNvSpPr>
            <a:spLocks noGrp="1"/>
          </p:cNvSpPr>
          <p:nvPr>
            <p:ph type="sldNum" sz="quarter" idx="5"/>
          </p:nvPr>
        </p:nvSpPr>
        <p:spPr/>
        <p:txBody>
          <a:bodyPr/>
          <a:lstStyle/>
          <a:p>
            <a:fld id="{4030351D-94C9-9240-94EE-04FC1FBD6D1D}" type="slidenum">
              <a:rPr lang="de-DE" smtClean="0"/>
              <a:t>29</a:t>
            </a:fld>
            <a:endParaRPr lang="de-DE"/>
          </a:p>
        </p:txBody>
      </p:sp>
    </p:spTree>
    <p:extLst>
      <p:ext uri="{BB962C8B-B14F-4D97-AF65-F5344CB8AC3E}">
        <p14:creationId xmlns:p14="http://schemas.microsoft.com/office/powerpoint/2010/main" val="3676226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Deus ex Utrecht</a:t>
            </a:r>
            <a:endParaRPr dirty="0"/>
          </a:p>
        </p:txBody>
      </p:sp>
      <p:sp>
        <p:nvSpPr>
          <p:cNvPr id="4" name="Foliennummernplatzhalter 3"/>
          <p:cNvSpPr>
            <a:spLocks noGrp="1"/>
          </p:cNvSpPr>
          <p:nvPr>
            <p:ph type="sldNum" sz="quarter" idx="5"/>
          </p:nvPr>
        </p:nvSpPr>
        <p:spPr/>
        <p:txBody>
          <a:bodyPr/>
          <a:lstStyle/>
          <a:p>
            <a:fld id="{4030351D-94C9-9240-94EE-04FC1FBD6D1D}" type="slidenum">
              <a:rPr lang="de-DE" smtClean="0"/>
              <a:t>30</a:t>
            </a:fld>
            <a:endParaRPr lang="de-DE"/>
          </a:p>
        </p:txBody>
      </p:sp>
    </p:spTree>
    <p:extLst>
      <p:ext uri="{BB962C8B-B14F-4D97-AF65-F5344CB8AC3E}">
        <p14:creationId xmlns:p14="http://schemas.microsoft.com/office/powerpoint/2010/main" val="133992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B4DEE78D-6F61-9641-B1B1-3A8787C616D3}" type="datetime1">
              <a:rPr lang="de-DE" smtClean="0"/>
              <a:t>25.11.21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277777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E2451A-3B8E-A341-A9FA-AF1EDBD727C6}" type="datetime1">
              <a:rPr lang="de-DE" smtClean="0"/>
              <a:t>25.11.21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746401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7510FE7A-0D73-7348-B82A-34907217AA56}" type="datetime1">
              <a:rPr lang="de-DE" smtClean="0"/>
              <a:t>25.11.21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345141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C3410-620A-274A-AF10-25392AEFC60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a:p>
        </p:txBody>
      </p:sp>
      <p:sp>
        <p:nvSpPr>
          <p:cNvPr id="3" name="Untertitel 2">
            <a:extLst>
              <a:ext uri="{FF2B5EF4-FFF2-40B4-BE49-F238E27FC236}">
                <a16:creationId xmlns:a16="http://schemas.microsoft.com/office/drawing/2014/main" id="{BDA6E0B3-E051-1647-9D73-262FC88EB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a:p>
        </p:txBody>
      </p:sp>
      <p:sp>
        <p:nvSpPr>
          <p:cNvPr id="4" name="Datumsplatzhalter 3">
            <a:extLst>
              <a:ext uri="{FF2B5EF4-FFF2-40B4-BE49-F238E27FC236}">
                <a16:creationId xmlns:a16="http://schemas.microsoft.com/office/drawing/2014/main" id="{438C4AEB-AB13-934E-9831-FD3FFDB13141}"/>
              </a:ext>
            </a:extLst>
          </p:cNvPr>
          <p:cNvSpPr>
            <a:spLocks noGrp="1"/>
          </p:cNvSpPr>
          <p:nvPr>
            <p:ph type="dt" sz="half" idx="10"/>
          </p:nvPr>
        </p:nvSpPr>
        <p:spPr/>
        <p:txBody>
          <a:bodyPr/>
          <a:lstStyle/>
          <a:p>
            <a:fld id="{24D8A291-2C83-3040-A024-AA9106600433}" type="datetime1">
              <a:rPr lang="de-DE" smtClean="0"/>
              <a:t>25.11.21</a:t>
            </a:fld>
            <a:endParaRPr lang="en-US" dirty="0"/>
          </a:p>
        </p:txBody>
      </p:sp>
      <p:sp>
        <p:nvSpPr>
          <p:cNvPr id="5" name="Fußzeilenplatzhalter 4">
            <a:extLst>
              <a:ext uri="{FF2B5EF4-FFF2-40B4-BE49-F238E27FC236}">
                <a16:creationId xmlns:a16="http://schemas.microsoft.com/office/drawing/2014/main" id="{D49518B9-C64F-9545-9586-2AC21439DC88}"/>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42662370-2A65-784E-B22F-D4FE3DBE4BAE}"/>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127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EDBD6-EEBE-9546-9CB8-CD1DD61353C3}"/>
              </a:ext>
            </a:extLst>
          </p:cNvPr>
          <p:cNvSpPr>
            <a:spLocks noGrp="1"/>
          </p:cNvSpPr>
          <p:nvPr>
            <p:ph type="title"/>
          </p:nvPr>
        </p:nvSpPr>
        <p:spPr/>
        <p:txBody>
          <a:bodyPr/>
          <a:lstStyle/>
          <a:p>
            <a:r>
              <a:rPr lang="de-DE"/>
              <a:t>Mastertitelformat bearbeiten</a:t>
            </a:r>
            <a:endParaRPr/>
          </a:p>
        </p:txBody>
      </p:sp>
      <p:sp>
        <p:nvSpPr>
          <p:cNvPr id="3" name="Inhaltsplatzhalter 2">
            <a:extLst>
              <a:ext uri="{FF2B5EF4-FFF2-40B4-BE49-F238E27FC236}">
                <a16:creationId xmlns:a16="http://schemas.microsoft.com/office/drawing/2014/main" id="{7992B16F-038D-4C4B-913D-1C1FF878F3A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Datumsplatzhalter 3">
            <a:extLst>
              <a:ext uri="{FF2B5EF4-FFF2-40B4-BE49-F238E27FC236}">
                <a16:creationId xmlns:a16="http://schemas.microsoft.com/office/drawing/2014/main" id="{E9705EF9-4CEF-314E-8083-E88BFBF9445C}"/>
              </a:ext>
            </a:extLst>
          </p:cNvPr>
          <p:cNvSpPr>
            <a:spLocks noGrp="1"/>
          </p:cNvSpPr>
          <p:nvPr>
            <p:ph type="dt" sz="half" idx="10"/>
          </p:nvPr>
        </p:nvSpPr>
        <p:spPr/>
        <p:txBody>
          <a:bodyPr/>
          <a:lstStyle/>
          <a:p>
            <a:fld id="{75A82964-3D8D-E041-AE7A-99DECCCCF3D2}" type="datetime1">
              <a:rPr lang="de-DE" smtClean="0"/>
              <a:t>25.11.21</a:t>
            </a:fld>
            <a:endParaRPr lang="en-US" dirty="0"/>
          </a:p>
        </p:txBody>
      </p:sp>
      <p:sp>
        <p:nvSpPr>
          <p:cNvPr id="5" name="Fußzeilenplatzhalter 4">
            <a:extLst>
              <a:ext uri="{FF2B5EF4-FFF2-40B4-BE49-F238E27FC236}">
                <a16:creationId xmlns:a16="http://schemas.microsoft.com/office/drawing/2014/main" id="{4FFBAABE-6C84-F349-9A91-3502D741F35F}"/>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06DCFD56-E2F5-CC48-A168-25C25A5E4C6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55737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D2F59B-0CF1-714B-B8A2-0DDB6C87710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a:p>
        </p:txBody>
      </p:sp>
      <p:sp>
        <p:nvSpPr>
          <p:cNvPr id="3" name="Textplatzhalter 2">
            <a:extLst>
              <a:ext uri="{FF2B5EF4-FFF2-40B4-BE49-F238E27FC236}">
                <a16:creationId xmlns:a16="http://schemas.microsoft.com/office/drawing/2014/main" id="{8E267499-DD23-2742-A96D-427995EB6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DFD4D16-62D5-364C-9036-A50FE3BE8219}"/>
              </a:ext>
            </a:extLst>
          </p:cNvPr>
          <p:cNvSpPr>
            <a:spLocks noGrp="1"/>
          </p:cNvSpPr>
          <p:nvPr>
            <p:ph type="dt" sz="half" idx="10"/>
          </p:nvPr>
        </p:nvSpPr>
        <p:spPr/>
        <p:txBody>
          <a:bodyPr/>
          <a:lstStyle/>
          <a:p>
            <a:fld id="{601B1CE3-BEC4-C847-87DE-F1F6DB805E26}" type="datetime1">
              <a:rPr lang="de-DE" smtClean="0"/>
              <a:t>25.11.21</a:t>
            </a:fld>
            <a:endParaRPr lang="en-US" dirty="0"/>
          </a:p>
        </p:txBody>
      </p:sp>
      <p:sp>
        <p:nvSpPr>
          <p:cNvPr id="5" name="Fußzeilenplatzhalter 4">
            <a:extLst>
              <a:ext uri="{FF2B5EF4-FFF2-40B4-BE49-F238E27FC236}">
                <a16:creationId xmlns:a16="http://schemas.microsoft.com/office/drawing/2014/main" id="{79D07B28-7C80-4D42-9C4E-BE6598E4A2AA}"/>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2A62FE24-42A4-8E46-A942-E33DCC5E8661}"/>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297707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1A9E7F-8BFD-7147-9B7E-636E06FCC32C}"/>
              </a:ext>
            </a:extLst>
          </p:cNvPr>
          <p:cNvSpPr>
            <a:spLocks noGrp="1"/>
          </p:cNvSpPr>
          <p:nvPr>
            <p:ph type="title"/>
          </p:nvPr>
        </p:nvSpPr>
        <p:spPr/>
        <p:txBody>
          <a:bodyPr/>
          <a:lstStyle/>
          <a:p>
            <a:r>
              <a:rPr lang="de-DE"/>
              <a:t>Mastertitelformat bearbeiten</a:t>
            </a:r>
            <a:endParaRPr/>
          </a:p>
        </p:txBody>
      </p:sp>
      <p:sp>
        <p:nvSpPr>
          <p:cNvPr id="3" name="Inhaltsplatzhalter 2">
            <a:extLst>
              <a:ext uri="{FF2B5EF4-FFF2-40B4-BE49-F238E27FC236}">
                <a16:creationId xmlns:a16="http://schemas.microsoft.com/office/drawing/2014/main" id="{D18B32FC-7E7E-5C4B-BE3F-B61D46DF242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Inhaltsplatzhalter 3">
            <a:extLst>
              <a:ext uri="{FF2B5EF4-FFF2-40B4-BE49-F238E27FC236}">
                <a16:creationId xmlns:a16="http://schemas.microsoft.com/office/drawing/2014/main" id="{1221533B-F0F5-5543-9140-1A7E918C690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5" name="Datumsplatzhalter 4">
            <a:extLst>
              <a:ext uri="{FF2B5EF4-FFF2-40B4-BE49-F238E27FC236}">
                <a16:creationId xmlns:a16="http://schemas.microsoft.com/office/drawing/2014/main" id="{7C5FFE11-300E-294F-877F-E96BD7890393}"/>
              </a:ext>
            </a:extLst>
          </p:cNvPr>
          <p:cNvSpPr>
            <a:spLocks noGrp="1"/>
          </p:cNvSpPr>
          <p:nvPr>
            <p:ph type="dt" sz="half" idx="10"/>
          </p:nvPr>
        </p:nvSpPr>
        <p:spPr/>
        <p:txBody>
          <a:bodyPr/>
          <a:lstStyle/>
          <a:p>
            <a:fld id="{55E4E579-1960-9749-9698-AEB9A601AAC9}" type="datetime1">
              <a:rPr lang="de-DE" smtClean="0"/>
              <a:t>25.11.21</a:t>
            </a:fld>
            <a:endParaRPr lang="en-US" dirty="0"/>
          </a:p>
        </p:txBody>
      </p:sp>
      <p:sp>
        <p:nvSpPr>
          <p:cNvPr id="6" name="Fußzeilenplatzhalter 5">
            <a:extLst>
              <a:ext uri="{FF2B5EF4-FFF2-40B4-BE49-F238E27FC236}">
                <a16:creationId xmlns:a16="http://schemas.microsoft.com/office/drawing/2014/main" id="{57B36716-7F5D-D144-9CBC-BE97A16A78BD}"/>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C2E2B585-1E08-7B4C-825F-A9780ADE1507}"/>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415272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7B7B3B-EAB4-294A-8406-BD17B367F147}"/>
              </a:ext>
            </a:extLst>
          </p:cNvPr>
          <p:cNvSpPr>
            <a:spLocks noGrp="1"/>
          </p:cNvSpPr>
          <p:nvPr>
            <p:ph type="title"/>
          </p:nvPr>
        </p:nvSpPr>
        <p:spPr>
          <a:xfrm>
            <a:off x="839788" y="365125"/>
            <a:ext cx="10515600" cy="1325563"/>
          </a:xfrm>
        </p:spPr>
        <p:txBody>
          <a:bodyPr/>
          <a:lstStyle/>
          <a:p>
            <a:r>
              <a:rPr lang="de-DE"/>
              <a:t>Mastertitelformat bearbeiten</a:t>
            </a:r>
            <a:endParaRPr/>
          </a:p>
        </p:txBody>
      </p:sp>
      <p:sp>
        <p:nvSpPr>
          <p:cNvPr id="3" name="Textplatzhalter 2">
            <a:extLst>
              <a:ext uri="{FF2B5EF4-FFF2-40B4-BE49-F238E27FC236}">
                <a16:creationId xmlns:a16="http://schemas.microsoft.com/office/drawing/2014/main" id="{E92633AD-C1E6-C845-AC2A-0107FD9228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A82743B-A7B6-BE42-98E9-B80D70121BB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5" name="Textplatzhalter 4">
            <a:extLst>
              <a:ext uri="{FF2B5EF4-FFF2-40B4-BE49-F238E27FC236}">
                <a16:creationId xmlns:a16="http://schemas.microsoft.com/office/drawing/2014/main" id="{72ACA3E5-996F-694C-BC85-BC826573E2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21EFBD6-6E82-EA4B-84CA-7BF43BB4BC1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7" name="Datumsplatzhalter 6">
            <a:extLst>
              <a:ext uri="{FF2B5EF4-FFF2-40B4-BE49-F238E27FC236}">
                <a16:creationId xmlns:a16="http://schemas.microsoft.com/office/drawing/2014/main" id="{F3489DE6-0077-2B4E-945A-031CFA635787}"/>
              </a:ext>
            </a:extLst>
          </p:cNvPr>
          <p:cNvSpPr>
            <a:spLocks noGrp="1"/>
          </p:cNvSpPr>
          <p:nvPr>
            <p:ph type="dt" sz="half" idx="10"/>
          </p:nvPr>
        </p:nvSpPr>
        <p:spPr/>
        <p:txBody>
          <a:bodyPr/>
          <a:lstStyle/>
          <a:p>
            <a:fld id="{E0901A94-567C-D04D-8C61-4C56D8BBE6D8}" type="datetime1">
              <a:rPr lang="de-DE" smtClean="0"/>
              <a:t>25.11.21</a:t>
            </a:fld>
            <a:endParaRPr lang="en-US" dirty="0"/>
          </a:p>
        </p:txBody>
      </p:sp>
      <p:sp>
        <p:nvSpPr>
          <p:cNvPr id="8" name="Fußzeilenplatzhalter 7">
            <a:extLst>
              <a:ext uri="{FF2B5EF4-FFF2-40B4-BE49-F238E27FC236}">
                <a16:creationId xmlns:a16="http://schemas.microsoft.com/office/drawing/2014/main" id="{B2325B12-92FC-584D-9E19-4703543F5336}"/>
              </a:ext>
            </a:extLst>
          </p:cNvPr>
          <p:cNvSpPr>
            <a:spLocks noGrp="1"/>
          </p:cNvSpPr>
          <p:nvPr>
            <p:ph type="ftr" sz="quarter" idx="11"/>
          </p:nvPr>
        </p:nvSpPr>
        <p:spPr/>
        <p:txBody>
          <a:bodyPr/>
          <a:lstStyle/>
          <a:p>
            <a:endParaRPr lang="en-US" dirty="0"/>
          </a:p>
        </p:txBody>
      </p:sp>
      <p:sp>
        <p:nvSpPr>
          <p:cNvPr id="9" name="Foliennummernplatzhalter 8">
            <a:extLst>
              <a:ext uri="{FF2B5EF4-FFF2-40B4-BE49-F238E27FC236}">
                <a16:creationId xmlns:a16="http://schemas.microsoft.com/office/drawing/2014/main" id="{5A93FA4E-0247-654B-9BAB-0382C9D9E163}"/>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64520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A0964F-16DD-E140-BFAF-F37426406135}"/>
              </a:ext>
            </a:extLst>
          </p:cNvPr>
          <p:cNvSpPr>
            <a:spLocks noGrp="1"/>
          </p:cNvSpPr>
          <p:nvPr>
            <p:ph type="title"/>
          </p:nvPr>
        </p:nvSpPr>
        <p:spPr/>
        <p:txBody>
          <a:bodyPr/>
          <a:lstStyle/>
          <a:p>
            <a:r>
              <a:rPr lang="de-DE"/>
              <a:t>Mastertitelformat bearbeiten</a:t>
            </a:r>
            <a:endParaRPr/>
          </a:p>
        </p:txBody>
      </p:sp>
      <p:sp>
        <p:nvSpPr>
          <p:cNvPr id="3" name="Datumsplatzhalter 2">
            <a:extLst>
              <a:ext uri="{FF2B5EF4-FFF2-40B4-BE49-F238E27FC236}">
                <a16:creationId xmlns:a16="http://schemas.microsoft.com/office/drawing/2014/main" id="{CC698FD7-A99A-B345-A823-81FC861506FB}"/>
              </a:ext>
            </a:extLst>
          </p:cNvPr>
          <p:cNvSpPr>
            <a:spLocks noGrp="1"/>
          </p:cNvSpPr>
          <p:nvPr>
            <p:ph type="dt" sz="half" idx="10"/>
          </p:nvPr>
        </p:nvSpPr>
        <p:spPr/>
        <p:txBody>
          <a:bodyPr/>
          <a:lstStyle/>
          <a:p>
            <a:fld id="{7EE0AAFD-84F4-104E-9D64-92ABF2E51F9E}" type="datetime1">
              <a:rPr lang="de-DE" smtClean="0"/>
              <a:t>25.11.21</a:t>
            </a:fld>
            <a:endParaRPr lang="en-US" dirty="0"/>
          </a:p>
        </p:txBody>
      </p:sp>
      <p:sp>
        <p:nvSpPr>
          <p:cNvPr id="4" name="Fußzeilenplatzhalter 3">
            <a:extLst>
              <a:ext uri="{FF2B5EF4-FFF2-40B4-BE49-F238E27FC236}">
                <a16:creationId xmlns:a16="http://schemas.microsoft.com/office/drawing/2014/main" id="{32631F93-13DE-1349-A987-CDE7633D5F27}"/>
              </a:ext>
            </a:extLst>
          </p:cNvPr>
          <p:cNvSpPr>
            <a:spLocks noGrp="1"/>
          </p:cNvSpPr>
          <p:nvPr>
            <p:ph type="ftr" sz="quarter" idx="11"/>
          </p:nvPr>
        </p:nvSpPr>
        <p:spPr/>
        <p:txBody>
          <a:bodyPr/>
          <a:lstStyle/>
          <a:p>
            <a:endParaRPr lang="en-US" dirty="0"/>
          </a:p>
        </p:txBody>
      </p:sp>
      <p:sp>
        <p:nvSpPr>
          <p:cNvPr id="5" name="Foliennummernplatzhalter 4">
            <a:extLst>
              <a:ext uri="{FF2B5EF4-FFF2-40B4-BE49-F238E27FC236}">
                <a16:creationId xmlns:a16="http://schemas.microsoft.com/office/drawing/2014/main" id="{61D2D76C-C60C-F54B-AAB5-F91745C8F826}"/>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811542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0E4589A-0130-7644-A3F6-3884E53CA38F}"/>
              </a:ext>
            </a:extLst>
          </p:cNvPr>
          <p:cNvSpPr>
            <a:spLocks noGrp="1"/>
          </p:cNvSpPr>
          <p:nvPr>
            <p:ph type="dt" sz="half" idx="10"/>
          </p:nvPr>
        </p:nvSpPr>
        <p:spPr/>
        <p:txBody>
          <a:bodyPr/>
          <a:lstStyle/>
          <a:p>
            <a:fld id="{36B861E8-A2A5-DF41-B754-59093B1137ED}" type="datetime1">
              <a:rPr lang="de-DE" smtClean="0"/>
              <a:t>25.11.21</a:t>
            </a:fld>
            <a:endParaRPr lang="en-US" dirty="0"/>
          </a:p>
        </p:txBody>
      </p:sp>
      <p:sp>
        <p:nvSpPr>
          <p:cNvPr id="3" name="Fußzeilenplatzhalter 2">
            <a:extLst>
              <a:ext uri="{FF2B5EF4-FFF2-40B4-BE49-F238E27FC236}">
                <a16:creationId xmlns:a16="http://schemas.microsoft.com/office/drawing/2014/main" id="{8640597C-A2D8-6A4B-B04E-F1EFA799AE93}"/>
              </a:ext>
            </a:extLst>
          </p:cNvPr>
          <p:cNvSpPr>
            <a:spLocks noGrp="1"/>
          </p:cNvSpPr>
          <p:nvPr>
            <p:ph type="ftr" sz="quarter" idx="11"/>
          </p:nvPr>
        </p:nvSpPr>
        <p:spPr/>
        <p:txBody>
          <a:bodyPr/>
          <a:lstStyle/>
          <a:p>
            <a:endParaRPr lang="en-US" dirty="0"/>
          </a:p>
        </p:txBody>
      </p:sp>
      <p:sp>
        <p:nvSpPr>
          <p:cNvPr id="4" name="Foliennummernplatzhalter 3">
            <a:extLst>
              <a:ext uri="{FF2B5EF4-FFF2-40B4-BE49-F238E27FC236}">
                <a16:creationId xmlns:a16="http://schemas.microsoft.com/office/drawing/2014/main" id="{4CCE70AA-66B4-E74A-B7AB-E431923A56F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832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2D7B0-7FA1-D145-859E-5AE30941208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a:p>
        </p:txBody>
      </p:sp>
      <p:sp>
        <p:nvSpPr>
          <p:cNvPr id="3" name="Inhaltsplatzhalter 2">
            <a:extLst>
              <a:ext uri="{FF2B5EF4-FFF2-40B4-BE49-F238E27FC236}">
                <a16:creationId xmlns:a16="http://schemas.microsoft.com/office/drawing/2014/main" id="{BC2D686D-027D-8B4E-8EC9-227AA6FFD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Textplatzhalter 3">
            <a:extLst>
              <a:ext uri="{FF2B5EF4-FFF2-40B4-BE49-F238E27FC236}">
                <a16:creationId xmlns:a16="http://schemas.microsoft.com/office/drawing/2014/main" id="{44F0F319-179D-3946-A04E-DBD33E0480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2B4AE50-518D-7441-A2D4-B0F3FCAD0AF2}"/>
              </a:ext>
            </a:extLst>
          </p:cNvPr>
          <p:cNvSpPr>
            <a:spLocks noGrp="1"/>
          </p:cNvSpPr>
          <p:nvPr>
            <p:ph type="dt" sz="half" idx="10"/>
          </p:nvPr>
        </p:nvSpPr>
        <p:spPr/>
        <p:txBody>
          <a:bodyPr/>
          <a:lstStyle/>
          <a:p>
            <a:fld id="{877D7E8A-388E-C840-A302-484A4ECD178D}" type="datetime1">
              <a:rPr lang="de-DE" smtClean="0"/>
              <a:t>25.11.21</a:t>
            </a:fld>
            <a:endParaRPr lang="en-US" dirty="0"/>
          </a:p>
        </p:txBody>
      </p:sp>
      <p:sp>
        <p:nvSpPr>
          <p:cNvPr id="6" name="Fußzeilenplatzhalter 5">
            <a:extLst>
              <a:ext uri="{FF2B5EF4-FFF2-40B4-BE49-F238E27FC236}">
                <a16:creationId xmlns:a16="http://schemas.microsoft.com/office/drawing/2014/main" id="{D1583508-2915-4249-B54B-E5A7EB1A9972}"/>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EFEA6373-BFFC-1A44-ADF4-88E0120BA8CF}"/>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958746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24D3174E-67B4-B94F-B0EF-925C6467BC26}" type="datetime1">
              <a:rPr lang="de-DE" smtClean="0"/>
              <a:t>25.11.21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032552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3672A-2349-3D4F-BE2C-E940F2616CF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a:p>
        </p:txBody>
      </p:sp>
      <p:sp>
        <p:nvSpPr>
          <p:cNvPr id="3" name="Bildplatzhalter 2">
            <a:extLst>
              <a:ext uri="{FF2B5EF4-FFF2-40B4-BE49-F238E27FC236}">
                <a16:creationId xmlns:a16="http://schemas.microsoft.com/office/drawing/2014/main" id="{4CB2F25A-4650-3341-A50D-1E8C4E6000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platzhalter 3">
            <a:extLst>
              <a:ext uri="{FF2B5EF4-FFF2-40B4-BE49-F238E27FC236}">
                <a16:creationId xmlns:a16="http://schemas.microsoft.com/office/drawing/2014/main" id="{F0FD0428-E367-1F43-9D14-CAF2EBFDA3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A35C57D-F4E0-204D-934C-AD01F96C615B}"/>
              </a:ext>
            </a:extLst>
          </p:cNvPr>
          <p:cNvSpPr>
            <a:spLocks noGrp="1"/>
          </p:cNvSpPr>
          <p:nvPr>
            <p:ph type="dt" sz="half" idx="10"/>
          </p:nvPr>
        </p:nvSpPr>
        <p:spPr/>
        <p:txBody>
          <a:bodyPr/>
          <a:lstStyle/>
          <a:p>
            <a:fld id="{C2154393-46DF-654A-BC4D-68A8969F6384}" type="datetime1">
              <a:rPr lang="de-DE" smtClean="0"/>
              <a:t>25.11.21</a:t>
            </a:fld>
            <a:endParaRPr lang="en-US" dirty="0"/>
          </a:p>
        </p:txBody>
      </p:sp>
      <p:sp>
        <p:nvSpPr>
          <p:cNvPr id="6" name="Fußzeilenplatzhalter 5">
            <a:extLst>
              <a:ext uri="{FF2B5EF4-FFF2-40B4-BE49-F238E27FC236}">
                <a16:creationId xmlns:a16="http://schemas.microsoft.com/office/drawing/2014/main" id="{F6E755DD-5EBF-684F-A145-54E888EC7C49}"/>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F85D8E00-F766-B648-B07B-87735FB6E34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242377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F3808D-570D-254E-86B1-927D2469FBE7}"/>
              </a:ext>
            </a:extLst>
          </p:cNvPr>
          <p:cNvSpPr>
            <a:spLocks noGrp="1"/>
          </p:cNvSpPr>
          <p:nvPr>
            <p:ph type="title"/>
          </p:nvPr>
        </p:nvSpPr>
        <p:spPr/>
        <p:txBody>
          <a:bodyPr/>
          <a:lstStyle/>
          <a:p>
            <a:r>
              <a:rPr lang="de-DE"/>
              <a:t>Mastertitelformat bearbeiten</a:t>
            </a:r>
            <a:endParaRPr/>
          </a:p>
        </p:txBody>
      </p:sp>
      <p:sp>
        <p:nvSpPr>
          <p:cNvPr id="3" name="Vertikaler Textplatzhalter 2">
            <a:extLst>
              <a:ext uri="{FF2B5EF4-FFF2-40B4-BE49-F238E27FC236}">
                <a16:creationId xmlns:a16="http://schemas.microsoft.com/office/drawing/2014/main" id="{ACC0F418-9E33-144B-8BDF-820AA210FE1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Datumsplatzhalter 3">
            <a:extLst>
              <a:ext uri="{FF2B5EF4-FFF2-40B4-BE49-F238E27FC236}">
                <a16:creationId xmlns:a16="http://schemas.microsoft.com/office/drawing/2014/main" id="{8771B767-078E-B346-82B7-9864047318A8}"/>
              </a:ext>
            </a:extLst>
          </p:cNvPr>
          <p:cNvSpPr>
            <a:spLocks noGrp="1"/>
          </p:cNvSpPr>
          <p:nvPr>
            <p:ph type="dt" sz="half" idx="10"/>
          </p:nvPr>
        </p:nvSpPr>
        <p:spPr/>
        <p:txBody>
          <a:bodyPr/>
          <a:lstStyle/>
          <a:p>
            <a:fld id="{8B133AAB-CC3A-1045-9484-7D2096081D83}" type="datetime1">
              <a:rPr lang="de-DE" smtClean="0"/>
              <a:t>25.11.21</a:t>
            </a:fld>
            <a:endParaRPr lang="en-US" dirty="0"/>
          </a:p>
        </p:txBody>
      </p:sp>
      <p:sp>
        <p:nvSpPr>
          <p:cNvPr id="5" name="Fußzeilenplatzhalter 4">
            <a:extLst>
              <a:ext uri="{FF2B5EF4-FFF2-40B4-BE49-F238E27FC236}">
                <a16:creationId xmlns:a16="http://schemas.microsoft.com/office/drawing/2014/main" id="{65A88C9E-88D6-1947-A542-7EDA8E910B67}"/>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8512F7F0-6476-4149-B4EB-ED1E65E379AA}"/>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850482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46E85FC-E7BE-424D-B7B2-3C31809CFC74}"/>
              </a:ext>
            </a:extLst>
          </p:cNvPr>
          <p:cNvSpPr>
            <a:spLocks noGrp="1"/>
          </p:cNvSpPr>
          <p:nvPr>
            <p:ph type="title" orient="vert"/>
          </p:nvPr>
        </p:nvSpPr>
        <p:spPr>
          <a:xfrm>
            <a:off x="8724900" y="365125"/>
            <a:ext cx="2628900" cy="5811838"/>
          </a:xfrm>
        </p:spPr>
        <p:txBody>
          <a:bodyPr vert="eaVert"/>
          <a:lstStyle/>
          <a:p>
            <a:r>
              <a:rPr lang="de-DE"/>
              <a:t>Mastertitelformat bearbeiten</a:t>
            </a:r>
            <a:endParaRPr/>
          </a:p>
        </p:txBody>
      </p:sp>
      <p:sp>
        <p:nvSpPr>
          <p:cNvPr id="3" name="Vertikaler Textplatzhalter 2">
            <a:extLst>
              <a:ext uri="{FF2B5EF4-FFF2-40B4-BE49-F238E27FC236}">
                <a16:creationId xmlns:a16="http://schemas.microsoft.com/office/drawing/2014/main" id="{7148D9F2-C658-8249-8410-D834F9C6B54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Datumsplatzhalter 3">
            <a:extLst>
              <a:ext uri="{FF2B5EF4-FFF2-40B4-BE49-F238E27FC236}">
                <a16:creationId xmlns:a16="http://schemas.microsoft.com/office/drawing/2014/main" id="{8C448707-E36E-0449-80CD-77E6C8FE5413}"/>
              </a:ext>
            </a:extLst>
          </p:cNvPr>
          <p:cNvSpPr>
            <a:spLocks noGrp="1"/>
          </p:cNvSpPr>
          <p:nvPr>
            <p:ph type="dt" sz="half" idx="10"/>
          </p:nvPr>
        </p:nvSpPr>
        <p:spPr/>
        <p:txBody>
          <a:bodyPr/>
          <a:lstStyle/>
          <a:p>
            <a:fld id="{D76A7028-B12A-3E48-9BD9-FE62EE179FB9}" type="datetime1">
              <a:rPr lang="de-DE" smtClean="0"/>
              <a:t>25.11.21</a:t>
            </a:fld>
            <a:endParaRPr lang="en-US" dirty="0"/>
          </a:p>
        </p:txBody>
      </p:sp>
      <p:sp>
        <p:nvSpPr>
          <p:cNvPr id="5" name="Fußzeilenplatzhalter 4">
            <a:extLst>
              <a:ext uri="{FF2B5EF4-FFF2-40B4-BE49-F238E27FC236}">
                <a16:creationId xmlns:a16="http://schemas.microsoft.com/office/drawing/2014/main" id="{8F5D21B0-DADC-3349-A50B-0357EC294A16}"/>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07CA4B55-3209-8442-B4CF-BE50067204C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52829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F29B7E6-12AA-0141-90F1-A54F6040FA23}" type="datetime1">
              <a:rPr lang="de-DE" smtClean="0"/>
              <a:t>25.11.21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749626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B031E62-DBAE-6946-A915-825C72F4D716}" type="datetime1">
              <a:rPr lang="de-DE" smtClean="0"/>
              <a:t>25.11.21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835099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00106B5-8FF3-0541-85F3-438C6848C0E9}" type="datetime1">
              <a:rPr lang="de-DE" smtClean="0"/>
              <a:t>25.11.21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133514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B3650E2-F6D9-B948-8CCC-390947AD1B55}" type="datetime1">
              <a:rPr lang="de-DE" smtClean="0"/>
              <a:t>25.11.21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161149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4368772-97FA-A844-8335-1CD50CF57463}" type="datetime1">
              <a:rPr lang="de-DE" smtClean="0"/>
              <a:t>25.11.21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190748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804EEA69-7EAC-D641-8BA2-6FB585D0C951}" type="datetime1">
              <a:rPr lang="de-DE" smtClean="0"/>
              <a:t>25.11.21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458862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BC1F6-8DAF-5549-8296-29CF12A4998E}" type="datetime1">
              <a:rPr lang="de-DE" smtClean="0"/>
              <a:t>25.11.21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59509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3211ED20-C9EC-A848-9477-D148B3DBA903}" type="datetime1">
              <a:rPr lang="de-DE" smtClean="0"/>
              <a:t>25.11.21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509443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C40CAC9-FC38-CA4A-A626-9CC8AA948EC9}" type="datetime1">
              <a:rPr lang="de-DE" smtClean="0"/>
              <a:t>25.11.21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630392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609D1F4-A911-2C4C-90DE-89828EB91D7F}" type="datetime1">
              <a:rPr lang="de-DE" smtClean="0"/>
              <a:t>25.11.21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196129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CADBBF8-FF4E-E049-AD2D-05C6ADB1DBEC}" type="datetime1">
              <a:rPr lang="de-DE" smtClean="0"/>
              <a:t>25.11.21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495521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A06FF1B-0DA2-4E4E-8207-53B79113BF7B}" type="datetime1">
              <a:rPr lang="de-DE" smtClean="0"/>
              <a:t>25.11.21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97579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C3410-620A-274A-AF10-25392AEFC60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a:p>
        </p:txBody>
      </p:sp>
      <p:sp>
        <p:nvSpPr>
          <p:cNvPr id="3" name="Untertitel 2">
            <a:extLst>
              <a:ext uri="{FF2B5EF4-FFF2-40B4-BE49-F238E27FC236}">
                <a16:creationId xmlns:a16="http://schemas.microsoft.com/office/drawing/2014/main" id="{BDA6E0B3-E051-1647-9D73-262FC88EB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a:p>
        </p:txBody>
      </p:sp>
      <p:sp>
        <p:nvSpPr>
          <p:cNvPr id="4" name="Datumsplatzhalter 3">
            <a:extLst>
              <a:ext uri="{FF2B5EF4-FFF2-40B4-BE49-F238E27FC236}">
                <a16:creationId xmlns:a16="http://schemas.microsoft.com/office/drawing/2014/main" id="{438C4AEB-AB13-934E-9831-FD3FFDB13141}"/>
              </a:ext>
            </a:extLst>
          </p:cNvPr>
          <p:cNvSpPr>
            <a:spLocks noGrp="1"/>
          </p:cNvSpPr>
          <p:nvPr>
            <p:ph type="dt" sz="half" idx="10"/>
          </p:nvPr>
        </p:nvSpPr>
        <p:spPr/>
        <p:txBody>
          <a:bodyPr/>
          <a:lstStyle/>
          <a:p>
            <a:fld id="{02D70E5F-3D4C-E44E-BF30-94EF56D821B8}" type="datetime1">
              <a:rPr lang="de-DE" smtClean="0"/>
              <a:t>25.11.21</a:t>
            </a:fld>
            <a:endParaRPr lang="en-US" dirty="0"/>
          </a:p>
        </p:txBody>
      </p:sp>
      <p:sp>
        <p:nvSpPr>
          <p:cNvPr id="5" name="Fußzeilenplatzhalter 4">
            <a:extLst>
              <a:ext uri="{FF2B5EF4-FFF2-40B4-BE49-F238E27FC236}">
                <a16:creationId xmlns:a16="http://schemas.microsoft.com/office/drawing/2014/main" id="{D49518B9-C64F-9545-9586-2AC21439DC88}"/>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42662370-2A65-784E-B22F-D4FE3DBE4BAE}"/>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206898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EDBD6-EEBE-9546-9CB8-CD1DD61353C3}"/>
              </a:ext>
            </a:extLst>
          </p:cNvPr>
          <p:cNvSpPr>
            <a:spLocks noGrp="1"/>
          </p:cNvSpPr>
          <p:nvPr>
            <p:ph type="title"/>
          </p:nvPr>
        </p:nvSpPr>
        <p:spPr/>
        <p:txBody>
          <a:bodyPr/>
          <a:lstStyle/>
          <a:p>
            <a:r>
              <a:rPr lang="de-DE"/>
              <a:t>Mastertitelformat bearbeiten</a:t>
            </a:r>
            <a:endParaRPr/>
          </a:p>
        </p:txBody>
      </p:sp>
      <p:sp>
        <p:nvSpPr>
          <p:cNvPr id="3" name="Inhaltsplatzhalter 2">
            <a:extLst>
              <a:ext uri="{FF2B5EF4-FFF2-40B4-BE49-F238E27FC236}">
                <a16:creationId xmlns:a16="http://schemas.microsoft.com/office/drawing/2014/main" id="{7992B16F-038D-4C4B-913D-1C1FF878F3A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Datumsplatzhalter 3">
            <a:extLst>
              <a:ext uri="{FF2B5EF4-FFF2-40B4-BE49-F238E27FC236}">
                <a16:creationId xmlns:a16="http://schemas.microsoft.com/office/drawing/2014/main" id="{E9705EF9-4CEF-314E-8083-E88BFBF9445C}"/>
              </a:ext>
            </a:extLst>
          </p:cNvPr>
          <p:cNvSpPr>
            <a:spLocks noGrp="1"/>
          </p:cNvSpPr>
          <p:nvPr>
            <p:ph type="dt" sz="half" idx="10"/>
          </p:nvPr>
        </p:nvSpPr>
        <p:spPr/>
        <p:txBody>
          <a:bodyPr/>
          <a:lstStyle/>
          <a:p>
            <a:fld id="{582AF6F1-53FE-6940-AF95-8796F69E4BBB}" type="datetime1">
              <a:rPr lang="de-DE" smtClean="0"/>
              <a:t>25.11.21</a:t>
            </a:fld>
            <a:endParaRPr lang="en-US" dirty="0"/>
          </a:p>
        </p:txBody>
      </p:sp>
      <p:sp>
        <p:nvSpPr>
          <p:cNvPr id="5" name="Fußzeilenplatzhalter 4">
            <a:extLst>
              <a:ext uri="{FF2B5EF4-FFF2-40B4-BE49-F238E27FC236}">
                <a16:creationId xmlns:a16="http://schemas.microsoft.com/office/drawing/2014/main" id="{4FFBAABE-6C84-F349-9A91-3502D741F35F}"/>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06DCFD56-E2F5-CC48-A168-25C25A5E4C6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433941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D2F59B-0CF1-714B-B8A2-0DDB6C87710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a:p>
        </p:txBody>
      </p:sp>
      <p:sp>
        <p:nvSpPr>
          <p:cNvPr id="3" name="Textplatzhalter 2">
            <a:extLst>
              <a:ext uri="{FF2B5EF4-FFF2-40B4-BE49-F238E27FC236}">
                <a16:creationId xmlns:a16="http://schemas.microsoft.com/office/drawing/2014/main" id="{8E267499-DD23-2742-A96D-427995EB6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DFD4D16-62D5-364C-9036-A50FE3BE8219}"/>
              </a:ext>
            </a:extLst>
          </p:cNvPr>
          <p:cNvSpPr>
            <a:spLocks noGrp="1"/>
          </p:cNvSpPr>
          <p:nvPr>
            <p:ph type="dt" sz="half" idx="10"/>
          </p:nvPr>
        </p:nvSpPr>
        <p:spPr/>
        <p:txBody>
          <a:bodyPr/>
          <a:lstStyle/>
          <a:p>
            <a:fld id="{9E18E10C-67AC-494C-B31E-5E3BC0DD3C40}" type="datetime1">
              <a:rPr lang="de-DE" smtClean="0"/>
              <a:t>25.11.21</a:t>
            </a:fld>
            <a:endParaRPr lang="en-US" dirty="0"/>
          </a:p>
        </p:txBody>
      </p:sp>
      <p:sp>
        <p:nvSpPr>
          <p:cNvPr id="5" name="Fußzeilenplatzhalter 4">
            <a:extLst>
              <a:ext uri="{FF2B5EF4-FFF2-40B4-BE49-F238E27FC236}">
                <a16:creationId xmlns:a16="http://schemas.microsoft.com/office/drawing/2014/main" id="{79D07B28-7C80-4D42-9C4E-BE6598E4A2AA}"/>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2A62FE24-42A4-8E46-A942-E33DCC5E8661}"/>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493263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1A9E7F-8BFD-7147-9B7E-636E06FCC32C}"/>
              </a:ext>
            </a:extLst>
          </p:cNvPr>
          <p:cNvSpPr>
            <a:spLocks noGrp="1"/>
          </p:cNvSpPr>
          <p:nvPr>
            <p:ph type="title"/>
          </p:nvPr>
        </p:nvSpPr>
        <p:spPr/>
        <p:txBody>
          <a:bodyPr/>
          <a:lstStyle/>
          <a:p>
            <a:r>
              <a:rPr lang="de-DE"/>
              <a:t>Mastertitelformat bearbeiten</a:t>
            </a:r>
            <a:endParaRPr/>
          </a:p>
        </p:txBody>
      </p:sp>
      <p:sp>
        <p:nvSpPr>
          <p:cNvPr id="3" name="Inhaltsplatzhalter 2">
            <a:extLst>
              <a:ext uri="{FF2B5EF4-FFF2-40B4-BE49-F238E27FC236}">
                <a16:creationId xmlns:a16="http://schemas.microsoft.com/office/drawing/2014/main" id="{D18B32FC-7E7E-5C4B-BE3F-B61D46DF242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Inhaltsplatzhalter 3">
            <a:extLst>
              <a:ext uri="{FF2B5EF4-FFF2-40B4-BE49-F238E27FC236}">
                <a16:creationId xmlns:a16="http://schemas.microsoft.com/office/drawing/2014/main" id="{1221533B-F0F5-5543-9140-1A7E918C690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5" name="Datumsplatzhalter 4">
            <a:extLst>
              <a:ext uri="{FF2B5EF4-FFF2-40B4-BE49-F238E27FC236}">
                <a16:creationId xmlns:a16="http://schemas.microsoft.com/office/drawing/2014/main" id="{7C5FFE11-300E-294F-877F-E96BD7890393}"/>
              </a:ext>
            </a:extLst>
          </p:cNvPr>
          <p:cNvSpPr>
            <a:spLocks noGrp="1"/>
          </p:cNvSpPr>
          <p:nvPr>
            <p:ph type="dt" sz="half" idx="10"/>
          </p:nvPr>
        </p:nvSpPr>
        <p:spPr/>
        <p:txBody>
          <a:bodyPr/>
          <a:lstStyle/>
          <a:p>
            <a:fld id="{6CD40491-2343-5745-BF59-20DB2471FF8F}" type="datetime1">
              <a:rPr lang="de-DE" smtClean="0"/>
              <a:t>25.11.21</a:t>
            </a:fld>
            <a:endParaRPr lang="en-US" dirty="0"/>
          </a:p>
        </p:txBody>
      </p:sp>
      <p:sp>
        <p:nvSpPr>
          <p:cNvPr id="6" name="Fußzeilenplatzhalter 5">
            <a:extLst>
              <a:ext uri="{FF2B5EF4-FFF2-40B4-BE49-F238E27FC236}">
                <a16:creationId xmlns:a16="http://schemas.microsoft.com/office/drawing/2014/main" id="{57B36716-7F5D-D144-9CBC-BE97A16A78BD}"/>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C2E2B585-1E08-7B4C-825F-A9780ADE1507}"/>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4080862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7B7B3B-EAB4-294A-8406-BD17B367F147}"/>
              </a:ext>
            </a:extLst>
          </p:cNvPr>
          <p:cNvSpPr>
            <a:spLocks noGrp="1"/>
          </p:cNvSpPr>
          <p:nvPr>
            <p:ph type="title"/>
          </p:nvPr>
        </p:nvSpPr>
        <p:spPr>
          <a:xfrm>
            <a:off x="839788" y="365125"/>
            <a:ext cx="10515600" cy="1325563"/>
          </a:xfrm>
        </p:spPr>
        <p:txBody>
          <a:bodyPr/>
          <a:lstStyle/>
          <a:p>
            <a:r>
              <a:rPr lang="de-DE"/>
              <a:t>Mastertitelformat bearbeiten</a:t>
            </a:r>
            <a:endParaRPr/>
          </a:p>
        </p:txBody>
      </p:sp>
      <p:sp>
        <p:nvSpPr>
          <p:cNvPr id="3" name="Textplatzhalter 2">
            <a:extLst>
              <a:ext uri="{FF2B5EF4-FFF2-40B4-BE49-F238E27FC236}">
                <a16:creationId xmlns:a16="http://schemas.microsoft.com/office/drawing/2014/main" id="{E92633AD-C1E6-C845-AC2A-0107FD9228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A82743B-A7B6-BE42-98E9-B80D70121BB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5" name="Textplatzhalter 4">
            <a:extLst>
              <a:ext uri="{FF2B5EF4-FFF2-40B4-BE49-F238E27FC236}">
                <a16:creationId xmlns:a16="http://schemas.microsoft.com/office/drawing/2014/main" id="{72ACA3E5-996F-694C-BC85-BC826573E2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21EFBD6-6E82-EA4B-84CA-7BF43BB4BC1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7" name="Datumsplatzhalter 6">
            <a:extLst>
              <a:ext uri="{FF2B5EF4-FFF2-40B4-BE49-F238E27FC236}">
                <a16:creationId xmlns:a16="http://schemas.microsoft.com/office/drawing/2014/main" id="{F3489DE6-0077-2B4E-945A-031CFA635787}"/>
              </a:ext>
            </a:extLst>
          </p:cNvPr>
          <p:cNvSpPr>
            <a:spLocks noGrp="1"/>
          </p:cNvSpPr>
          <p:nvPr>
            <p:ph type="dt" sz="half" idx="10"/>
          </p:nvPr>
        </p:nvSpPr>
        <p:spPr/>
        <p:txBody>
          <a:bodyPr/>
          <a:lstStyle/>
          <a:p>
            <a:fld id="{0BD445DC-2713-984A-B58C-4FEFA916AD2E}" type="datetime1">
              <a:rPr lang="de-DE" smtClean="0"/>
              <a:t>25.11.21</a:t>
            </a:fld>
            <a:endParaRPr lang="en-US" dirty="0"/>
          </a:p>
        </p:txBody>
      </p:sp>
      <p:sp>
        <p:nvSpPr>
          <p:cNvPr id="8" name="Fußzeilenplatzhalter 7">
            <a:extLst>
              <a:ext uri="{FF2B5EF4-FFF2-40B4-BE49-F238E27FC236}">
                <a16:creationId xmlns:a16="http://schemas.microsoft.com/office/drawing/2014/main" id="{B2325B12-92FC-584D-9E19-4703543F5336}"/>
              </a:ext>
            </a:extLst>
          </p:cNvPr>
          <p:cNvSpPr>
            <a:spLocks noGrp="1"/>
          </p:cNvSpPr>
          <p:nvPr>
            <p:ph type="ftr" sz="quarter" idx="11"/>
          </p:nvPr>
        </p:nvSpPr>
        <p:spPr/>
        <p:txBody>
          <a:bodyPr/>
          <a:lstStyle/>
          <a:p>
            <a:endParaRPr lang="en-US" dirty="0"/>
          </a:p>
        </p:txBody>
      </p:sp>
      <p:sp>
        <p:nvSpPr>
          <p:cNvPr id="9" name="Foliennummernplatzhalter 8">
            <a:extLst>
              <a:ext uri="{FF2B5EF4-FFF2-40B4-BE49-F238E27FC236}">
                <a16:creationId xmlns:a16="http://schemas.microsoft.com/office/drawing/2014/main" id="{5A93FA4E-0247-654B-9BAB-0382C9D9E163}"/>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941749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A0964F-16DD-E140-BFAF-F37426406135}"/>
              </a:ext>
            </a:extLst>
          </p:cNvPr>
          <p:cNvSpPr>
            <a:spLocks noGrp="1"/>
          </p:cNvSpPr>
          <p:nvPr>
            <p:ph type="title"/>
          </p:nvPr>
        </p:nvSpPr>
        <p:spPr/>
        <p:txBody>
          <a:bodyPr/>
          <a:lstStyle/>
          <a:p>
            <a:r>
              <a:rPr lang="de-DE"/>
              <a:t>Mastertitelformat bearbeiten</a:t>
            </a:r>
            <a:endParaRPr/>
          </a:p>
        </p:txBody>
      </p:sp>
      <p:sp>
        <p:nvSpPr>
          <p:cNvPr id="3" name="Datumsplatzhalter 2">
            <a:extLst>
              <a:ext uri="{FF2B5EF4-FFF2-40B4-BE49-F238E27FC236}">
                <a16:creationId xmlns:a16="http://schemas.microsoft.com/office/drawing/2014/main" id="{CC698FD7-A99A-B345-A823-81FC861506FB}"/>
              </a:ext>
            </a:extLst>
          </p:cNvPr>
          <p:cNvSpPr>
            <a:spLocks noGrp="1"/>
          </p:cNvSpPr>
          <p:nvPr>
            <p:ph type="dt" sz="half" idx="10"/>
          </p:nvPr>
        </p:nvSpPr>
        <p:spPr/>
        <p:txBody>
          <a:bodyPr/>
          <a:lstStyle/>
          <a:p>
            <a:fld id="{099D3DF2-470A-EF44-8939-AD4EED3B9A7A}" type="datetime1">
              <a:rPr lang="de-DE" smtClean="0"/>
              <a:t>25.11.21</a:t>
            </a:fld>
            <a:endParaRPr lang="en-US" dirty="0"/>
          </a:p>
        </p:txBody>
      </p:sp>
      <p:sp>
        <p:nvSpPr>
          <p:cNvPr id="4" name="Fußzeilenplatzhalter 3">
            <a:extLst>
              <a:ext uri="{FF2B5EF4-FFF2-40B4-BE49-F238E27FC236}">
                <a16:creationId xmlns:a16="http://schemas.microsoft.com/office/drawing/2014/main" id="{32631F93-13DE-1349-A987-CDE7633D5F27}"/>
              </a:ext>
            </a:extLst>
          </p:cNvPr>
          <p:cNvSpPr>
            <a:spLocks noGrp="1"/>
          </p:cNvSpPr>
          <p:nvPr>
            <p:ph type="ftr" sz="quarter" idx="11"/>
          </p:nvPr>
        </p:nvSpPr>
        <p:spPr/>
        <p:txBody>
          <a:bodyPr/>
          <a:lstStyle/>
          <a:p>
            <a:endParaRPr lang="en-US" dirty="0"/>
          </a:p>
        </p:txBody>
      </p:sp>
      <p:sp>
        <p:nvSpPr>
          <p:cNvPr id="5" name="Foliennummernplatzhalter 4">
            <a:extLst>
              <a:ext uri="{FF2B5EF4-FFF2-40B4-BE49-F238E27FC236}">
                <a16:creationId xmlns:a16="http://schemas.microsoft.com/office/drawing/2014/main" id="{61D2D76C-C60C-F54B-AAB5-F91745C8F826}"/>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512836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166C0B-B50C-3C44-9226-4BB942574971}" type="datetime1">
              <a:rPr lang="de-DE" smtClean="0"/>
              <a:t>25.11.21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4354566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0E4589A-0130-7644-A3F6-3884E53CA38F}"/>
              </a:ext>
            </a:extLst>
          </p:cNvPr>
          <p:cNvSpPr>
            <a:spLocks noGrp="1"/>
          </p:cNvSpPr>
          <p:nvPr>
            <p:ph type="dt" sz="half" idx="10"/>
          </p:nvPr>
        </p:nvSpPr>
        <p:spPr/>
        <p:txBody>
          <a:bodyPr/>
          <a:lstStyle/>
          <a:p>
            <a:fld id="{FEA68B02-8324-AD44-A9C2-8740F615A35D}" type="datetime1">
              <a:rPr lang="de-DE" smtClean="0"/>
              <a:t>25.11.21</a:t>
            </a:fld>
            <a:endParaRPr lang="en-US" dirty="0"/>
          </a:p>
        </p:txBody>
      </p:sp>
      <p:sp>
        <p:nvSpPr>
          <p:cNvPr id="3" name="Fußzeilenplatzhalter 2">
            <a:extLst>
              <a:ext uri="{FF2B5EF4-FFF2-40B4-BE49-F238E27FC236}">
                <a16:creationId xmlns:a16="http://schemas.microsoft.com/office/drawing/2014/main" id="{8640597C-A2D8-6A4B-B04E-F1EFA799AE93}"/>
              </a:ext>
            </a:extLst>
          </p:cNvPr>
          <p:cNvSpPr>
            <a:spLocks noGrp="1"/>
          </p:cNvSpPr>
          <p:nvPr>
            <p:ph type="ftr" sz="quarter" idx="11"/>
          </p:nvPr>
        </p:nvSpPr>
        <p:spPr/>
        <p:txBody>
          <a:bodyPr/>
          <a:lstStyle/>
          <a:p>
            <a:endParaRPr lang="en-US" dirty="0"/>
          </a:p>
        </p:txBody>
      </p:sp>
      <p:sp>
        <p:nvSpPr>
          <p:cNvPr id="4" name="Foliennummernplatzhalter 3">
            <a:extLst>
              <a:ext uri="{FF2B5EF4-FFF2-40B4-BE49-F238E27FC236}">
                <a16:creationId xmlns:a16="http://schemas.microsoft.com/office/drawing/2014/main" id="{4CCE70AA-66B4-E74A-B7AB-E431923A56F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5040020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2D7B0-7FA1-D145-859E-5AE30941208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a:p>
        </p:txBody>
      </p:sp>
      <p:sp>
        <p:nvSpPr>
          <p:cNvPr id="3" name="Inhaltsplatzhalter 2">
            <a:extLst>
              <a:ext uri="{FF2B5EF4-FFF2-40B4-BE49-F238E27FC236}">
                <a16:creationId xmlns:a16="http://schemas.microsoft.com/office/drawing/2014/main" id="{BC2D686D-027D-8B4E-8EC9-227AA6FFD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Textplatzhalter 3">
            <a:extLst>
              <a:ext uri="{FF2B5EF4-FFF2-40B4-BE49-F238E27FC236}">
                <a16:creationId xmlns:a16="http://schemas.microsoft.com/office/drawing/2014/main" id="{44F0F319-179D-3946-A04E-DBD33E0480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2B4AE50-518D-7441-A2D4-B0F3FCAD0AF2}"/>
              </a:ext>
            </a:extLst>
          </p:cNvPr>
          <p:cNvSpPr>
            <a:spLocks noGrp="1"/>
          </p:cNvSpPr>
          <p:nvPr>
            <p:ph type="dt" sz="half" idx="10"/>
          </p:nvPr>
        </p:nvSpPr>
        <p:spPr/>
        <p:txBody>
          <a:bodyPr/>
          <a:lstStyle/>
          <a:p>
            <a:fld id="{8BEAC3DE-2E0B-4E4C-85E3-8BE8D7099149}" type="datetime1">
              <a:rPr lang="de-DE" smtClean="0"/>
              <a:t>25.11.21</a:t>
            </a:fld>
            <a:endParaRPr lang="en-US" dirty="0"/>
          </a:p>
        </p:txBody>
      </p:sp>
      <p:sp>
        <p:nvSpPr>
          <p:cNvPr id="6" name="Fußzeilenplatzhalter 5">
            <a:extLst>
              <a:ext uri="{FF2B5EF4-FFF2-40B4-BE49-F238E27FC236}">
                <a16:creationId xmlns:a16="http://schemas.microsoft.com/office/drawing/2014/main" id="{D1583508-2915-4249-B54B-E5A7EB1A9972}"/>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EFEA6373-BFFC-1A44-ADF4-88E0120BA8CF}"/>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248512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3672A-2349-3D4F-BE2C-E940F2616CF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a:p>
        </p:txBody>
      </p:sp>
      <p:sp>
        <p:nvSpPr>
          <p:cNvPr id="3" name="Bildplatzhalter 2">
            <a:extLst>
              <a:ext uri="{FF2B5EF4-FFF2-40B4-BE49-F238E27FC236}">
                <a16:creationId xmlns:a16="http://schemas.microsoft.com/office/drawing/2014/main" id="{4CB2F25A-4650-3341-A50D-1E8C4E6000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platzhalter 3">
            <a:extLst>
              <a:ext uri="{FF2B5EF4-FFF2-40B4-BE49-F238E27FC236}">
                <a16:creationId xmlns:a16="http://schemas.microsoft.com/office/drawing/2014/main" id="{F0FD0428-E367-1F43-9D14-CAF2EBFDA3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A35C57D-F4E0-204D-934C-AD01F96C615B}"/>
              </a:ext>
            </a:extLst>
          </p:cNvPr>
          <p:cNvSpPr>
            <a:spLocks noGrp="1"/>
          </p:cNvSpPr>
          <p:nvPr>
            <p:ph type="dt" sz="half" idx="10"/>
          </p:nvPr>
        </p:nvSpPr>
        <p:spPr/>
        <p:txBody>
          <a:bodyPr/>
          <a:lstStyle/>
          <a:p>
            <a:fld id="{BBE5F2E6-68D3-1143-8D70-1B1BEB455E52}" type="datetime1">
              <a:rPr lang="de-DE" smtClean="0"/>
              <a:t>25.11.21</a:t>
            </a:fld>
            <a:endParaRPr lang="en-US" dirty="0"/>
          </a:p>
        </p:txBody>
      </p:sp>
      <p:sp>
        <p:nvSpPr>
          <p:cNvPr id="6" name="Fußzeilenplatzhalter 5">
            <a:extLst>
              <a:ext uri="{FF2B5EF4-FFF2-40B4-BE49-F238E27FC236}">
                <a16:creationId xmlns:a16="http://schemas.microsoft.com/office/drawing/2014/main" id="{F6E755DD-5EBF-684F-A145-54E888EC7C49}"/>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F85D8E00-F766-B648-B07B-87735FB6E34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101275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F3808D-570D-254E-86B1-927D2469FBE7}"/>
              </a:ext>
            </a:extLst>
          </p:cNvPr>
          <p:cNvSpPr>
            <a:spLocks noGrp="1"/>
          </p:cNvSpPr>
          <p:nvPr>
            <p:ph type="title"/>
          </p:nvPr>
        </p:nvSpPr>
        <p:spPr/>
        <p:txBody>
          <a:bodyPr/>
          <a:lstStyle/>
          <a:p>
            <a:r>
              <a:rPr lang="de-DE"/>
              <a:t>Mastertitelformat bearbeiten</a:t>
            </a:r>
            <a:endParaRPr/>
          </a:p>
        </p:txBody>
      </p:sp>
      <p:sp>
        <p:nvSpPr>
          <p:cNvPr id="3" name="Vertikaler Textplatzhalter 2">
            <a:extLst>
              <a:ext uri="{FF2B5EF4-FFF2-40B4-BE49-F238E27FC236}">
                <a16:creationId xmlns:a16="http://schemas.microsoft.com/office/drawing/2014/main" id="{ACC0F418-9E33-144B-8BDF-820AA210FE1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Datumsplatzhalter 3">
            <a:extLst>
              <a:ext uri="{FF2B5EF4-FFF2-40B4-BE49-F238E27FC236}">
                <a16:creationId xmlns:a16="http://schemas.microsoft.com/office/drawing/2014/main" id="{8771B767-078E-B346-82B7-9864047318A8}"/>
              </a:ext>
            </a:extLst>
          </p:cNvPr>
          <p:cNvSpPr>
            <a:spLocks noGrp="1"/>
          </p:cNvSpPr>
          <p:nvPr>
            <p:ph type="dt" sz="half" idx="10"/>
          </p:nvPr>
        </p:nvSpPr>
        <p:spPr/>
        <p:txBody>
          <a:bodyPr/>
          <a:lstStyle/>
          <a:p>
            <a:fld id="{7BC02F20-EA8A-4241-9838-25F07694ED7C}" type="datetime1">
              <a:rPr lang="de-DE" smtClean="0"/>
              <a:t>25.11.21</a:t>
            </a:fld>
            <a:endParaRPr lang="en-US" dirty="0"/>
          </a:p>
        </p:txBody>
      </p:sp>
      <p:sp>
        <p:nvSpPr>
          <p:cNvPr id="5" name="Fußzeilenplatzhalter 4">
            <a:extLst>
              <a:ext uri="{FF2B5EF4-FFF2-40B4-BE49-F238E27FC236}">
                <a16:creationId xmlns:a16="http://schemas.microsoft.com/office/drawing/2014/main" id="{65A88C9E-88D6-1947-A542-7EDA8E910B67}"/>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8512F7F0-6476-4149-B4EB-ED1E65E379AA}"/>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69471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46E85FC-E7BE-424D-B7B2-3C31809CFC74}"/>
              </a:ext>
            </a:extLst>
          </p:cNvPr>
          <p:cNvSpPr>
            <a:spLocks noGrp="1"/>
          </p:cNvSpPr>
          <p:nvPr>
            <p:ph type="title" orient="vert"/>
          </p:nvPr>
        </p:nvSpPr>
        <p:spPr>
          <a:xfrm>
            <a:off x="8724900" y="365125"/>
            <a:ext cx="2628900" cy="5811838"/>
          </a:xfrm>
        </p:spPr>
        <p:txBody>
          <a:bodyPr vert="eaVert"/>
          <a:lstStyle/>
          <a:p>
            <a:r>
              <a:rPr lang="de-DE"/>
              <a:t>Mastertitelformat bearbeiten</a:t>
            </a:r>
            <a:endParaRPr/>
          </a:p>
        </p:txBody>
      </p:sp>
      <p:sp>
        <p:nvSpPr>
          <p:cNvPr id="3" name="Vertikaler Textplatzhalter 2">
            <a:extLst>
              <a:ext uri="{FF2B5EF4-FFF2-40B4-BE49-F238E27FC236}">
                <a16:creationId xmlns:a16="http://schemas.microsoft.com/office/drawing/2014/main" id="{7148D9F2-C658-8249-8410-D834F9C6B54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Datumsplatzhalter 3">
            <a:extLst>
              <a:ext uri="{FF2B5EF4-FFF2-40B4-BE49-F238E27FC236}">
                <a16:creationId xmlns:a16="http://schemas.microsoft.com/office/drawing/2014/main" id="{8C448707-E36E-0449-80CD-77E6C8FE5413}"/>
              </a:ext>
            </a:extLst>
          </p:cNvPr>
          <p:cNvSpPr>
            <a:spLocks noGrp="1"/>
          </p:cNvSpPr>
          <p:nvPr>
            <p:ph type="dt" sz="half" idx="10"/>
          </p:nvPr>
        </p:nvSpPr>
        <p:spPr/>
        <p:txBody>
          <a:bodyPr/>
          <a:lstStyle/>
          <a:p>
            <a:fld id="{5AE1E395-054E-4C4F-A712-DE2B93DE50D7}" type="datetime1">
              <a:rPr lang="de-DE" smtClean="0"/>
              <a:t>25.11.21</a:t>
            </a:fld>
            <a:endParaRPr lang="en-US" dirty="0"/>
          </a:p>
        </p:txBody>
      </p:sp>
      <p:sp>
        <p:nvSpPr>
          <p:cNvPr id="5" name="Fußzeilenplatzhalter 4">
            <a:extLst>
              <a:ext uri="{FF2B5EF4-FFF2-40B4-BE49-F238E27FC236}">
                <a16:creationId xmlns:a16="http://schemas.microsoft.com/office/drawing/2014/main" id="{8F5D21B0-DADC-3349-A50B-0357EC294A16}"/>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07CA4B55-3209-8442-B4CF-BE50067204C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874714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12A02B7-3B7D-4D41-86F5-C309D5DD85E7}" type="datetime1">
              <a:rPr lang="de-DE" smtClean="0"/>
              <a:t>25.11.21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8531488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413CC35-05FF-3146-B5D3-FB5141DEB2C5}" type="datetime1">
              <a:rPr lang="de-DE" smtClean="0"/>
              <a:t>25.11.21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004760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C654CB2-D923-8F46-9147-0A241D599A34}" type="datetime1">
              <a:rPr lang="de-DE" smtClean="0"/>
              <a:t>25.11.21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127890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B362832-0F7F-C948-850B-FAB42E14FA98}" type="datetime1">
              <a:rPr lang="de-DE" smtClean="0"/>
              <a:t>25.11.21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357816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24C026B-A10D-174B-9794-7EDB2D53B497}" type="datetime1">
              <a:rPr lang="de-DE" smtClean="0"/>
              <a:t>25.11.21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04345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C04226-AE6F-D545-84F8-795D5C1721AD}" type="datetime1">
              <a:rPr lang="de-DE" smtClean="0"/>
              <a:t>25.11.21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667546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020FC65-0294-B24E-8079-026E4B68055A}" type="datetime1">
              <a:rPr lang="de-DE" smtClean="0"/>
              <a:t>25.11.21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5374218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B62-E791-FB4E-B705-CB4ACD026C65}" type="datetime1">
              <a:rPr lang="de-DE" smtClean="0"/>
              <a:t>25.11.21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240304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F6CF625C-374F-5140-8AB3-8E8CA40B3B23}" type="datetime1">
              <a:rPr lang="de-DE" smtClean="0"/>
              <a:t>25.11.21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078453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BFD0D17-CE92-E242-9C6D-A76998E101E9}" type="datetime1">
              <a:rPr lang="de-DE" smtClean="0"/>
              <a:t>25.11.21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448032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C954161-9C01-2140-9546-4B7C44155023}" type="datetime1">
              <a:rPr lang="de-DE" smtClean="0"/>
              <a:t>25.11.21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345540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1DBCB89-84E1-D242-97D5-E7715D44166E}" type="datetime1">
              <a:rPr lang="de-DE" smtClean="0"/>
              <a:t>25.11.21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7845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E0DC77-F568-FF40-9325-0EDAA0FFD595}" type="datetime1">
              <a:rPr lang="de-DE" smtClean="0"/>
              <a:t>25.11.21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41871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66273-08D8-D540-BA20-778E46C4C602}" type="datetime1">
              <a:rPr lang="de-DE" smtClean="0"/>
              <a:t>25.11.21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371777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F6E92409-9C46-0641-9834-072067E0A9F9}" type="datetime1">
              <a:rPr lang="de-DE" smtClean="0"/>
              <a:t>25.11.21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6616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D9BE2D-7A8B-F348-AEFD-0A99C59360B3}" type="datetime1">
              <a:rPr lang="de-DE" smtClean="0"/>
              <a:t>25.11.21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61183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F6F255D5-B372-BD41-A692-2087B48611F8}" type="datetime1">
              <a:rPr lang="de-DE" smtClean="0"/>
              <a:t>25.11.21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‹Nr.›</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6468208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7" r:id="rId6"/>
    <p:sldLayoutId id="2147483732" r:id="rId7"/>
    <p:sldLayoutId id="2147483733" r:id="rId8"/>
    <p:sldLayoutId id="2147483734" r:id="rId9"/>
    <p:sldLayoutId id="2147483736" r:id="rId10"/>
    <p:sldLayoutId id="2147483735" r:id="rId11"/>
  </p:sldLayoutIdLst>
  <p:hf hdr="0" ftr="0" dt="0"/>
  <p:txStyles>
    <p:title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42478A4-306D-A146-83B8-91E65091C8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a:p>
        </p:txBody>
      </p:sp>
      <p:sp>
        <p:nvSpPr>
          <p:cNvPr id="3" name="Textplatzhalter 2">
            <a:extLst>
              <a:ext uri="{FF2B5EF4-FFF2-40B4-BE49-F238E27FC236}">
                <a16:creationId xmlns:a16="http://schemas.microsoft.com/office/drawing/2014/main" id="{D18C2258-9FA2-3743-A45E-D259E6BA45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Datumsplatzhalter 3">
            <a:extLst>
              <a:ext uri="{FF2B5EF4-FFF2-40B4-BE49-F238E27FC236}">
                <a16:creationId xmlns:a16="http://schemas.microsoft.com/office/drawing/2014/main" id="{584CD60B-F2EF-044D-964B-02783CDD9A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B9785-960D-FA41-B11E-ED7F2A07F2B6}" type="datetime1">
              <a:rPr lang="de-DE" smtClean="0"/>
              <a:t>25.11.21</a:t>
            </a:fld>
            <a:endParaRPr lang="en-US" dirty="0"/>
          </a:p>
        </p:txBody>
      </p:sp>
      <p:sp>
        <p:nvSpPr>
          <p:cNvPr id="5" name="Fußzeilenplatzhalter 4">
            <a:extLst>
              <a:ext uri="{FF2B5EF4-FFF2-40B4-BE49-F238E27FC236}">
                <a16:creationId xmlns:a16="http://schemas.microsoft.com/office/drawing/2014/main" id="{904ADA35-D6E2-A24A-831F-5DFEF422A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a:extLst>
              <a:ext uri="{FF2B5EF4-FFF2-40B4-BE49-F238E27FC236}">
                <a16:creationId xmlns:a16="http://schemas.microsoft.com/office/drawing/2014/main" id="{921277F2-72B0-1A43-B755-347F98412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‹Nr.›</a:t>
            </a:fld>
            <a:endParaRPr lang="en-US" dirty="0"/>
          </a:p>
        </p:txBody>
      </p:sp>
    </p:spTree>
    <p:extLst>
      <p:ext uri="{BB962C8B-B14F-4D97-AF65-F5344CB8AC3E}">
        <p14:creationId xmlns:p14="http://schemas.microsoft.com/office/powerpoint/2010/main" val="400740023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32AD4-E0A3-0841-B427-04B37B783074}" type="datetime1">
              <a:rPr lang="de-DE" smtClean="0"/>
              <a:t>25.11.21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‹Nr.›</a:t>
            </a:fld>
            <a:endParaRPr lang="en-US" dirty="0"/>
          </a:p>
        </p:txBody>
      </p:sp>
    </p:spTree>
    <p:extLst>
      <p:ext uri="{BB962C8B-B14F-4D97-AF65-F5344CB8AC3E}">
        <p14:creationId xmlns:p14="http://schemas.microsoft.com/office/powerpoint/2010/main" val="440240311"/>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42478A4-306D-A146-83B8-91E65091C8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a:p>
        </p:txBody>
      </p:sp>
      <p:sp>
        <p:nvSpPr>
          <p:cNvPr id="3" name="Textplatzhalter 2">
            <a:extLst>
              <a:ext uri="{FF2B5EF4-FFF2-40B4-BE49-F238E27FC236}">
                <a16:creationId xmlns:a16="http://schemas.microsoft.com/office/drawing/2014/main" id="{D18C2258-9FA2-3743-A45E-D259E6BA45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Datumsplatzhalter 3">
            <a:extLst>
              <a:ext uri="{FF2B5EF4-FFF2-40B4-BE49-F238E27FC236}">
                <a16:creationId xmlns:a16="http://schemas.microsoft.com/office/drawing/2014/main" id="{584CD60B-F2EF-044D-964B-02783CDD9A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47385-3EEC-9749-B669-602DD4C6FAF6}" type="datetime1">
              <a:rPr lang="de-DE" smtClean="0"/>
              <a:t>25.11.21</a:t>
            </a:fld>
            <a:endParaRPr lang="en-US" dirty="0"/>
          </a:p>
        </p:txBody>
      </p:sp>
      <p:sp>
        <p:nvSpPr>
          <p:cNvPr id="5" name="Fußzeilenplatzhalter 4">
            <a:extLst>
              <a:ext uri="{FF2B5EF4-FFF2-40B4-BE49-F238E27FC236}">
                <a16:creationId xmlns:a16="http://schemas.microsoft.com/office/drawing/2014/main" id="{904ADA35-D6E2-A24A-831F-5DFEF422A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a:extLst>
              <a:ext uri="{FF2B5EF4-FFF2-40B4-BE49-F238E27FC236}">
                <a16:creationId xmlns:a16="http://schemas.microsoft.com/office/drawing/2014/main" id="{921277F2-72B0-1A43-B755-347F98412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‹Nr.›</a:t>
            </a:fld>
            <a:endParaRPr lang="en-US" dirty="0"/>
          </a:p>
        </p:txBody>
      </p:sp>
    </p:spTree>
    <p:extLst>
      <p:ext uri="{BB962C8B-B14F-4D97-AF65-F5344CB8AC3E}">
        <p14:creationId xmlns:p14="http://schemas.microsoft.com/office/powerpoint/2010/main" val="91109531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034BA-826E-B94F-80CC-78A486CC749C}" type="datetime1">
              <a:rPr lang="de-DE" smtClean="0"/>
              <a:t>25.11.21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‹Nr.›</a:t>
            </a:fld>
            <a:endParaRPr lang="en-US" dirty="0"/>
          </a:p>
        </p:txBody>
      </p:sp>
    </p:spTree>
    <p:extLst>
      <p:ext uri="{BB962C8B-B14F-4D97-AF65-F5344CB8AC3E}">
        <p14:creationId xmlns:p14="http://schemas.microsoft.com/office/powerpoint/2010/main" val="549001238"/>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18.sv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textkritik.de/bka/dokumente/dok_z/zschokkeselbst.htm" TargetMode="External"/><Relationship Id="rId2" Type="http://schemas.openxmlformats.org/officeDocument/2006/relationships/hyperlink" Target="https://doi.org/10.2307/2911984"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tsOtGLtTehU" TargetMode="External"/><Relationship Id="rId2" Type="http://schemas.openxmlformats.org/officeDocument/2006/relationships/hyperlink" Target="https://lh3.googleusercontent.com/proxy/4X6K4Vr7LEdzjAIr2t3Noj_9UMm0fsjtc0IdDWY426aPioipPUV9ytYOBXAwpPHocuW7vWbiqEsx6oDi3tjpB723hw0l3k0cO_Uw8lVWcDeBPTHjmK2lXF0J2MSMRWv7vLWiHApqJ1u1gXIVsQ" TargetMode="External"/><Relationship Id="rId1" Type="http://schemas.openxmlformats.org/officeDocument/2006/relationships/slideLayout" Target="../slideLayouts/slideLayout2.xml"/><Relationship Id="rId5" Type="http://schemas.openxmlformats.org/officeDocument/2006/relationships/hyperlink" Target="https://docplayer.org/docs-images/66/56249515/images/7-3.jpg" TargetMode="External"/><Relationship Id="rId4" Type="http://schemas.openxmlformats.org/officeDocument/2006/relationships/hyperlink" Target="https://www.britishmuseum.org/collection/object/P_1926-1214-22"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8" name="Rectangle 27">
            <a:extLst>
              <a:ext uri="{FF2B5EF4-FFF2-40B4-BE49-F238E27FC236}">
                <a16:creationId xmlns:a16="http://schemas.microsoft.com/office/drawing/2014/main" id="{20C97E5C-C165-417B-BBDE-6701E226B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5D0E1C6-221C-4835-B0D4-24184F6B6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98F2782-0AD1-4AB6-BBB8-3BA1BB416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Werkzeug enthält.&#10;&#10;Automatisch generierte Beschreibung">
            <a:extLst>
              <a:ext uri="{FF2B5EF4-FFF2-40B4-BE49-F238E27FC236}">
                <a16:creationId xmlns:a16="http://schemas.microsoft.com/office/drawing/2014/main" id="{CEDA6385-C04D-B64B-9110-11CB9B7DBF93}"/>
              </a:ext>
            </a:extLst>
          </p:cNvPr>
          <p:cNvPicPr>
            <a:picLocks noChangeAspect="1"/>
          </p:cNvPicPr>
          <p:nvPr/>
        </p:nvPicPr>
        <p:blipFill>
          <a:blip r:embed="rId2"/>
          <a:stretch>
            <a:fillRect/>
          </a:stretch>
        </p:blipFill>
        <p:spPr>
          <a:xfrm>
            <a:off x="3949009" y="1123527"/>
            <a:ext cx="4293976" cy="4604800"/>
          </a:xfrm>
          <a:prstGeom prst="rect">
            <a:avLst/>
          </a:prstGeom>
        </p:spPr>
      </p:pic>
      <p:sp>
        <p:nvSpPr>
          <p:cNvPr id="7" name="Textfeld 6">
            <a:extLst>
              <a:ext uri="{FF2B5EF4-FFF2-40B4-BE49-F238E27FC236}">
                <a16:creationId xmlns:a16="http://schemas.microsoft.com/office/drawing/2014/main" id="{2B566FB5-CF62-0E4E-BF58-41FEC652B2E4}"/>
              </a:ext>
            </a:extLst>
          </p:cNvPr>
          <p:cNvSpPr txBox="1"/>
          <p:nvPr/>
        </p:nvSpPr>
        <p:spPr>
          <a:xfrm>
            <a:off x="11128711" y="643466"/>
            <a:ext cx="503049" cy="276999"/>
          </a:xfrm>
          <a:prstGeom prst="rect">
            <a:avLst/>
          </a:prstGeom>
          <a:noFill/>
          <a:ln>
            <a:noFill/>
          </a:ln>
        </p:spPr>
        <p:txBody>
          <a:bodyPr wrap="square" rtlCol="0">
            <a:spAutoFit/>
          </a:bodyPr>
          <a:lstStyle/>
          <a:p>
            <a:pPr algn="ctr"/>
            <a:r>
              <a:rPr lang="de-DE" sz="1200" b="1" dirty="0">
                <a:solidFill>
                  <a:schemeClr val="bg1"/>
                </a:solidFill>
              </a:rPr>
              <a:t>(1)</a:t>
            </a:r>
            <a:endParaRPr sz="1200" b="1" dirty="0">
              <a:solidFill>
                <a:schemeClr val="bg1"/>
              </a:solidFill>
            </a:endParaRPr>
          </a:p>
        </p:txBody>
      </p:sp>
    </p:spTree>
    <p:extLst>
      <p:ext uri="{BB962C8B-B14F-4D97-AF65-F5344CB8AC3E}">
        <p14:creationId xmlns:p14="http://schemas.microsoft.com/office/powerpoint/2010/main" val="3386833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3D4464D8-FD41-4EA2-9094-791BB1112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3"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59DF772F-A79B-48F9-8B22-3B11AB306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745696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9" name="Rechteck 8">
            <a:extLst>
              <a:ext uri="{FF2B5EF4-FFF2-40B4-BE49-F238E27FC236}">
                <a16:creationId xmlns:a16="http://schemas.microsoft.com/office/drawing/2014/main" id="{BFBEC5EA-CB85-6C46-878D-3BCB67CF9435}"/>
              </a:ext>
            </a:extLst>
          </p:cNvPr>
          <p:cNvSpPr/>
          <p:nvPr/>
        </p:nvSpPr>
        <p:spPr>
          <a:xfrm>
            <a:off x="538542" y="729175"/>
            <a:ext cx="7456962" cy="539965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a:p>
        </p:txBody>
      </p:sp>
      <p:pic>
        <p:nvPicPr>
          <p:cNvPr id="8" name="Grafik 7" descr="Schließendes Anführungszeichen mit einfarbiger Füllung">
            <a:extLst>
              <a:ext uri="{FF2B5EF4-FFF2-40B4-BE49-F238E27FC236}">
                <a16:creationId xmlns:a16="http://schemas.microsoft.com/office/drawing/2014/main" id="{C4F1C4C4-84E7-714E-A6C1-F8FD5C1C2D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7940" y="-440278"/>
            <a:ext cx="2338905" cy="2338905"/>
          </a:xfrm>
          <a:prstGeom prst="rect">
            <a:avLst/>
          </a:prstGeom>
          <a:effectLst>
            <a:outerShdw blurRad="50800" dist="38100" dir="5400000" algn="t" rotWithShape="0">
              <a:prstClr val="black">
                <a:alpha val="40000"/>
              </a:prstClr>
            </a:outerShdw>
          </a:effectLst>
        </p:spPr>
      </p:pic>
      <p:pic>
        <p:nvPicPr>
          <p:cNvPr id="15" name="Grafik 14" descr="Öffnendes Anführungszeichen mit einfarbiger Füllung">
            <a:extLst>
              <a:ext uri="{FF2B5EF4-FFF2-40B4-BE49-F238E27FC236}">
                <a16:creationId xmlns:a16="http://schemas.microsoft.com/office/drawing/2014/main" id="{46523631-8ED3-154D-8084-BBFAFBA968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2799" y="4966149"/>
            <a:ext cx="2340000" cy="2340000"/>
          </a:xfrm>
          <a:prstGeom prst="rect">
            <a:avLst/>
          </a:prstGeom>
          <a:effectLst>
            <a:outerShdw blurRad="50800" dist="38100" dir="5400000" algn="t" rotWithShape="0">
              <a:prstClr val="black">
                <a:alpha val="40000"/>
              </a:prstClr>
            </a:outerShdw>
          </a:effectLst>
        </p:spPr>
      </p:pic>
      <p:sp>
        <p:nvSpPr>
          <p:cNvPr id="5" name="Rechteck 4">
            <a:extLst>
              <a:ext uri="{FF2B5EF4-FFF2-40B4-BE49-F238E27FC236}">
                <a16:creationId xmlns:a16="http://schemas.microsoft.com/office/drawing/2014/main" id="{F3580740-C344-B148-B368-22ABFCA4F90D}"/>
              </a:ext>
            </a:extLst>
          </p:cNvPr>
          <p:cNvSpPr/>
          <p:nvPr/>
        </p:nvSpPr>
        <p:spPr>
          <a:xfrm>
            <a:off x="538542" y="1442123"/>
            <a:ext cx="7456962" cy="3973751"/>
          </a:xfrm>
          <a:prstGeom prst="rect">
            <a:avLst/>
          </a:prstGeom>
        </p:spPr>
        <p:txBody>
          <a:bodyPr vert="horz" lIns="91440" tIns="45720" rIns="91440" bIns="45720" rtlCol="0">
            <a:normAutofit fontScale="92500" lnSpcReduction="10000"/>
          </a:bodyPr>
          <a:lstStyle/>
          <a:p>
            <a:pPr algn="just">
              <a:lnSpc>
                <a:spcPct val="90000"/>
              </a:lnSpc>
              <a:spcAft>
                <a:spcPts val="600"/>
              </a:spcAft>
            </a:pPr>
            <a:r>
              <a:rPr lang="en-US" sz="3200" dirty="0">
                <a:latin typeface="Tw Cen MT" panose="020B0602020104020603" pitchFamily="34" charset="77"/>
              </a:rPr>
              <a:t>In </a:t>
            </a:r>
            <a:r>
              <a:rPr lang="en-US" sz="3200" dirty="0" err="1">
                <a:latin typeface="Tw Cen MT" panose="020B0602020104020603" pitchFamily="34" charset="77"/>
              </a:rPr>
              <a:t>meinem</a:t>
            </a:r>
            <a:r>
              <a:rPr lang="en-US" sz="3200" dirty="0">
                <a:latin typeface="Tw Cen MT" panose="020B0602020104020603" pitchFamily="34" charset="77"/>
              </a:rPr>
              <a:t> Zimmer </a:t>
            </a:r>
            <a:r>
              <a:rPr lang="en-US" sz="3200" dirty="0" err="1">
                <a:latin typeface="Tw Cen MT" panose="020B0602020104020603" pitchFamily="34" charset="77"/>
              </a:rPr>
              <a:t>hing</a:t>
            </a:r>
            <a:r>
              <a:rPr lang="en-US" sz="3200" dirty="0">
                <a:latin typeface="Tw Cen MT" panose="020B0602020104020603" pitchFamily="34" charset="77"/>
              </a:rPr>
              <a:t> </a:t>
            </a:r>
            <a:r>
              <a:rPr lang="en-US" sz="3200" dirty="0" err="1">
                <a:latin typeface="Tw Cen MT" panose="020B0602020104020603" pitchFamily="34" charset="77"/>
              </a:rPr>
              <a:t>ein</a:t>
            </a:r>
            <a:r>
              <a:rPr lang="en-US" sz="3200" dirty="0">
                <a:latin typeface="Tw Cen MT" panose="020B0602020104020603" pitchFamily="34" charset="77"/>
              </a:rPr>
              <a:t> </a:t>
            </a:r>
            <a:r>
              <a:rPr lang="en-US" sz="3200" dirty="0" err="1">
                <a:latin typeface="Tw Cen MT" panose="020B0602020104020603" pitchFamily="34" charset="77"/>
              </a:rPr>
              <a:t>französischer</a:t>
            </a:r>
            <a:r>
              <a:rPr lang="en-US" sz="3200" dirty="0">
                <a:latin typeface="Tw Cen MT" panose="020B0602020104020603" pitchFamily="34" charset="77"/>
              </a:rPr>
              <a:t> </a:t>
            </a:r>
            <a:r>
              <a:rPr lang="en-US" sz="3200" dirty="0" err="1">
                <a:latin typeface="Tw Cen MT" panose="020B0602020104020603" pitchFamily="34" charset="77"/>
              </a:rPr>
              <a:t>Kupferstich</a:t>
            </a:r>
            <a:r>
              <a:rPr lang="en-US" sz="3200" dirty="0">
                <a:latin typeface="Tw Cen MT" panose="020B0602020104020603" pitchFamily="34" charset="77"/>
              </a:rPr>
              <a:t>, </a:t>
            </a:r>
            <a:r>
              <a:rPr lang="en-US" sz="3200" i="1" dirty="0">
                <a:latin typeface="Tw Cen MT" panose="020B0602020104020603" pitchFamily="34" charset="77"/>
              </a:rPr>
              <a:t>La </a:t>
            </a:r>
            <a:r>
              <a:rPr lang="en-US" sz="3200" i="1" dirty="0" err="1">
                <a:latin typeface="Tw Cen MT" panose="020B0602020104020603" pitchFamily="34" charset="77"/>
              </a:rPr>
              <a:t>cruche</a:t>
            </a:r>
            <a:r>
              <a:rPr lang="en-US" sz="3200" i="1" dirty="0">
                <a:latin typeface="Tw Cen MT" panose="020B0602020104020603" pitchFamily="34" charset="77"/>
              </a:rPr>
              <a:t> </a:t>
            </a:r>
            <a:r>
              <a:rPr lang="en-US" sz="3200" i="1" dirty="0" err="1">
                <a:latin typeface="Tw Cen MT" panose="020B0602020104020603" pitchFamily="34" charset="77"/>
              </a:rPr>
              <a:t>cassée</a:t>
            </a:r>
            <a:r>
              <a:rPr lang="en-US" sz="3200" dirty="0">
                <a:latin typeface="Tw Cen MT" panose="020B0602020104020603" pitchFamily="34" charset="77"/>
              </a:rPr>
              <a:t>. In den </a:t>
            </a:r>
            <a:r>
              <a:rPr lang="en-US" sz="3200" dirty="0" err="1">
                <a:latin typeface="Tw Cen MT" panose="020B0602020104020603" pitchFamily="34" charset="77"/>
              </a:rPr>
              <a:t>Figuren</a:t>
            </a:r>
            <a:r>
              <a:rPr lang="en-US" sz="3200" dirty="0">
                <a:latin typeface="Tw Cen MT" panose="020B0602020104020603" pitchFamily="34" charset="77"/>
              </a:rPr>
              <a:t> </a:t>
            </a:r>
            <a:r>
              <a:rPr lang="en-US" sz="3200" dirty="0" err="1">
                <a:latin typeface="Tw Cen MT" panose="020B0602020104020603" pitchFamily="34" charset="77"/>
              </a:rPr>
              <a:t>desselben</a:t>
            </a:r>
            <a:r>
              <a:rPr lang="en-US" sz="3200" dirty="0">
                <a:latin typeface="Tw Cen MT" panose="020B0602020104020603" pitchFamily="34" charset="77"/>
              </a:rPr>
              <a:t> </a:t>
            </a:r>
            <a:r>
              <a:rPr lang="en-US" sz="3200" dirty="0" err="1">
                <a:latin typeface="Tw Cen MT" panose="020B0602020104020603" pitchFamily="34" charset="77"/>
              </a:rPr>
              <a:t>glaubten</a:t>
            </a:r>
            <a:r>
              <a:rPr lang="en-US" sz="3200" dirty="0">
                <a:latin typeface="Tw Cen MT" panose="020B0602020104020603" pitchFamily="34" charset="77"/>
              </a:rPr>
              <a:t> </a:t>
            </a:r>
            <a:r>
              <a:rPr lang="en-US" sz="3200" dirty="0" err="1">
                <a:latin typeface="Tw Cen MT" panose="020B0602020104020603" pitchFamily="34" charset="77"/>
              </a:rPr>
              <a:t>wir</a:t>
            </a:r>
            <a:r>
              <a:rPr lang="en-US" sz="3200" dirty="0">
                <a:latin typeface="Tw Cen MT" panose="020B0602020104020603" pitchFamily="34" charset="77"/>
              </a:rPr>
              <a:t> </a:t>
            </a:r>
            <a:r>
              <a:rPr lang="en-US" sz="3200" dirty="0" err="1">
                <a:latin typeface="Tw Cen MT" panose="020B0602020104020603" pitchFamily="34" charset="77"/>
              </a:rPr>
              <a:t>ein</a:t>
            </a:r>
            <a:r>
              <a:rPr lang="en-US" sz="3200" dirty="0">
                <a:latin typeface="Tw Cen MT" panose="020B0602020104020603" pitchFamily="34" charset="77"/>
              </a:rPr>
              <a:t> </a:t>
            </a:r>
            <a:r>
              <a:rPr lang="en-US" sz="3200" dirty="0" err="1">
                <a:latin typeface="Tw Cen MT" panose="020B0602020104020603" pitchFamily="34" charset="77"/>
              </a:rPr>
              <a:t>trauriges</a:t>
            </a:r>
            <a:r>
              <a:rPr lang="en-US" sz="3200" dirty="0">
                <a:latin typeface="Tw Cen MT" panose="020B0602020104020603" pitchFamily="34" charset="77"/>
              </a:rPr>
              <a:t> </a:t>
            </a:r>
            <a:r>
              <a:rPr lang="en-US" sz="3200" dirty="0" err="1">
                <a:latin typeface="Tw Cen MT" panose="020B0602020104020603" pitchFamily="34" charset="77"/>
              </a:rPr>
              <a:t>Liebespärchen</a:t>
            </a:r>
            <a:r>
              <a:rPr lang="en-US" sz="3200" dirty="0">
                <a:latin typeface="Tw Cen MT" panose="020B0602020104020603" pitchFamily="34" charset="77"/>
              </a:rPr>
              <a:t>, </a:t>
            </a:r>
            <a:r>
              <a:rPr lang="en-US" sz="3200" dirty="0" err="1">
                <a:latin typeface="Tw Cen MT" panose="020B0602020104020603" pitchFamily="34" charset="77"/>
              </a:rPr>
              <a:t>eine</a:t>
            </a:r>
            <a:r>
              <a:rPr lang="en-US" sz="3200" dirty="0">
                <a:latin typeface="Tw Cen MT" panose="020B0602020104020603" pitchFamily="34" charset="77"/>
              </a:rPr>
              <a:t> </a:t>
            </a:r>
            <a:r>
              <a:rPr lang="en-US" sz="3200" dirty="0" err="1">
                <a:latin typeface="Tw Cen MT" panose="020B0602020104020603" pitchFamily="34" charset="77"/>
              </a:rPr>
              <a:t>keifende</a:t>
            </a:r>
            <a:r>
              <a:rPr lang="en-US" sz="3200" dirty="0">
                <a:latin typeface="Tw Cen MT" panose="020B0602020104020603" pitchFamily="34" charset="77"/>
              </a:rPr>
              <a:t> Mutter </a:t>
            </a:r>
            <a:r>
              <a:rPr lang="en-US" sz="3200" dirty="0" err="1">
                <a:latin typeface="Tw Cen MT" panose="020B0602020104020603" pitchFamily="34" charset="77"/>
              </a:rPr>
              <a:t>mit</a:t>
            </a:r>
            <a:r>
              <a:rPr lang="en-US" sz="3200" dirty="0">
                <a:latin typeface="Tw Cen MT" panose="020B0602020104020603" pitchFamily="34" charset="77"/>
              </a:rPr>
              <a:t> </a:t>
            </a:r>
            <a:r>
              <a:rPr lang="en-US" sz="3200" dirty="0" err="1">
                <a:latin typeface="Tw Cen MT" panose="020B0602020104020603" pitchFamily="34" charset="77"/>
              </a:rPr>
              <a:t>einem</a:t>
            </a:r>
            <a:r>
              <a:rPr lang="en-US" sz="3200" dirty="0">
                <a:latin typeface="Tw Cen MT" panose="020B0602020104020603" pitchFamily="34" charset="77"/>
              </a:rPr>
              <a:t> </a:t>
            </a:r>
            <a:r>
              <a:rPr lang="en-US" sz="3200" dirty="0" err="1">
                <a:latin typeface="Tw Cen MT" panose="020B0602020104020603" pitchFamily="34" charset="77"/>
              </a:rPr>
              <a:t>zerbrochenen</a:t>
            </a:r>
            <a:r>
              <a:rPr lang="en-US" sz="3200" dirty="0">
                <a:latin typeface="Tw Cen MT" panose="020B0602020104020603" pitchFamily="34" charset="77"/>
              </a:rPr>
              <a:t> </a:t>
            </a:r>
            <a:r>
              <a:rPr lang="en-US" sz="3200" dirty="0" err="1">
                <a:latin typeface="Tw Cen MT" panose="020B0602020104020603" pitchFamily="34" charset="77"/>
              </a:rPr>
              <a:t>Majolika-Kruge</a:t>
            </a:r>
            <a:r>
              <a:rPr lang="en-US" sz="3200" dirty="0">
                <a:latin typeface="Tw Cen MT" panose="020B0602020104020603" pitchFamily="34" charset="77"/>
              </a:rPr>
              <a:t>, und </a:t>
            </a:r>
            <a:r>
              <a:rPr lang="en-US" sz="3200" dirty="0" err="1">
                <a:latin typeface="Tw Cen MT" panose="020B0602020104020603" pitchFamily="34" charset="77"/>
              </a:rPr>
              <a:t>einen</a:t>
            </a:r>
            <a:r>
              <a:rPr lang="en-US" sz="3200" dirty="0">
                <a:latin typeface="Tw Cen MT" panose="020B0602020104020603" pitchFamily="34" charset="77"/>
              </a:rPr>
              <a:t> </a:t>
            </a:r>
            <a:r>
              <a:rPr lang="en-US" sz="3200" dirty="0" err="1">
                <a:latin typeface="Tw Cen MT" panose="020B0602020104020603" pitchFamily="34" charset="77"/>
              </a:rPr>
              <a:t>großnasigen</a:t>
            </a:r>
            <a:r>
              <a:rPr lang="en-US" sz="3200" dirty="0">
                <a:latin typeface="Tw Cen MT" panose="020B0602020104020603" pitchFamily="34" charset="77"/>
              </a:rPr>
              <a:t> Richter </a:t>
            </a:r>
            <a:r>
              <a:rPr lang="en-US" sz="3200" dirty="0" err="1">
                <a:latin typeface="Tw Cen MT" panose="020B0602020104020603" pitchFamily="34" charset="77"/>
              </a:rPr>
              <a:t>zu</a:t>
            </a:r>
            <a:r>
              <a:rPr lang="en-US" sz="3200" dirty="0">
                <a:latin typeface="Tw Cen MT" panose="020B0602020104020603" pitchFamily="34" charset="77"/>
              </a:rPr>
              <a:t> </a:t>
            </a:r>
            <a:r>
              <a:rPr lang="en-US" sz="3200" dirty="0" err="1">
                <a:latin typeface="Tw Cen MT" panose="020B0602020104020603" pitchFamily="34" charset="77"/>
              </a:rPr>
              <a:t>erkennen</a:t>
            </a:r>
            <a:r>
              <a:rPr lang="en-US" sz="3200" dirty="0">
                <a:latin typeface="Tw Cen MT" panose="020B0602020104020603" pitchFamily="34" charset="77"/>
              </a:rPr>
              <a:t>. </a:t>
            </a:r>
            <a:r>
              <a:rPr lang="en-US" sz="3200" dirty="0" err="1">
                <a:latin typeface="Tw Cen MT" panose="020B0602020104020603" pitchFamily="34" charset="77"/>
              </a:rPr>
              <a:t>Für</a:t>
            </a:r>
            <a:r>
              <a:rPr lang="en-US" sz="3200" dirty="0">
                <a:latin typeface="Tw Cen MT" panose="020B0602020104020603" pitchFamily="34" charset="77"/>
              </a:rPr>
              <a:t> Wieland </a:t>
            </a:r>
            <a:r>
              <a:rPr lang="en-US" sz="3200" dirty="0" err="1">
                <a:latin typeface="Tw Cen MT" panose="020B0602020104020603" pitchFamily="34" charset="77"/>
              </a:rPr>
              <a:t>sollte</a:t>
            </a:r>
            <a:r>
              <a:rPr lang="en-US" sz="3200" dirty="0">
                <a:latin typeface="Tw Cen MT" panose="020B0602020104020603" pitchFamily="34" charset="77"/>
              </a:rPr>
              <a:t> dies Aufgabe </a:t>
            </a:r>
            <a:r>
              <a:rPr lang="en-US" sz="3200" dirty="0" err="1">
                <a:latin typeface="Tw Cen MT" panose="020B0602020104020603" pitchFamily="34" charset="77"/>
              </a:rPr>
              <a:t>einer</a:t>
            </a:r>
            <a:r>
              <a:rPr lang="en-US" sz="3200" dirty="0">
                <a:latin typeface="Tw Cen MT" panose="020B0602020104020603" pitchFamily="34" charset="77"/>
              </a:rPr>
              <a:t> Satire, </a:t>
            </a:r>
            <a:r>
              <a:rPr lang="en-US" sz="3200" dirty="0" err="1">
                <a:latin typeface="Tw Cen MT" panose="020B0602020104020603" pitchFamily="34" charset="77"/>
              </a:rPr>
              <a:t>für</a:t>
            </a:r>
            <a:r>
              <a:rPr lang="en-US" sz="3200" dirty="0">
                <a:latin typeface="Tw Cen MT" panose="020B0602020104020603" pitchFamily="34" charset="77"/>
              </a:rPr>
              <a:t> Kleist </a:t>
            </a:r>
            <a:r>
              <a:rPr lang="en-US" sz="3200" dirty="0" err="1">
                <a:latin typeface="Tw Cen MT" panose="020B0602020104020603" pitchFamily="34" charset="77"/>
              </a:rPr>
              <a:t>zu</a:t>
            </a:r>
            <a:r>
              <a:rPr lang="en-US" sz="3200" dirty="0">
                <a:latin typeface="Tw Cen MT" panose="020B0602020104020603" pitchFamily="34" charset="77"/>
              </a:rPr>
              <a:t> </a:t>
            </a:r>
            <a:r>
              <a:rPr lang="en-US" sz="3200" dirty="0" err="1">
                <a:latin typeface="Tw Cen MT" panose="020B0602020104020603" pitchFamily="34" charset="77"/>
              </a:rPr>
              <a:t>einem</a:t>
            </a:r>
            <a:r>
              <a:rPr lang="en-US" sz="3200" dirty="0">
                <a:latin typeface="Tw Cen MT" panose="020B0602020104020603" pitchFamily="34" charset="77"/>
              </a:rPr>
              <a:t> </a:t>
            </a:r>
            <a:r>
              <a:rPr lang="en-US" sz="3200" dirty="0" err="1">
                <a:latin typeface="Tw Cen MT" panose="020B0602020104020603" pitchFamily="34" charset="77"/>
              </a:rPr>
              <a:t>Lustspiele</a:t>
            </a:r>
            <a:r>
              <a:rPr lang="en-US" sz="3200" dirty="0">
                <a:latin typeface="Tw Cen MT" panose="020B0602020104020603" pitchFamily="34" charset="77"/>
              </a:rPr>
              <a:t>, </a:t>
            </a:r>
            <a:r>
              <a:rPr lang="en-US" sz="3200" dirty="0" err="1">
                <a:latin typeface="Tw Cen MT" panose="020B0602020104020603" pitchFamily="34" charset="77"/>
              </a:rPr>
              <a:t>für</a:t>
            </a:r>
            <a:r>
              <a:rPr lang="en-US" sz="3200" dirty="0">
                <a:latin typeface="Tw Cen MT" panose="020B0602020104020603" pitchFamily="34" charset="77"/>
              </a:rPr>
              <a:t> </a:t>
            </a:r>
            <a:r>
              <a:rPr lang="en-US" sz="3200" dirty="0" err="1">
                <a:latin typeface="Tw Cen MT" panose="020B0602020104020603" pitchFamily="34" charset="77"/>
              </a:rPr>
              <a:t>mich</a:t>
            </a:r>
            <a:r>
              <a:rPr lang="en-US" sz="3200" dirty="0">
                <a:latin typeface="Tw Cen MT" panose="020B0602020104020603" pitchFamily="34" charset="77"/>
              </a:rPr>
              <a:t> </a:t>
            </a:r>
            <a:r>
              <a:rPr lang="en-US" sz="3200" dirty="0" err="1">
                <a:latin typeface="Tw Cen MT" panose="020B0602020104020603" pitchFamily="34" charset="77"/>
              </a:rPr>
              <a:t>zu</a:t>
            </a:r>
            <a:r>
              <a:rPr lang="en-US" sz="3200" dirty="0">
                <a:latin typeface="Tw Cen MT" panose="020B0602020104020603" pitchFamily="34" charset="77"/>
              </a:rPr>
              <a:t> </a:t>
            </a:r>
            <a:r>
              <a:rPr lang="en-US" sz="3200" dirty="0" err="1">
                <a:latin typeface="Tw Cen MT" panose="020B0602020104020603" pitchFamily="34" charset="77"/>
              </a:rPr>
              <a:t>einer</a:t>
            </a:r>
            <a:r>
              <a:rPr lang="en-US" sz="3200" dirty="0">
                <a:latin typeface="Tw Cen MT" panose="020B0602020104020603" pitchFamily="34" charset="77"/>
              </a:rPr>
              <a:t> </a:t>
            </a:r>
            <a:r>
              <a:rPr lang="en-US" sz="3200" dirty="0" err="1">
                <a:latin typeface="Tw Cen MT" panose="020B0602020104020603" pitchFamily="34" charset="77"/>
              </a:rPr>
              <a:t>Erzählung</a:t>
            </a:r>
            <a:r>
              <a:rPr lang="en-US" sz="3200" dirty="0">
                <a:latin typeface="Tw Cen MT" panose="020B0602020104020603" pitchFamily="34" charset="77"/>
              </a:rPr>
              <a:t> </a:t>
            </a:r>
            <a:r>
              <a:rPr lang="en-US" sz="3200" dirty="0" err="1">
                <a:latin typeface="Tw Cen MT" panose="020B0602020104020603" pitchFamily="34" charset="77"/>
              </a:rPr>
              <a:t>werden</a:t>
            </a:r>
            <a:r>
              <a:rPr lang="en-US" sz="3200" dirty="0">
                <a:latin typeface="Tw Cen MT" panose="020B0602020104020603" pitchFamily="34" charset="77"/>
              </a:rPr>
              <a:t>. – </a:t>
            </a:r>
            <a:r>
              <a:rPr lang="en-US" sz="3200" dirty="0" err="1">
                <a:latin typeface="Tw Cen MT" panose="020B0602020104020603" pitchFamily="34" charset="77"/>
              </a:rPr>
              <a:t>Kleists</a:t>
            </a:r>
            <a:r>
              <a:rPr lang="en-US" sz="3200" dirty="0">
                <a:latin typeface="Tw Cen MT" panose="020B0602020104020603" pitchFamily="34" charset="77"/>
              </a:rPr>
              <a:t> </a:t>
            </a:r>
            <a:r>
              <a:rPr lang="en-US" sz="3200" i="1" dirty="0" err="1">
                <a:latin typeface="Tw Cen MT" panose="020B0602020104020603" pitchFamily="34" charset="77"/>
              </a:rPr>
              <a:t>Zerbrochner</a:t>
            </a:r>
            <a:r>
              <a:rPr lang="en-US" sz="3200" i="1" dirty="0">
                <a:latin typeface="Tw Cen MT" panose="020B0602020104020603" pitchFamily="34" charset="77"/>
              </a:rPr>
              <a:t> Krug</a:t>
            </a:r>
            <a:r>
              <a:rPr lang="en-US" sz="3200" dirty="0">
                <a:latin typeface="Tw Cen MT" panose="020B0602020104020603" pitchFamily="34" charset="77"/>
              </a:rPr>
              <a:t> hat den </a:t>
            </a:r>
            <a:r>
              <a:rPr lang="en-US" sz="3200" dirty="0" err="1">
                <a:latin typeface="Tw Cen MT" panose="020B0602020104020603" pitchFamily="34" charset="77"/>
              </a:rPr>
              <a:t>Preis</a:t>
            </a:r>
            <a:r>
              <a:rPr lang="en-US" sz="3200" dirty="0">
                <a:latin typeface="Tw Cen MT" panose="020B0602020104020603" pitchFamily="34" charset="77"/>
              </a:rPr>
              <a:t> </a:t>
            </a:r>
            <a:r>
              <a:rPr lang="en-US" sz="3200" dirty="0" err="1">
                <a:latin typeface="Tw Cen MT" panose="020B0602020104020603" pitchFamily="34" charset="77"/>
              </a:rPr>
              <a:t>davon</a:t>
            </a:r>
            <a:r>
              <a:rPr lang="en-US" sz="3200" dirty="0">
                <a:latin typeface="Tw Cen MT" panose="020B0602020104020603" pitchFamily="34" charset="77"/>
              </a:rPr>
              <a:t> </a:t>
            </a:r>
            <a:r>
              <a:rPr lang="en-US" sz="3200" dirty="0" err="1">
                <a:latin typeface="Tw Cen MT" panose="020B0602020104020603" pitchFamily="34" charset="77"/>
              </a:rPr>
              <a:t>getragen</a:t>
            </a:r>
            <a:r>
              <a:rPr lang="en-US" sz="3200" dirty="0">
                <a:latin typeface="Tw Cen MT" panose="020B0602020104020603" pitchFamily="34" charset="77"/>
              </a:rPr>
              <a:t>.</a:t>
            </a:r>
            <a:endParaRPr lang="en-US" sz="3200" baseline="30000" dirty="0">
              <a:latin typeface="Tw Cen MT" panose="020B0602020104020603" pitchFamily="34" charset="77"/>
            </a:endParaRPr>
          </a:p>
        </p:txBody>
      </p:sp>
      <p:sp>
        <p:nvSpPr>
          <p:cNvPr id="17" name="Rechteck 16">
            <a:extLst>
              <a:ext uri="{FF2B5EF4-FFF2-40B4-BE49-F238E27FC236}">
                <a16:creationId xmlns:a16="http://schemas.microsoft.com/office/drawing/2014/main" id="{7EDEA831-413E-FE40-BB17-FAD0D239C9EF}"/>
              </a:ext>
            </a:extLst>
          </p:cNvPr>
          <p:cNvSpPr/>
          <p:nvPr/>
        </p:nvSpPr>
        <p:spPr>
          <a:xfrm>
            <a:off x="2249214" y="5244661"/>
            <a:ext cx="5746289" cy="923330"/>
          </a:xfrm>
          <a:prstGeom prst="rect">
            <a:avLst/>
          </a:prstGeom>
        </p:spPr>
        <p:txBody>
          <a:bodyPr wrap="square">
            <a:spAutoFit/>
          </a:bodyPr>
          <a:lstStyle/>
          <a:p>
            <a:pPr algn="r"/>
            <a:r>
              <a:rPr lang="de-DE" cap="small" dirty="0"/>
              <a:t>Zschokke</a:t>
            </a:r>
            <a:r>
              <a:rPr lang="de-DE" dirty="0"/>
              <a:t>, Heinrich (1842):</a:t>
            </a:r>
            <a:r>
              <a:rPr lang="de-DE" i="1" dirty="0"/>
              <a:t> Eine Selbstschau</a:t>
            </a:r>
            <a:r>
              <a:rPr lang="de-DE" dirty="0"/>
              <a:t>. </a:t>
            </a:r>
            <a:br>
              <a:rPr lang="de-DE" dirty="0"/>
            </a:br>
            <a:r>
              <a:rPr lang="de-DE" dirty="0"/>
              <a:t>Zitiert nach Eduard v. Bülow (Hrsg.): </a:t>
            </a:r>
            <a:r>
              <a:rPr lang="de-DE" i="1" dirty="0"/>
              <a:t>Heinrich von </a:t>
            </a:r>
            <a:r>
              <a:rPr lang="de-DE" i="1" dirty="0" err="1"/>
              <a:t>Kleist’s</a:t>
            </a:r>
            <a:r>
              <a:rPr lang="de-DE" i="1" dirty="0"/>
              <a:t> Leben und Briefe. Mit einem Anhange</a:t>
            </a:r>
            <a:r>
              <a:rPr lang="de-DE" dirty="0"/>
              <a:t>, Berlin 1848, 26 f. </a:t>
            </a:r>
          </a:p>
        </p:txBody>
      </p:sp>
      <p:sp>
        <p:nvSpPr>
          <p:cNvPr id="2" name="Foliennummernplatzhalter 1">
            <a:extLst>
              <a:ext uri="{FF2B5EF4-FFF2-40B4-BE49-F238E27FC236}">
                <a16:creationId xmlns:a16="http://schemas.microsoft.com/office/drawing/2014/main" id="{56C93556-4FE2-6A45-83B5-19D665A1FCA9}"/>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325793052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1" name="Inhaltsplatzhalter 10" descr="Ein Bild, das Text, alt, Personen, Gruppe enthält.&#10;&#10;Automatisch generierte Beschreibung">
            <a:extLst>
              <a:ext uri="{FF2B5EF4-FFF2-40B4-BE49-F238E27FC236}">
                <a16:creationId xmlns:a16="http://schemas.microsoft.com/office/drawing/2014/main" id="{D0AA2F26-A1FC-A849-9522-F45E64164FA2}"/>
              </a:ext>
            </a:extLst>
          </p:cNvPr>
          <p:cNvPicPr>
            <a:picLocks noGrp="1" noChangeAspect="1"/>
          </p:cNvPicPr>
          <p:nvPr>
            <p:ph idx="1"/>
          </p:nvPr>
        </p:nvPicPr>
        <p:blipFill rotWithShape="1">
          <a:blip r:embed="rId2"/>
          <a:srcRect t="23208"/>
          <a:stretch/>
        </p:blipFill>
        <p:spPr>
          <a:xfrm>
            <a:off x="-168812" y="10"/>
            <a:ext cx="12360812" cy="6857990"/>
          </a:xfrm>
          <a:prstGeom prst="rect">
            <a:avLst/>
          </a:prstGeom>
        </p:spPr>
      </p:pic>
      <p:sp>
        <p:nvSpPr>
          <p:cNvPr id="21" name="Textfeld 20">
            <a:extLst>
              <a:ext uri="{FF2B5EF4-FFF2-40B4-BE49-F238E27FC236}">
                <a16:creationId xmlns:a16="http://schemas.microsoft.com/office/drawing/2014/main" id="{DAD53B42-C77A-D641-998A-67307547B55B}"/>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dirty="0">
                <a:solidFill>
                  <a:schemeClr val="bg1"/>
                </a:solidFill>
              </a:rPr>
              <a:t>(3)</a:t>
            </a:r>
            <a:endParaRPr sz="1200" b="1" dirty="0">
              <a:solidFill>
                <a:schemeClr val="bg1"/>
              </a:solidFill>
            </a:endParaRPr>
          </a:p>
        </p:txBody>
      </p:sp>
      <p:sp>
        <p:nvSpPr>
          <p:cNvPr id="2" name="Rechteck 1">
            <a:extLst>
              <a:ext uri="{FF2B5EF4-FFF2-40B4-BE49-F238E27FC236}">
                <a16:creationId xmlns:a16="http://schemas.microsoft.com/office/drawing/2014/main" id="{EBCC5AA5-B911-2146-A771-E24148C4C055}"/>
              </a:ext>
            </a:extLst>
          </p:cNvPr>
          <p:cNvSpPr/>
          <p:nvPr/>
        </p:nvSpPr>
        <p:spPr>
          <a:xfrm>
            <a:off x="7806696" y="5877580"/>
            <a:ext cx="4131259" cy="800219"/>
          </a:xfrm>
          <a:prstGeom prst="rect">
            <a:avLst/>
          </a:prstGeom>
        </p:spPr>
        <p:txBody>
          <a:bodyPr wrap="none">
            <a:spAutoFit/>
          </a:bodyPr>
          <a:lstStyle/>
          <a:p>
            <a:r>
              <a:rPr lang="de-DE" sz="2800" dirty="0">
                <a:solidFill>
                  <a:schemeClr val="bg1"/>
                </a:solidFill>
                <a:latin typeface="Tw Cen MT" panose="020B0602020104020603" pitchFamily="34" charset="77"/>
              </a:rPr>
              <a:t>Le </a:t>
            </a:r>
            <a:r>
              <a:rPr lang="de-DE" sz="2800" dirty="0" err="1">
                <a:solidFill>
                  <a:schemeClr val="bg1"/>
                </a:solidFill>
                <a:latin typeface="Tw Cen MT" panose="020B0602020104020603" pitchFamily="34" charset="77"/>
              </a:rPr>
              <a:t>juge</a:t>
            </a:r>
            <a:r>
              <a:rPr lang="de-DE" sz="2800" dirty="0">
                <a:solidFill>
                  <a:schemeClr val="bg1"/>
                </a:solidFill>
                <a:latin typeface="Tw Cen MT" panose="020B0602020104020603" pitchFamily="34" charset="77"/>
              </a:rPr>
              <a:t>, </a:t>
            </a:r>
            <a:r>
              <a:rPr lang="de-DE" sz="2800" dirty="0" err="1">
                <a:solidFill>
                  <a:schemeClr val="bg1"/>
                </a:solidFill>
                <a:latin typeface="Tw Cen MT" panose="020B0602020104020603" pitchFamily="34" charset="77"/>
              </a:rPr>
              <a:t>ou</a:t>
            </a:r>
            <a:r>
              <a:rPr lang="de-DE" sz="2800" dirty="0">
                <a:solidFill>
                  <a:schemeClr val="bg1"/>
                </a:solidFill>
                <a:latin typeface="Tw Cen MT" panose="020B0602020104020603" pitchFamily="34" charset="77"/>
              </a:rPr>
              <a:t> la </a:t>
            </a:r>
            <a:r>
              <a:rPr lang="de-DE" sz="2800" dirty="0" err="1">
                <a:solidFill>
                  <a:schemeClr val="bg1"/>
                </a:solidFill>
                <a:latin typeface="Tw Cen MT" panose="020B0602020104020603" pitchFamily="34" charset="77"/>
              </a:rPr>
              <a:t>cruche</a:t>
            </a:r>
            <a:r>
              <a:rPr lang="de-DE" sz="2800" dirty="0">
                <a:solidFill>
                  <a:schemeClr val="bg1"/>
                </a:solidFill>
                <a:latin typeface="Tw Cen MT" panose="020B0602020104020603" pitchFamily="34" charset="77"/>
              </a:rPr>
              <a:t> </a:t>
            </a:r>
            <a:r>
              <a:rPr lang="de-DE" sz="2800" dirty="0" err="1">
                <a:solidFill>
                  <a:schemeClr val="bg1"/>
                </a:solidFill>
                <a:latin typeface="Tw Cen MT" panose="020B0602020104020603" pitchFamily="34" charset="77"/>
              </a:rPr>
              <a:t>cassée</a:t>
            </a:r>
            <a:endParaRPr lang="de-DE" sz="2800" dirty="0">
              <a:solidFill>
                <a:schemeClr val="bg1"/>
              </a:solidFill>
              <a:latin typeface="Tw Cen MT" panose="020B0602020104020603" pitchFamily="34" charset="77"/>
            </a:endParaRPr>
          </a:p>
          <a:p>
            <a:r>
              <a:rPr lang="de-DE" i="1" dirty="0">
                <a:solidFill>
                  <a:schemeClr val="bg1"/>
                </a:solidFill>
              </a:rPr>
              <a:t>Jean Jacques Le </a:t>
            </a:r>
            <a:r>
              <a:rPr lang="de-DE" i="1" dirty="0" err="1">
                <a:solidFill>
                  <a:schemeClr val="bg1"/>
                </a:solidFill>
              </a:rPr>
              <a:t>Veau</a:t>
            </a:r>
            <a:r>
              <a:rPr lang="de-DE" i="1" dirty="0">
                <a:solidFill>
                  <a:schemeClr val="bg1"/>
                </a:solidFill>
              </a:rPr>
              <a:t>,  1729-1785</a:t>
            </a:r>
            <a:endParaRPr sz="2800" i="1" dirty="0">
              <a:solidFill>
                <a:schemeClr val="bg1"/>
              </a:solidFill>
              <a:latin typeface="Tw Cen MT" panose="020B0602020104020603" pitchFamily="34" charset="77"/>
            </a:endParaRPr>
          </a:p>
        </p:txBody>
      </p:sp>
      <p:sp>
        <p:nvSpPr>
          <p:cNvPr id="3" name="Foliennummernplatzhalter 2">
            <a:extLst>
              <a:ext uri="{FF2B5EF4-FFF2-40B4-BE49-F238E27FC236}">
                <a16:creationId xmlns:a16="http://schemas.microsoft.com/office/drawing/2014/main" id="{796EEA56-9251-0B4E-A73D-A7E18C92641E}"/>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1586385328"/>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3D4464D8-FD41-4EA2-9094-791BB1112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3"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59DF772F-A79B-48F9-8B22-3B11AB306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745696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9" name="Rechteck 8">
            <a:extLst>
              <a:ext uri="{FF2B5EF4-FFF2-40B4-BE49-F238E27FC236}">
                <a16:creationId xmlns:a16="http://schemas.microsoft.com/office/drawing/2014/main" id="{BFBEC5EA-CB85-6C46-878D-3BCB67CF9435}"/>
              </a:ext>
            </a:extLst>
          </p:cNvPr>
          <p:cNvSpPr/>
          <p:nvPr/>
        </p:nvSpPr>
        <p:spPr>
          <a:xfrm>
            <a:off x="538542" y="729175"/>
            <a:ext cx="7456962" cy="539965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a:p>
        </p:txBody>
      </p:sp>
      <p:pic>
        <p:nvPicPr>
          <p:cNvPr id="8" name="Grafik 7" descr="Schließendes Anführungszeichen mit einfarbiger Füllung">
            <a:extLst>
              <a:ext uri="{FF2B5EF4-FFF2-40B4-BE49-F238E27FC236}">
                <a16:creationId xmlns:a16="http://schemas.microsoft.com/office/drawing/2014/main" id="{C4F1C4C4-84E7-714E-A6C1-F8FD5C1C2D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7940" y="-440278"/>
            <a:ext cx="2338905" cy="2338905"/>
          </a:xfrm>
          <a:prstGeom prst="rect">
            <a:avLst/>
          </a:prstGeom>
          <a:effectLst>
            <a:outerShdw blurRad="50800" dist="38100" dir="5400000" algn="t" rotWithShape="0">
              <a:prstClr val="black">
                <a:alpha val="40000"/>
              </a:prstClr>
            </a:outerShdw>
          </a:effectLst>
        </p:spPr>
      </p:pic>
      <p:pic>
        <p:nvPicPr>
          <p:cNvPr id="15" name="Grafik 14" descr="Öffnendes Anführungszeichen mit einfarbiger Füllung">
            <a:extLst>
              <a:ext uri="{FF2B5EF4-FFF2-40B4-BE49-F238E27FC236}">
                <a16:creationId xmlns:a16="http://schemas.microsoft.com/office/drawing/2014/main" id="{46523631-8ED3-154D-8084-BBFAFBA968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2799" y="4966149"/>
            <a:ext cx="2340000" cy="2340000"/>
          </a:xfrm>
          <a:prstGeom prst="rect">
            <a:avLst/>
          </a:prstGeom>
          <a:effectLst>
            <a:outerShdw blurRad="50800" dist="38100" dir="5400000" algn="t" rotWithShape="0">
              <a:prstClr val="black">
                <a:alpha val="40000"/>
              </a:prstClr>
            </a:outerShdw>
          </a:effectLst>
        </p:spPr>
      </p:pic>
      <p:sp>
        <p:nvSpPr>
          <p:cNvPr id="5" name="Rechteck 4">
            <a:extLst>
              <a:ext uri="{FF2B5EF4-FFF2-40B4-BE49-F238E27FC236}">
                <a16:creationId xmlns:a16="http://schemas.microsoft.com/office/drawing/2014/main" id="{F3580740-C344-B148-B368-22ABFCA4F90D}"/>
              </a:ext>
            </a:extLst>
          </p:cNvPr>
          <p:cNvSpPr/>
          <p:nvPr/>
        </p:nvSpPr>
        <p:spPr>
          <a:xfrm>
            <a:off x="538542" y="1442123"/>
            <a:ext cx="7456962" cy="3973751"/>
          </a:xfrm>
          <a:prstGeom prst="rect">
            <a:avLst/>
          </a:prstGeom>
        </p:spPr>
        <p:txBody>
          <a:bodyPr vert="horz" lIns="91440" tIns="45720" rIns="91440" bIns="45720" rtlCol="0">
            <a:normAutofit fontScale="77500" lnSpcReduction="20000"/>
          </a:bodyPr>
          <a:lstStyle/>
          <a:p>
            <a:pPr algn="just">
              <a:lnSpc>
                <a:spcPct val="90000"/>
              </a:lnSpc>
              <a:spcAft>
                <a:spcPts val="600"/>
              </a:spcAft>
            </a:pPr>
            <a:r>
              <a:rPr lang="en-US" sz="3200" dirty="0" err="1">
                <a:latin typeface="Tw Cen MT" panose="020B0602020104020603" pitchFamily="34" charset="77"/>
              </a:rPr>
              <a:t>Unter</a:t>
            </a:r>
            <a:r>
              <a:rPr lang="en-US" sz="3200" dirty="0">
                <a:latin typeface="Tw Cen MT" panose="020B0602020104020603" pitchFamily="34" charset="77"/>
              </a:rPr>
              <a:t> </a:t>
            </a:r>
            <a:r>
              <a:rPr lang="en-US" sz="3200" dirty="0" err="1">
                <a:latin typeface="Tw Cen MT" panose="020B0602020104020603" pitchFamily="34" charset="77"/>
              </a:rPr>
              <a:t>zahlreichen</a:t>
            </a:r>
            <a:r>
              <a:rPr lang="en-US" sz="3200" dirty="0">
                <a:latin typeface="Tw Cen MT" panose="020B0602020104020603" pitchFamily="34" charset="77"/>
              </a:rPr>
              <a:t>, </a:t>
            </a:r>
            <a:r>
              <a:rPr lang="en-US" sz="3200" dirty="0" err="1">
                <a:latin typeface="Tw Cen MT" panose="020B0602020104020603" pitchFamily="34" charset="77"/>
              </a:rPr>
              <a:t>lieben</a:t>
            </a:r>
            <a:r>
              <a:rPr lang="en-US" sz="3200" dirty="0">
                <a:latin typeface="Tw Cen MT" panose="020B0602020104020603" pitchFamily="34" charset="77"/>
              </a:rPr>
              <a:t> </a:t>
            </a:r>
            <a:r>
              <a:rPr lang="en-US" sz="3200" dirty="0" err="1">
                <a:latin typeface="Tw Cen MT" panose="020B0602020104020603" pitchFamily="34" charset="77"/>
              </a:rPr>
              <a:t>Bekannten</a:t>
            </a:r>
            <a:r>
              <a:rPr lang="en-US" sz="3200" dirty="0">
                <a:latin typeface="Tw Cen MT" panose="020B0602020104020603" pitchFamily="34" charset="77"/>
              </a:rPr>
              <a:t>, </a:t>
            </a:r>
            <a:r>
              <a:rPr lang="en-US" sz="3200" dirty="0" err="1">
                <a:latin typeface="Tw Cen MT" panose="020B0602020104020603" pitchFamily="34" charset="77"/>
              </a:rPr>
              <a:t>deren</a:t>
            </a:r>
            <a:r>
              <a:rPr lang="en-US" sz="3200" dirty="0">
                <a:latin typeface="Tw Cen MT" panose="020B0602020104020603" pitchFamily="34" charset="77"/>
              </a:rPr>
              <a:t> </a:t>
            </a:r>
            <a:r>
              <a:rPr lang="en-US" sz="3200" dirty="0" err="1">
                <a:latin typeface="Tw Cen MT" panose="020B0602020104020603" pitchFamily="34" charset="77"/>
              </a:rPr>
              <a:t>Umgang</a:t>
            </a:r>
            <a:r>
              <a:rPr lang="en-US" sz="3200" dirty="0">
                <a:latin typeface="Tw Cen MT" panose="020B0602020104020603" pitchFamily="34" charset="77"/>
              </a:rPr>
              <a:t> den Winter mir </a:t>
            </a:r>
            <a:r>
              <a:rPr lang="en-US" sz="3200" dirty="0" err="1">
                <a:latin typeface="Tw Cen MT" panose="020B0602020104020603" pitchFamily="34" charset="77"/>
              </a:rPr>
              <a:t>verschönte</a:t>
            </a:r>
            <a:r>
              <a:rPr lang="en-US" sz="3200" dirty="0">
                <a:latin typeface="Tw Cen MT" panose="020B0602020104020603" pitchFamily="34" charset="77"/>
              </a:rPr>
              <a:t>, </a:t>
            </a:r>
            <a:r>
              <a:rPr lang="en-US" sz="3200" dirty="0" err="1">
                <a:latin typeface="Tw Cen MT" panose="020B0602020104020603" pitchFamily="34" charset="77"/>
              </a:rPr>
              <a:t>befanden</a:t>
            </a:r>
            <a:r>
              <a:rPr lang="en-US" sz="3200" dirty="0">
                <a:latin typeface="Tw Cen MT" panose="020B0602020104020603" pitchFamily="34" charset="77"/>
              </a:rPr>
              <a:t> </a:t>
            </a:r>
            <a:r>
              <a:rPr lang="en-US" sz="3200" dirty="0" err="1">
                <a:latin typeface="Tw Cen MT" panose="020B0602020104020603" pitchFamily="34" charset="77"/>
              </a:rPr>
              <a:t>sich</a:t>
            </a:r>
            <a:r>
              <a:rPr lang="en-US" sz="3200" dirty="0">
                <a:latin typeface="Tw Cen MT" panose="020B0602020104020603" pitchFamily="34" charset="77"/>
              </a:rPr>
              <a:t> </a:t>
            </a:r>
            <a:r>
              <a:rPr lang="en-US" sz="3200" dirty="0" err="1">
                <a:latin typeface="Tw Cen MT" panose="020B0602020104020603" pitchFamily="34" charset="77"/>
              </a:rPr>
              <a:t>zwei</a:t>
            </a:r>
            <a:r>
              <a:rPr lang="en-US" sz="3200" dirty="0">
                <a:latin typeface="Tw Cen MT" panose="020B0602020104020603" pitchFamily="34" charset="77"/>
              </a:rPr>
              <a:t> </a:t>
            </a:r>
            <a:r>
              <a:rPr lang="en-US" sz="3200" dirty="0" err="1">
                <a:latin typeface="Tw Cen MT" panose="020B0602020104020603" pitchFamily="34" charset="77"/>
              </a:rPr>
              <a:t>junge</a:t>
            </a:r>
            <a:r>
              <a:rPr lang="en-US" sz="3200" dirty="0">
                <a:latin typeface="Tw Cen MT" panose="020B0602020104020603" pitchFamily="34" charset="77"/>
              </a:rPr>
              <a:t> </a:t>
            </a:r>
            <a:r>
              <a:rPr lang="en-US" sz="3200" dirty="0" err="1">
                <a:latin typeface="Tw Cen MT" panose="020B0602020104020603" pitchFamily="34" charset="77"/>
              </a:rPr>
              <a:t>Männer</a:t>
            </a:r>
            <a:r>
              <a:rPr lang="en-US" sz="3200" dirty="0">
                <a:latin typeface="Tw Cen MT" panose="020B0602020104020603" pitchFamily="34" charset="77"/>
              </a:rPr>
              <a:t> </a:t>
            </a:r>
            <a:r>
              <a:rPr lang="en-US" sz="3200" dirty="0" err="1">
                <a:latin typeface="Tw Cen MT" panose="020B0602020104020603" pitchFamily="34" charset="77"/>
              </a:rPr>
              <a:t>meines</a:t>
            </a:r>
            <a:r>
              <a:rPr lang="en-US" sz="3200" dirty="0">
                <a:latin typeface="Tw Cen MT" panose="020B0602020104020603" pitchFamily="34" charset="77"/>
              </a:rPr>
              <a:t> Alters, </a:t>
            </a:r>
            <a:r>
              <a:rPr lang="en-US" sz="3200" dirty="0" err="1">
                <a:latin typeface="Tw Cen MT" panose="020B0602020104020603" pitchFamily="34" charset="77"/>
              </a:rPr>
              <a:t>denen</a:t>
            </a:r>
            <a:r>
              <a:rPr lang="en-US" sz="3200" dirty="0">
                <a:latin typeface="Tw Cen MT" panose="020B0602020104020603" pitchFamily="34" charset="77"/>
              </a:rPr>
              <a:t> ich </a:t>
            </a:r>
            <a:r>
              <a:rPr lang="en-US" sz="3200" dirty="0" err="1">
                <a:latin typeface="Tw Cen MT" panose="020B0602020104020603" pitchFamily="34" charset="77"/>
              </a:rPr>
              <a:t>mich</a:t>
            </a:r>
            <a:r>
              <a:rPr lang="en-US" sz="3200" dirty="0">
                <a:latin typeface="Tw Cen MT" panose="020B0602020104020603" pitchFamily="34" charset="77"/>
              </a:rPr>
              <a:t> am </a:t>
            </a:r>
            <a:r>
              <a:rPr lang="en-US" sz="3200" dirty="0" err="1">
                <a:latin typeface="Tw Cen MT" panose="020B0602020104020603" pitchFamily="34" charset="77"/>
              </a:rPr>
              <a:t>liebsten</a:t>
            </a:r>
            <a:r>
              <a:rPr lang="en-US" sz="3200" dirty="0">
                <a:latin typeface="Tw Cen MT" panose="020B0602020104020603" pitchFamily="34" charset="77"/>
              </a:rPr>
              <a:t> </a:t>
            </a:r>
            <a:r>
              <a:rPr lang="en-US" sz="3200" dirty="0" err="1">
                <a:latin typeface="Tw Cen MT" panose="020B0602020104020603" pitchFamily="34" charset="77"/>
              </a:rPr>
              <a:t>hingab</a:t>
            </a:r>
            <a:r>
              <a:rPr lang="en-US" sz="3200" dirty="0">
                <a:latin typeface="Tw Cen MT" panose="020B0602020104020603" pitchFamily="34" charset="77"/>
              </a:rPr>
              <a:t>. Sie </a:t>
            </a:r>
            <a:r>
              <a:rPr lang="en-US" sz="3200" dirty="0" err="1">
                <a:latin typeface="Tw Cen MT" panose="020B0602020104020603" pitchFamily="34" charset="77"/>
              </a:rPr>
              <a:t>athmeten</a:t>
            </a:r>
            <a:r>
              <a:rPr lang="en-US" sz="3200" dirty="0">
                <a:latin typeface="Tw Cen MT" panose="020B0602020104020603" pitchFamily="34" charset="77"/>
              </a:rPr>
              <a:t> fast </a:t>
            </a:r>
            <a:r>
              <a:rPr lang="en-US" sz="3200" dirty="0" err="1">
                <a:latin typeface="Tw Cen MT" panose="020B0602020104020603" pitchFamily="34" charset="77"/>
              </a:rPr>
              <a:t>einzig</a:t>
            </a:r>
            <a:r>
              <a:rPr lang="en-US" sz="3200" dirty="0">
                <a:latin typeface="Tw Cen MT" panose="020B0602020104020603" pitchFamily="34" charset="77"/>
              </a:rPr>
              <a:t> </a:t>
            </a:r>
            <a:r>
              <a:rPr lang="en-US" sz="3200" dirty="0" err="1">
                <a:latin typeface="Tw Cen MT" panose="020B0602020104020603" pitchFamily="34" charset="77"/>
              </a:rPr>
              <a:t>für</a:t>
            </a:r>
            <a:r>
              <a:rPr lang="en-US" sz="3200" dirty="0">
                <a:latin typeface="Tw Cen MT" panose="020B0602020104020603" pitchFamily="34" charset="77"/>
              </a:rPr>
              <a:t> die Kunst des </a:t>
            </a:r>
            <a:r>
              <a:rPr lang="en-US" sz="3200" dirty="0" err="1">
                <a:latin typeface="Tw Cen MT" panose="020B0602020104020603" pitchFamily="34" charset="77"/>
              </a:rPr>
              <a:t>Schönen</a:t>
            </a:r>
            <a:r>
              <a:rPr lang="en-US" sz="3200" dirty="0">
                <a:latin typeface="Tw Cen MT" panose="020B0602020104020603" pitchFamily="34" charset="77"/>
              </a:rPr>
              <a:t>, </a:t>
            </a:r>
            <a:r>
              <a:rPr lang="en-US" sz="3200" dirty="0" err="1">
                <a:latin typeface="Tw Cen MT" panose="020B0602020104020603" pitchFamily="34" charset="77"/>
              </a:rPr>
              <a:t>für</a:t>
            </a:r>
            <a:r>
              <a:rPr lang="en-US" sz="3200" dirty="0">
                <a:latin typeface="Tw Cen MT" panose="020B0602020104020603" pitchFamily="34" charset="77"/>
              </a:rPr>
              <a:t> </a:t>
            </a:r>
            <a:r>
              <a:rPr lang="en-US" sz="3200" dirty="0" err="1">
                <a:latin typeface="Tw Cen MT" panose="020B0602020104020603" pitchFamily="34" charset="77"/>
              </a:rPr>
              <a:t>Poesie</a:t>
            </a:r>
            <a:r>
              <a:rPr lang="en-US" sz="3200" dirty="0">
                <a:latin typeface="Tw Cen MT" panose="020B0602020104020603" pitchFamily="34" charset="77"/>
              </a:rPr>
              <a:t>, </a:t>
            </a:r>
            <a:r>
              <a:rPr lang="en-US" sz="3200" dirty="0" err="1">
                <a:latin typeface="Tw Cen MT" panose="020B0602020104020603" pitchFamily="34" charset="77"/>
              </a:rPr>
              <a:t>Literatur</a:t>
            </a:r>
            <a:r>
              <a:rPr lang="en-US" sz="3200" dirty="0">
                <a:latin typeface="Tw Cen MT" panose="020B0602020104020603" pitchFamily="34" charset="77"/>
              </a:rPr>
              <a:t> und </a:t>
            </a:r>
            <a:r>
              <a:rPr lang="en-US" sz="3200" dirty="0" err="1">
                <a:latin typeface="Tw Cen MT" panose="020B0602020104020603" pitchFamily="34" charset="77"/>
              </a:rPr>
              <a:t>schriftstellerische</a:t>
            </a:r>
            <a:r>
              <a:rPr lang="en-US" sz="3200" dirty="0">
                <a:latin typeface="Tw Cen MT" panose="020B0602020104020603" pitchFamily="34" charset="77"/>
              </a:rPr>
              <a:t> </a:t>
            </a:r>
            <a:r>
              <a:rPr lang="en-US" sz="3200" dirty="0" err="1">
                <a:latin typeface="Tw Cen MT" panose="020B0602020104020603" pitchFamily="34" charset="77"/>
              </a:rPr>
              <a:t>Glorie</a:t>
            </a:r>
            <a:r>
              <a:rPr lang="en-US" sz="3200" dirty="0">
                <a:latin typeface="Tw Cen MT" panose="020B0602020104020603" pitchFamily="34" charset="77"/>
              </a:rPr>
              <a:t>. Der </a:t>
            </a:r>
            <a:r>
              <a:rPr lang="en-US" sz="3200" dirty="0" err="1">
                <a:latin typeface="Tw Cen MT" panose="020B0602020104020603" pitchFamily="34" charset="77"/>
              </a:rPr>
              <a:t>eine</a:t>
            </a:r>
            <a:r>
              <a:rPr lang="en-US" sz="3200" dirty="0">
                <a:latin typeface="Tw Cen MT" panose="020B0602020104020603" pitchFamily="34" charset="77"/>
              </a:rPr>
              <a:t> von </a:t>
            </a:r>
            <a:r>
              <a:rPr lang="en-US" sz="3200" dirty="0" err="1">
                <a:latin typeface="Tw Cen MT" panose="020B0602020104020603" pitchFamily="34" charset="77"/>
              </a:rPr>
              <a:t>ihnen</a:t>
            </a:r>
            <a:r>
              <a:rPr lang="en-US" sz="3200" dirty="0">
                <a:latin typeface="Tw Cen MT" panose="020B0602020104020603" pitchFamily="34" charset="77"/>
              </a:rPr>
              <a:t>, Ludwig Wieland, Sohn des </a:t>
            </a:r>
            <a:r>
              <a:rPr lang="en-US" sz="3200" dirty="0" err="1">
                <a:latin typeface="Tw Cen MT" panose="020B0602020104020603" pitchFamily="34" charset="77"/>
              </a:rPr>
              <a:t>Dichters</a:t>
            </a:r>
            <a:r>
              <a:rPr lang="en-US" sz="3200" dirty="0">
                <a:latin typeface="Tw Cen MT" panose="020B0602020104020603" pitchFamily="34" charset="77"/>
              </a:rPr>
              <a:t>, </a:t>
            </a:r>
            <a:r>
              <a:rPr lang="en-US" sz="3200" dirty="0" err="1">
                <a:latin typeface="Tw Cen MT" panose="020B0602020104020603" pitchFamily="34" charset="77"/>
              </a:rPr>
              <a:t>gefiel</a:t>
            </a:r>
            <a:r>
              <a:rPr lang="en-US" sz="3200" dirty="0">
                <a:latin typeface="Tw Cen MT" panose="020B0602020104020603" pitchFamily="34" charset="77"/>
              </a:rPr>
              <a:t> mir </a:t>
            </a:r>
            <a:r>
              <a:rPr lang="en-US" sz="3200" dirty="0" err="1">
                <a:latin typeface="Tw Cen MT" panose="020B0602020104020603" pitchFamily="34" charset="77"/>
              </a:rPr>
              <a:t>durch</a:t>
            </a:r>
            <a:r>
              <a:rPr lang="en-US" sz="3200" dirty="0">
                <a:latin typeface="Tw Cen MT" panose="020B0602020104020603" pitchFamily="34" charset="77"/>
              </a:rPr>
              <a:t> Humor und </a:t>
            </a:r>
            <a:r>
              <a:rPr lang="en-US" sz="3200" dirty="0" err="1">
                <a:latin typeface="Tw Cen MT" panose="020B0602020104020603" pitchFamily="34" charset="77"/>
              </a:rPr>
              <a:t>sarkastischen</a:t>
            </a:r>
            <a:r>
              <a:rPr lang="en-US" sz="3200" dirty="0">
                <a:latin typeface="Tw Cen MT" panose="020B0602020104020603" pitchFamily="34" charset="77"/>
              </a:rPr>
              <a:t> </a:t>
            </a:r>
            <a:r>
              <a:rPr lang="en-US" sz="3200" dirty="0" err="1">
                <a:latin typeface="Tw Cen MT" panose="020B0602020104020603" pitchFamily="34" charset="77"/>
              </a:rPr>
              <a:t>Witz</a:t>
            </a:r>
            <a:r>
              <a:rPr lang="en-US" sz="3200" dirty="0">
                <a:latin typeface="Tw Cen MT" panose="020B0602020104020603" pitchFamily="34" charset="77"/>
              </a:rPr>
              <a:t>, […]. </a:t>
            </a:r>
            <a:r>
              <a:rPr lang="en-US" sz="3200" dirty="0" err="1">
                <a:latin typeface="Tw Cen MT" panose="020B0602020104020603" pitchFamily="34" charset="77"/>
              </a:rPr>
              <a:t>Verwandter</a:t>
            </a:r>
            <a:r>
              <a:rPr lang="en-US" sz="3200" dirty="0">
                <a:latin typeface="Tw Cen MT" panose="020B0602020104020603" pitchFamily="34" charset="77"/>
              </a:rPr>
              <a:t> </a:t>
            </a:r>
            <a:r>
              <a:rPr lang="en-US" sz="3200" dirty="0" err="1">
                <a:latin typeface="Tw Cen MT" panose="020B0602020104020603" pitchFamily="34" charset="77"/>
              </a:rPr>
              <a:t>fühlt</a:t>
            </a:r>
            <a:r>
              <a:rPr lang="en-US" sz="3200" dirty="0">
                <a:latin typeface="Tw Cen MT" panose="020B0602020104020603" pitchFamily="34" charset="77"/>
              </a:rPr>
              <a:t>’ ich </a:t>
            </a:r>
            <a:r>
              <a:rPr lang="en-US" sz="3200" dirty="0" err="1">
                <a:latin typeface="Tw Cen MT" panose="020B0602020104020603" pitchFamily="34" charset="77"/>
              </a:rPr>
              <a:t>mich</a:t>
            </a:r>
            <a:r>
              <a:rPr lang="en-US" sz="3200" dirty="0">
                <a:latin typeface="Tw Cen MT" panose="020B0602020104020603" pitchFamily="34" charset="77"/>
              </a:rPr>
              <a:t> dem </a:t>
            </a:r>
            <a:r>
              <a:rPr lang="en-US" sz="3200" dirty="0" err="1">
                <a:latin typeface="Tw Cen MT" panose="020B0602020104020603" pitchFamily="34" charset="77"/>
              </a:rPr>
              <a:t>andern</a:t>
            </a:r>
            <a:r>
              <a:rPr lang="en-US" sz="3200" dirty="0">
                <a:latin typeface="Tw Cen MT" panose="020B0602020104020603" pitchFamily="34" charset="77"/>
              </a:rPr>
              <a:t>, </a:t>
            </a:r>
            <a:r>
              <a:rPr lang="en-US" sz="3200" dirty="0" err="1">
                <a:latin typeface="Tw Cen MT" panose="020B0602020104020603" pitchFamily="34" charset="77"/>
              </a:rPr>
              <a:t>wegen</a:t>
            </a:r>
            <a:r>
              <a:rPr lang="en-US" sz="3200" dirty="0">
                <a:latin typeface="Tw Cen MT" panose="020B0602020104020603" pitchFamily="34" charset="77"/>
              </a:rPr>
              <a:t> seines </a:t>
            </a:r>
            <a:r>
              <a:rPr lang="en-US" sz="3200" dirty="0" err="1">
                <a:latin typeface="Tw Cen MT" panose="020B0602020104020603" pitchFamily="34" charset="77"/>
              </a:rPr>
              <a:t>gemüthlichen</a:t>
            </a:r>
            <a:r>
              <a:rPr lang="en-US" sz="3200" dirty="0">
                <a:latin typeface="Tw Cen MT" panose="020B0602020104020603" pitchFamily="34" charset="77"/>
              </a:rPr>
              <a:t>, </a:t>
            </a:r>
            <a:r>
              <a:rPr lang="en-US" sz="3200" dirty="0" err="1">
                <a:latin typeface="Tw Cen MT" panose="020B0602020104020603" pitchFamily="34" charset="77"/>
              </a:rPr>
              <a:t>zuweilen</a:t>
            </a:r>
            <a:r>
              <a:rPr lang="en-US" sz="3200" dirty="0">
                <a:latin typeface="Tw Cen MT" panose="020B0602020104020603" pitchFamily="34" charset="77"/>
              </a:rPr>
              <a:t> </a:t>
            </a:r>
            <a:r>
              <a:rPr lang="en-US" sz="3200" dirty="0" err="1">
                <a:latin typeface="Tw Cen MT" panose="020B0602020104020603" pitchFamily="34" charset="77"/>
              </a:rPr>
              <a:t>schwärmerischen</a:t>
            </a:r>
            <a:r>
              <a:rPr lang="en-US" sz="3200" dirty="0">
                <a:latin typeface="Tw Cen MT" panose="020B0602020104020603" pitchFamily="34" charset="77"/>
              </a:rPr>
              <a:t>, </a:t>
            </a:r>
            <a:r>
              <a:rPr lang="en-US" sz="3200" dirty="0" err="1">
                <a:latin typeface="Tw Cen MT" panose="020B0602020104020603" pitchFamily="34" charset="77"/>
              </a:rPr>
              <a:t>träumerischen</a:t>
            </a:r>
            <a:r>
              <a:rPr lang="en-US" sz="3200" dirty="0">
                <a:latin typeface="Tw Cen MT" panose="020B0602020104020603" pitchFamily="34" charset="77"/>
              </a:rPr>
              <a:t> </a:t>
            </a:r>
            <a:r>
              <a:rPr lang="en-US" sz="3200" dirty="0" err="1">
                <a:latin typeface="Tw Cen MT" panose="020B0602020104020603" pitchFamily="34" charset="77"/>
              </a:rPr>
              <a:t>Wesens</a:t>
            </a:r>
            <a:r>
              <a:rPr lang="en-US" sz="3200" dirty="0">
                <a:latin typeface="Tw Cen MT" panose="020B0602020104020603" pitchFamily="34" charset="77"/>
              </a:rPr>
              <a:t>, </a:t>
            </a:r>
            <a:r>
              <a:rPr lang="en-US" sz="3200" dirty="0" err="1">
                <a:latin typeface="Tw Cen MT" panose="020B0602020104020603" pitchFamily="34" charset="77"/>
              </a:rPr>
              <a:t>worin</a:t>
            </a:r>
            <a:r>
              <a:rPr lang="en-US" sz="3200" dirty="0">
                <a:latin typeface="Tw Cen MT" panose="020B0602020104020603" pitchFamily="34" charset="77"/>
              </a:rPr>
              <a:t> </a:t>
            </a:r>
            <a:r>
              <a:rPr lang="en-US" sz="3200" dirty="0" err="1">
                <a:latin typeface="Tw Cen MT" panose="020B0602020104020603" pitchFamily="34" charset="77"/>
              </a:rPr>
              <a:t>sich</a:t>
            </a:r>
            <a:r>
              <a:rPr lang="en-US" sz="3200" dirty="0">
                <a:latin typeface="Tw Cen MT" panose="020B0602020104020603" pitchFamily="34" charset="77"/>
              </a:rPr>
              <a:t> </a:t>
            </a:r>
            <a:r>
              <a:rPr lang="en-US" sz="3200" dirty="0" err="1">
                <a:latin typeface="Tw Cen MT" panose="020B0602020104020603" pitchFamily="34" charset="77"/>
              </a:rPr>
              <a:t>immerdar</a:t>
            </a:r>
            <a:r>
              <a:rPr lang="en-US" sz="3200" dirty="0">
                <a:latin typeface="Tw Cen MT" panose="020B0602020104020603" pitchFamily="34" charset="77"/>
              </a:rPr>
              <a:t> der </a:t>
            </a:r>
            <a:r>
              <a:rPr lang="en-US" sz="3200" dirty="0" err="1">
                <a:latin typeface="Tw Cen MT" panose="020B0602020104020603" pitchFamily="34" charset="77"/>
              </a:rPr>
              <a:t>reinste</a:t>
            </a:r>
            <a:r>
              <a:rPr lang="en-US" sz="3200" dirty="0">
                <a:latin typeface="Tw Cen MT" panose="020B0602020104020603" pitchFamily="34" charset="77"/>
              </a:rPr>
              <a:t> </a:t>
            </a:r>
            <a:r>
              <a:rPr lang="en-US" sz="3200" dirty="0" err="1">
                <a:latin typeface="Tw Cen MT" panose="020B0602020104020603" pitchFamily="34" charset="77"/>
              </a:rPr>
              <a:t>Seelenadel</a:t>
            </a:r>
            <a:r>
              <a:rPr lang="en-US" sz="3200" dirty="0">
                <a:latin typeface="Tw Cen MT" panose="020B0602020104020603" pitchFamily="34" charset="77"/>
              </a:rPr>
              <a:t> </a:t>
            </a:r>
            <a:r>
              <a:rPr lang="en-US" sz="3200" dirty="0" err="1">
                <a:latin typeface="Tw Cen MT" panose="020B0602020104020603" pitchFamily="34" charset="77"/>
              </a:rPr>
              <a:t>offenbarte</a:t>
            </a:r>
            <a:r>
              <a:rPr lang="en-US" sz="3200" dirty="0">
                <a:latin typeface="Tw Cen MT" panose="020B0602020104020603" pitchFamily="34" charset="77"/>
              </a:rPr>
              <a:t>. Es war Heinrich von Kleist. [...] </a:t>
            </a:r>
          </a:p>
          <a:p>
            <a:pPr algn="just">
              <a:lnSpc>
                <a:spcPct val="90000"/>
              </a:lnSpc>
              <a:spcAft>
                <a:spcPts val="600"/>
              </a:spcAft>
            </a:pPr>
            <a:r>
              <a:rPr lang="en-US" sz="3200" b="1" dirty="0" err="1">
                <a:latin typeface="Tw Cen MT" panose="020B0602020104020603" pitchFamily="34" charset="77"/>
              </a:rPr>
              <a:t>Wir</a:t>
            </a:r>
            <a:r>
              <a:rPr lang="en-US" sz="3200" b="1" dirty="0">
                <a:latin typeface="Tw Cen MT" panose="020B0602020104020603" pitchFamily="34" charset="77"/>
              </a:rPr>
              <a:t> </a:t>
            </a:r>
            <a:r>
              <a:rPr lang="en-US" sz="3200" b="1" dirty="0" err="1">
                <a:latin typeface="Tw Cen MT" panose="020B0602020104020603" pitchFamily="34" charset="77"/>
              </a:rPr>
              <a:t>vereinten</a:t>
            </a:r>
            <a:r>
              <a:rPr lang="en-US" sz="3200" b="1" dirty="0">
                <a:latin typeface="Tw Cen MT" panose="020B0602020104020603" pitchFamily="34" charset="77"/>
              </a:rPr>
              <a:t> </a:t>
            </a:r>
            <a:r>
              <a:rPr lang="en-US" sz="3200" b="1" dirty="0" err="1">
                <a:latin typeface="Tw Cen MT" panose="020B0602020104020603" pitchFamily="34" charset="77"/>
              </a:rPr>
              <a:t>uns</a:t>
            </a:r>
            <a:r>
              <a:rPr lang="en-US" sz="3200" b="1" dirty="0">
                <a:latin typeface="Tw Cen MT" panose="020B0602020104020603" pitchFamily="34" charset="77"/>
              </a:rPr>
              <a:t> </a:t>
            </a:r>
            <a:r>
              <a:rPr lang="en-US" sz="3200" b="1" dirty="0" err="1">
                <a:latin typeface="Tw Cen MT" panose="020B0602020104020603" pitchFamily="34" charset="77"/>
              </a:rPr>
              <a:t>auch</a:t>
            </a:r>
            <a:r>
              <a:rPr lang="en-US" sz="3200" b="1" dirty="0">
                <a:latin typeface="Tw Cen MT" panose="020B0602020104020603" pitchFamily="34" charset="77"/>
              </a:rPr>
              <a:t>, </a:t>
            </a:r>
            <a:r>
              <a:rPr lang="en-US" sz="3200" b="1" dirty="0" err="1">
                <a:latin typeface="Tw Cen MT" panose="020B0602020104020603" pitchFamily="34" charset="77"/>
              </a:rPr>
              <a:t>wie</a:t>
            </a:r>
            <a:r>
              <a:rPr lang="en-US" sz="3200" b="1" dirty="0">
                <a:latin typeface="Tw Cen MT" panose="020B0602020104020603" pitchFamily="34" charset="77"/>
              </a:rPr>
              <a:t> Virgil’s </a:t>
            </a:r>
            <a:r>
              <a:rPr lang="en-US" sz="3200" b="1" dirty="0" err="1">
                <a:latin typeface="Tw Cen MT" panose="020B0602020104020603" pitchFamily="34" charset="77"/>
              </a:rPr>
              <a:t>Hirten</a:t>
            </a:r>
            <a:r>
              <a:rPr lang="en-US" sz="3200" b="1" dirty="0">
                <a:latin typeface="Tw Cen MT" panose="020B0602020104020603" pitchFamily="34" charset="77"/>
              </a:rPr>
              <a:t>, </a:t>
            </a:r>
            <a:r>
              <a:rPr lang="en-US" sz="3200" b="1" dirty="0" err="1">
                <a:latin typeface="Tw Cen MT" panose="020B0602020104020603" pitchFamily="34" charset="77"/>
              </a:rPr>
              <a:t>zum</a:t>
            </a:r>
            <a:r>
              <a:rPr lang="en-US" sz="3200" b="1" dirty="0">
                <a:latin typeface="Tw Cen MT" panose="020B0602020104020603" pitchFamily="34" charset="77"/>
              </a:rPr>
              <a:t> </a:t>
            </a:r>
            <a:r>
              <a:rPr lang="en-US" sz="3200" b="1" dirty="0" err="1">
                <a:latin typeface="Tw Cen MT" panose="020B0602020104020603" pitchFamily="34" charset="77"/>
              </a:rPr>
              <a:t>poetischen</a:t>
            </a:r>
            <a:r>
              <a:rPr lang="en-US" sz="3200" b="1" dirty="0">
                <a:latin typeface="Tw Cen MT" panose="020B0602020104020603" pitchFamily="34" charset="77"/>
              </a:rPr>
              <a:t> </a:t>
            </a:r>
            <a:r>
              <a:rPr lang="en-US" sz="3200" b="1" dirty="0" err="1">
                <a:latin typeface="Tw Cen MT" panose="020B0602020104020603" pitchFamily="34" charset="77"/>
              </a:rPr>
              <a:t>Wettkampf</a:t>
            </a:r>
            <a:r>
              <a:rPr lang="en-US" sz="3200" b="1" dirty="0">
                <a:latin typeface="Tw Cen MT" panose="020B0602020104020603" pitchFamily="34" charset="77"/>
              </a:rPr>
              <a:t>.</a:t>
            </a:r>
            <a:endParaRPr lang="en-US" sz="3200" b="1" baseline="30000" dirty="0">
              <a:latin typeface="Tw Cen MT" panose="020B0602020104020603" pitchFamily="34" charset="77"/>
            </a:endParaRPr>
          </a:p>
        </p:txBody>
      </p:sp>
      <p:sp>
        <p:nvSpPr>
          <p:cNvPr id="17" name="Rechteck 16">
            <a:extLst>
              <a:ext uri="{FF2B5EF4-FFF2-40B4-BE49-F238E27FC236}">
                <a16:creationId xmlns:a16="http://schemas.microsoft.com/office/drawing/2014/main" id="{7EDEA831-413E-FE40-BB17-FAD0D239C9EF}"/>
              </a:ext>
            </a:extLst>
          </p:cNvPr>
          <p:cNvSpPr/>
          <p:nvPr/>
        </p:nvSpPr>
        <p:spPr>
          <a:xfrm>
            <a:off x="2249215" y="5415874"/>
            <a:ext cx="5746289" cy="646331"/>
          </a:xfrm>
          <a:prstGeom prst="rect">
            <a:avLst/>
          </a:prstGeom>
        </p:spPr>
        <p:txBody>
          <a:bodyPr wrap="square">
            <a:spAutoFit/>
          </a:bodyPr>
          <a:lstStyle/>
          <a:p>
            <a:pPr algn="r"/>
            <a:r>
              <a:rPr lang="de-DE" cap="small" dirty="0"/>
              <a:t>Zschokke</a:t>
            </a:r>
            <a:r>
              <a:rPr lang="de-DE" dirty="0"/>
              <a:t>, Heinrich (1842): </a:t>
            </a:r>
            <a:r>
              <a:rPr lang="de-DE" i="1" dirty="0"/>
              <a:t>Eine Selbstschau</a:t>
            </a:r>
            <a:r>
              <a:rPr lang="de-DE" dirty="0"/>
              <a:t>, Bd. 1, </a:t>
            </a:r>
            <a:br>
              <a:rPr lang="de-DE" dirty="0"/>
            </a:br>
            <a:r>
              <a:rPr lang="de-DE" dirty="0"/>
              <a:t>Aarau: Sauerländer, 204 f.</a:t>
            </a:r>
          </a:p>
        </p:txBody>
      </p:sp>
      <p:sp>
        <p:nvSpPr>
          <p:cNvPr id="2" name="Foliennummernplatzhalter 1">
            <a:extLst>
              <a:ext uri="{FF2B5EF4-FFF2-40B4-BE49-F238E27FC236}">
                <a16:creationId xmlns:a16="http://schemas.microsoft.com/office/drawing/2014/main" id="{F1E8B343-B492-6A4E-BCD9-1223B6423ED7}"/>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38796173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10" descr="Ein Bild, das Text, alt, Personen, Gruppe enthält.&#10;&#10;Automatisch generierte Beschreibung">
            <a:extLst>
              <a:ext uri="{FF2B5EF4-FFF2-40B4-BE49-F238E27FC236}">
                <a16:creationId xmlns:a16="http://schemas.microsoft.com/office/drawing/2014/main" id="{D0AA2F26-A1FC-A849-9522-F45E64164FA2}"/>
              </a:ext>
            </a:extLst>
          </p:cNvPr>
          <p:cNvPicPr>
            <a:picLocks noGrp="1" noChangeAspect="1"/>
          </p:cNvPicPr>
          <p:nvPr>
            <p:ph idx="1"/>
          </p:nvPr>
        </p:nvPicPr>
        <p:blipFill rotWithShape="1">
          <a:blip r:embed="rId2"/>
          <a:srcRect t="23208"/>
          <a:stretch/>
        </p:blipFill>
        <p:spPr>
          <a:xfrm>
            <a:off x="-168812" y="10"/>
            <a:ext cx="12360812" cy="6857990"/>
          </a:xfrm>
          <a:prstGeom prst="rect">
            <a:avLst/>
          </a:prstGeom>
        </p:spPr>
      </p:pic>
      <p:sp>
        <p:nvSpPr>
          <p:cNvPr id="21" name="Textfeld 20">
            <a:extLst>
              <a:ext uri="{FF2B5EF4-FFF2-40B4-BE49-F238E27FC236}">
                <a16:creationId xmlns:a16="http://schemas.microsoft.com/office/drawing/2014/main" id="{DAD53B42-C77A-D641-998A-67307547B55B}"/>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dirty="0">
                <a:solidFill>
                  <a:schemeClr val="bg1"/>
                </a:solidFill>
              </a:rPr>
              <a:t>(3)</a:t>
            </a:r>
            <a:endParaRPr sz="1200" b="1" dirty="0">
              <a:solidFill>
                <a:schemeClr val="bg1"/>
              </a:solidFill>
            </a:endParaRPr>
          </a:p>
        </p:txBody>
      </p:sp>
      <p:sp>
        <p:nvSpPr>
          <p:cNvPr id="2" name="Rechteck 1">
            <a:extLst>
              <a:ext uri="{FF2B5EF4-FFF2-40B4-BE49-F238E27FC236}">
                <a16:creationId xmlns:a16="http://schemas.microsoft.com/office/drawing/2014/main" id="{EBCC5AA5-B911-2146-A771-E24148C4C055}"/>
              </a:ext>
            </a:extLst>
          </p:cNvPr>
          <p:cNvSpPr/>
          <p:nvPr/>
        </p:nvSpPr>
        <p:spPr>
          <a:xfrm>
            <a:off x="7806696" y="5877580"/>
            <a:ext cx="4131259" cy="800219"/>
          </a:xfrm>
          <a:prstGeom prst="rect">
            <a:avLst/>
          </a:prstGeom>
        </p:spPr>
        <p:txBody>
          <a:bodyPr wrap="none">
            <a:spAutoFit/>
          </a:bodyPr>
          <a:lstStyle/>
          <a:p>
            <a:r>
              <a:rPr lang="de-DE" sz="2800" dirty="0">
                <a:solidFill>
                  <a:schemeClr val="bg1"/>
                </a:solidFill>
                <a:latin typeface="Tw Cen MT" panose="020B0602020104020603" pitchFamily="34" charset="77"/>
              </a:rPr>
              <a:t>Le </a:t>
            </a:r>
            <a:r>
              <a:rPr lang="de-DE" sz="2800" dirty="0" err="1">
                <a:solidFill>
                  <a:schemeClr val="bg1"/>
                </a:solidFill>
                <a:latin typeface="Tw Cen MT" panose="020B0602020104020603" pitchFamily="34" charset="77"/>
              </a:rPr>
              <a:t>juge</a:t>
            </a:r>
            <a:r>
              <a:rPr lang="de-DE" sz="2800" dirty="0">
                <a:solidFill>
                  <a:schemeClr val="bg1"/>
                </a:solidFill>
                <a:latin typeface="Tw Cen MT" panose="020B0602020104020603" pitchFamily="34" charset="77"/>
              </a:rPr>
              <a:t>, </a:t>
            </a:r>
            <a:r>
              <a:rPr lang="de-DE" sz="2800" dirty="0" err="1">
                <a:solidFill>
                  <a:schemeClr val="bg1"/>
                </a:solidFill>
                <a:latin typeface="Tw Cen MT" panose="020B0602020104020603" pitchFamily="34" charset="77"/>
              </a:rPr>
              <a:t>ou</a:t>
            </a:r>
            <a:r>
              <a:rPr lang="de-DE" sz="2800" dirty="0">
                <a:solidFill>
                  <a:schemeClr val="bg1"/>
                </a:solidFill>
                <a:latin typeface="Tw Cen MT" panose="020B0602020104020603" pitchFamily="34" charset="77"/>
              </a:rPr>
              <a:t> la </a:t>
            </a:r>
            <a:r>
              <a:rPr lang="de-DE" sz="2800" dirty="0" err="1">
                <a:solidFill>
                  <a:schemeClr val="bg1"/>
                </a:solidFill>
                <a:latin typeface="Tw Cen MT" panose="020B0602020104020603" pitchFamily="34" charset="77"/>
              </a:rPr>
              <a:t>cruche</a:t>
            </a:r>
            <a:r>
              <a:rPr lang="de-DE" sz="2800" dirty="0">
                <a:solidFill>
                  <a:schemeClr val="bg1"/>
                </a:solidFill>
                <a:latin typeface="Tw Cen MT" panose="020B0602020104020603" pitchFamily="34" charset="77"/>
              </a:rPr>
              <a:t> </a:t>
            </a:r>
            <a:r>
              <a:rPr lang="de-DE" sz="2800" dirty="0" err="1">
                <a:solidFill>
                  <a:schemeClr val="bg1"/>
                </a:solidFill>
                <a:latin typeface="Tw Cen MT" panose="020B0602020104020603" pitchFamily="34" charset="77"/>
              </a:rPr>
              <a:t>cassée</a:t>
            </a:r>
            <a:endParaRPr lang="de-DE" sz="2800" dirty="0">
              <a:solidFill>
                <a:schemeClr val="bg1"/>
              </a:solidFill>
              <a:latin typeface="Tw Cen MT" panose="020B0602020104020603" pitchFamily="34" charset="77"/>
            </a:endParaRPr>
          </a:p>
          <a:p>
            <a:r>
              <a:rPr lang="de-DE" i="1" dirty="0">
                <a:solidFill>
                  <a:schemeClr val="bg1"/>
                </a:solidFill>
              </a:rPr>
              <a:t>Jean Jacques Le </a:t>
            </a:r>
            <a:r>
              <a:rPr lang="de-DE" i="1" dirty="0" err="1">
                <a:solidFill>
                  <a:schemeClr val="bg1"/>
                </a:solidFill>
              </a:rPr>
              <a:t>Veau</a:t>
            </a:r>
            <a:r>
              <a:rPr lang="de-DE" i="1" dirty="0">
                <a:solidFill>
                  <a:schemeClr val="bg1"/>
                </a:solidFill>
              </a:rPr>
              <a:t>,  1729-1785</a:t>
            </a:r>
            <a:endParaRPr sz="2800" i="1" dirty="0">
              <a:solidFill>
                <a:schemeClr val="bg1"/>
              </a:solidFill>
              <a:latin typeface="Tw Cen MT" panose="020B0602020104020603" pitchFamily="34" charset="77"/>
            </a:endParaRPr>
          </a:p>
        </p:txBody>
      </p:sp>
      <p:sp>
        <p:nvSpPr>
          <p:cNvPr id="3" name="Foliennummernplatzhalter 2">
            <a:extLst>
              <a:ext uri="{FF2B5EF4-FFF2-40B4-BE49-F238E27FC236}">
                <a16:creationId xmlns:a16="http://schemas.microsoft.com/office/drawing/2014/main" id="{D4DFA338-81BF-844B-94DD-1D62FB4E42B1}"/>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821945507"/>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nhaltsplatzhalter 10" descr="Ein Bild, das Text, alt, Personen, Gruppe enthält.&#10;&#10;Automatisch generierte Beschreibung">
            <a:extLst>
              <a:ext uri="{FF2B5EF4-FFF2-40B4-BE49-F238E27FC236}">
                <a16:creationId xmlns:a16="http://schemas.microsoft.com/office/drawing/2014/main" id="{D0AA2F26-A1FC-A849-9522-F45E64164FA2}"/>
              </a:ext>
            </a:extLst>
          </p:cNvPr>
          <p:cNvPicPr>
            <a:picLocks noGrp="1" noChangeAspect="1"/>
          </p:cNvPicPr>
          <p:nvPr>
            <p:ph idx="1"/>
          </p:nvPr>
        </p:nvPicPr>
        <p:blipFill rotWithShape="1">
          <a:blip r:embed="rId2"/>
          <a:srcRect l="13842" t="54197" r="44667" b="13351"/>
          <a:stretch/>
        </p:blipFill>
        <p:spPr>
          <a:xfrm>
            <a:off x="0" y="0"/>
            <a:ext cx="12189480" cy="6858000"/>
          </a:xfrm>
          <a:prstGeom prst="rect">
            <a:avLst/>
          </a:prstGeom>
        </p:spPr>
      </p:pic>
      <p:sp>
        <p:nvSpPr>
          <p:cNvPr id="21" name="Textfeld 20">
            <a:extLst>
              <a:ext uri="{FF2B5EF4-FFF2-40B4-BE49-F238E27FC236}">
                <a16:creationId xmlns:a16="http://schemas.microsoft.com/office/drawing/2014/main" id="{DAD53B42-C77A-D641-998A-67307547B55B}"/>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a:solidFill>
                  <a:schemeClr val="bg1"/>
                </a:solidFill>
              </a:rPr>
              <a:t>(3)</a:t>
            </a:r>
            <a:endParaRPr lang="de-DE" sz="1200" b="1" dirty="0">
              <a:solidFill>
                <a:schemeClr val="bg1"/>
              </a:solidFill>
            </a:endParaRPr>
          </a:p>
        </p:txBody>
      </p:sp>
      <p:sp>
        <p:nvSpPr>
          <p:cNvPr id="9" name="Rechteck 8">
            <a:extLst>
              <a:ext uri="{FF2B5EF4-FFF2-40B4-BE49-F238E27FC236}">
                <a16:creationId xmlns:a16="http://schemas.microsoft.com/office/drawing/2014/main" id="{4CD34383-BDA6-5546-AC73-2F1F898C2EF7}"/>
              </a:ext>
            </a:extLst>
          </p:cNvPr>
          <p:cNvSpPr/>
          <p:nvPr/>
        </p:nvSpPr>
        <p:spPr>
          <a:xfrm>
            <a:off x="3048000" y="3150142"/>
            <a:ext cx="6096000" cy="326884"/>
          </a:xfrm>
          <a:prstGeom prst="rect">
            <a:avLst/>
          </a:prstGeom>
        </p:spPr>
        <p:txBody>
          <a:bodyPr>
            <a:spAutoFit/>
          </a:bodyPr>
          <a:lstStyle/>
          <a:p>
            <a:pPr algn="just">
              <a:lnSpc>
                <a:spcPts val="1800"/>
              </a:lnSpc>
            </a:pPr>
            <a:endParaRPr lang="de-DE" dirty="0">
              <a:solidFill>
                <a:srgbClr val="111133"/>
              </a:solidFill>
              <a:latin typeface="Palatino Linotype" panose="02040502050505030304" pitchFamily="18" charset="0"/>
            </a:endParaRPr>
          </a:p>
        </p:txBody>
      </p:sp>
      <p:sp>
        <p:nvSpPr>
          <p:cNvPr id="8" name="Textfeld 7">
            <a:extLst>
              <a:ext uri="{FF2B5EF4-FFF2-40B4-BE49-F238E27FC236}">
                <a16:creationId xmlns:a16="http://schemas.microsoft.com/office/drawing/2014/main" id="{0478BAF3-E100-4442-B9E8-2E531BAEB398}"/>
              </a:ext>
            </a:extLst>
          </p:cNvPr>
          <p:cNvSpPr txBox="1"/>
          <p:nvPr/>
        </p:nvSpPr>
        <p:spPr>
          <a:xfrm>
            <a:off x="-2520" y="5657671"/>
            <a:ext cx="12189480" cy="1200329"/>
          </a:xfrm>
          <a:prstGeom prst="rect">
            <a:avLst/>
          </a:prstGeom>
          <a:solidFill>
            <a:srgbClr val="A5A5A5">
              <a:alpha val="50196"/>
            </a:srgbClr>
          </a:solidFill>
        </p:spPr>
        <p:txBody>
          <a:bodyPr wrap="square" rtlCol="0">
            <a:spAutoFit/>
          </a:bodyPr>
          <a:lstStyle/>
          <a:p>
            <a:pPr algn="just"/>
            <a:r>
              <a:rPr lang="de-DE" sz="3600" dirty="0">
                <a:solidFill>
                  <a:schemeClr val="bg1"/>
                </a:solidFill>
                <a:latin typeface="Tw Cen MT" panose="020B0602020104020603" pitchFamily="34" charset="77"/>
              </a:rPr>
              <a:t>Man bemerkte darauf – zuerst einen Richter, der gravitätisch auf dem Richterstuhl saß:</a:t>
            </a:r>
          </a:p>
        </p:txBody>
      </p:sp>
      <p:sp>
        <p:nvSpPr>
          <p:cNvPr id="2" name="Foliennummernplatzhalter 1">
            <a:extLst>
              <a:ext uri="{FF2B5EF4-FFF2-40B4-BE49-F238E27FC236}">
                <a16:creationId xmlns:a16="http://schemas.microsoft.com/office/drawing/2014/main" id="{C28B024E-E733-A544-ADA0-33BA1B929E30}"/>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184671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nhaltsplatzhalter 10" descr="Ein Bild, das Text, alt, Personen, Gruppe enthält.&#10;&#10;Automatisch generierte Beschreibung">
            <a:extLst>
              <a:ext uri="{FF2B5EF4-FFF2-40B4-BE49-F238E27FC236}">
                <a16:creationId xmlns:a16="http://schemas.microsoft.com/office/drawing/2014/main" id="{D0AA2F26-A1FC-A849-9522-F45E64164FA2}"/>
              </a:ext>
            </a:extLst>
          </p:cNvPr>
          <p:cNvPicPr>
            <a:picLocks noGrp="1" noChangeAspect="1"/>
          </p:cNvPicPr>
          <p:nvPr>
            <p:ph idx="1"/>
          </p:nvPr>
        </p:nvPicPr>
        <p:blipFill rotWithShape="1">
          <a:blip r:embed="rId2"/>
          <a:srcRect l="36342" t="57499" r="28280" b="14830"/>
          <a:stretch/>
        </p:blipFill>
        <p:spPr>
          <a:xfrm>
            <a:off x="0" y="0"/>
            <a:ext cx="12189480" cy="6858000"/>
          </a:xfrm>
          <a:prstGeom prst="rect">
            <a:avLst/>
          </a:prstGeom>
        </p:spPr>
      </p:pic>
      <p:sp>
        <p:nvSpPr>
          <p:cNvPr id="21" name="Textfeld 20">
            <a:extLst>
              <a:ext uri="{FF2B5EF4-FFF2-40B4-BE49-F238E27FC236}">
                <a16:creationId xmlns:a16="http://schemas.microsoft.com/office/drawing/2014/main" id="{DAD53B42-C77A-D641-998A-67307547B55B}"/>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a:solidFill>
                  <a:schemeClr val="bg1"/>
                </a:solidFill>
              </a:rPr>
              <a:t>(3)</a:t>
            </a:r>
            <a:endParaRPr lang="de-DE" sz="1200" b="1" dirty="0">
              <a:solidFill>
                <a:schemeClr val="bg1"/>
              </a:solidFill>
            </a:endParaRPr>
          </a:p>
        </p:txBody>
      </p:sp>
      <p:sp>
        <p:nvSpPr>
          <p:cNvPr id="9" name="Rechteck 8">
            <a:extLst>
              <a:ext uri="{FF2B5EF4-FFF2-40B4-BE49-F238E27FC236}">
                <a16:creationId xmlns:a16="http://schemas.microsoft.com/office/drawing/2014/main" id="{4CD34383-BDA6-5546-AC73-2F1F898C2EF7}"/>
              </a:ext>
            </a:extLst>
          </p:cNvPr>
          <p:cNvSpPr/>
          <p:nvPr/>
        </p:nvSpPr>
        <p:spPr>
          <a:xfrm>
            <a:off x="3048000" y="3150142"/>
            <a:ext cx="6096000" cy="326884"/>
          </a:xfrm>
          <a:prstGeom prst="rect">
            <a:avLst/>
          </a:prstGeom>
        </p:spPr>
        <p:txBody>
          <a:bodyPr>
            <a:spAutoFit/>
          </a:bodyPr>
          <a:lstStyle/>
          <a:p>
            <a:pPr algn="just">
              <a:lnSpc>
                <a:spcPts val="1800"/>
              </a:lnSpc>
            </a:pPr>
            <a:endParaRPr lang="de-DE" dirty="0">
              <a:solidFill>
                <a:srgbClr val="111133"/>
              </a:solidFill>
              <a:latin typeface="Palatino Linotype" panose="02040502050505030304" pitchFamily="18" charset="0"/>
            </a:endParaRPr>
          </a:p>
        </p:txBody>
      </p:sp>
      <p:sp>
        <p:nvSpPr>
          <p:cNvPr id="8" name="Textfeld 7">
            <a:extLst>
              <a:ext uri="{FF2B5EF4-FFF2-40B4-BE49-F238E27FC236}">
                <a16:creationId xmlns:a16="http://schemas.microsoft.com/office/drawing/2014/main" id="{0478BAF3-E100-4442-B9E8-2E531BAEB398}"/>
              </a:ext>
            </a:extLst>
          </p:cNvPr>
          <p:cNvSpPr txBox="1"/>
          <p:nvPr/>
        </p:nvSpPr>
        <p:spPr>
          <a:xfrm>
            <a:off x="0" y="6211669"/>
            <a:ext cx="12189480" cy="646331"/>
          </a:xfrm>
          <a:prstGeom prst="rect">
            <a:avLst/>
          </a:prstGeom>
          <a:solidFill>
            <a:srgbClr val="A5A5A5">
              <a:alpha val="50196"/>
            </a:srgbClr>
          </a:solidFill>
        </p:spPr>
        <p:txBody>
          <a:bodyPr wrap="square" rtlCol="0">
            <a:spAutoFit/>
          </a:bodyPr>
          <a:lstStyle/>
          <a:p>
            <a:pPr algn="just"/>
            <a:r>
              <a:rPr lang="de-DE" sz="3600" dirty="0">
                <a:solidFill>
                  <a:schemeClr val="bg1"/>
                </a:solidFill>
                <a:latin typeface="Tw Cen MT" panose="020B0602020104020603" pitchFamily="34" charset="77"/>
              </a:rPr>
              <a:t> vor ihm stand eine alte Frau,…</a:t>
            </a:r>
          </a:p>
        </p:txBody>
      </p:sp>
      <p:sp>
        <p:nvSpPr>
          <p:cNvPr id="2" name="Foliennummernplatzhalter 1">
            <a:extLst>
              <a:ext uri="{FF2B5EF4-FFF2-40B4-BE49-F238E27FC236}">
                <a16:creationId xmlns:a16="http://schemas.microsoft.com/office/drawing/2014/main" id="{B4832C4F-BF44-3F47-9E0E-691C674DCBC5}"/>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3921560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nhaltsplatzhalter 10" descr="Ein Bild, das Text, alt, Personen, Gruppe enthält.&#10;&#10;Automatisch generierte Beschreibung">
            <a:extLst>
              <a:ext uri="{FF2B5EF4-FFF2-40B4-BE49-F238E27FC236}">
                <a16:creationId xmlns:a16="http://schemas.microsoft.com/office/drawing/2014/main" id="{D0AA2F26-A1FC-A849-9522-F45E64164FA2}"/>
              </a:ext>
            </a:extLst>
          </p:cNvPr>
          <p:cNvPicPr>
            <a:picLocks noGrp="1" noChangeAspect="1"/>
          </p:cNvPicPr>
          <p:nvPr>
            <p:ph idx="1"/>
          </p:nvPr>
        </p:nvPicPr>
        <p:blipFill rotWithShape="1">
          <a:blip r:embed="rId2"/>
          <a:srcRect l="50000" t="57544" r="25782" b="23514"/>
          <a:stretch/>
        </p:blipFill>
        <p:spPr>
          <a:xfrm>
            <a:off x="0" y="0"/>
            <a:ext cx="12189480" cy="6858000"/>
          </a:xfrm>
          <a:prstGeom prst="rect">
            <a:avLst/>
          </a:prstGeom>
        </p:spPr>
      </p:pic>
      <p:sp>
        <p:nvSpPr>
          <p:cNvPr id="21" name="Textfeld 20">
            <a:extLst>
              <a:ext uri="{FF2B5EF4-FFF2-40B4-BE49-F238E27FC236}">
                <a16:creationId xmlns:a16="http://schemas.microsoft.com/office/drawing/2014/main" id="{DAD53B42-C77A-D641-998A-67307547B55B}"/>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a:solidFill>
                  <a:schemeClr val="bg1"/>
                </a:solidFill>
              </a:rPr>
              <a:t>(3)</a:t>
            </a:r>
            <a:endParaRPr lang="de-DE" sz="1200" b="1" dirty="0">
              <a:solidFill>
                <a:schemeClr val="bg1"/>
              </a:solidFill>
            </a:endParaRPr>
          </a:p>
        </p:txBody>
      </p:sp>
      <p:sp>
        <p:nvSpPr>
          <p:cNvPr id="9" name="Rechteck 8">
            <a:extLst>
              <a:ext uri="{FF2B5EF4-FFF2-40B4-BE49-F238E27FC236}">
                <a16:creationId xmlns:a16="http://schemas.microsoft.com/office/drawing/2014/main" id="{4CD34383-BDA6-5546-AC73-2F1F898C2EF7}"/>
              </a:ext>
            </a:extLst>
          </p:cNvPr>
          <p:cNvSpPr/>
          <p:nvPr/>
        </p:nvSpPr>
        <p:spPr>
          <a:xfrm>
            <a:off x="3048000" y="3150142"/>
            <a:ext cx="6096000" cy="326884"/>
          </a:xfrm>
          <a:prstGeom prst="rect">
            <a:avLst/>
          </a:prstGeom>
        </p:spPr>
        <p:txBody>
          <a:bodyPr>
            <a:spAutoFit/>
          </a:bodyPr>
          <a:lstStyle/>
          <a:p>
            <a:pPr algn="just">
              <a:lnSpc>
                <a:spcPts val="1800"/>
              </a:lnSpc>
            </a:pPr>
            <a:endParaRPr lang="de-DE" dirty="0">
              <a:solidFill>
                <a:srgbClr val="111133"/>
              </a:solidFill>
              <a:latin typeface="Palatino Linotype" panose="02040502050505030304" pitchFamily="18" charset="0"/>
            </a:endParaRPr>
          </a:p>
        </p:txBody>
      </p:sp>
      <p:sp>
        <p:nvSpPr>
          <p:cNvPr id="8" name="Textfeld 7">
            <a:extLst>
              <a:ext uri="{FF2B5EF4-FFF2-40B4-BE49-F238E27FC236}">
                <a16:creationId xmlns:a16="http://schemas.microsoft.com/office/drawing/2014/main" id="{0478BAF3-E100-4442-B9E8-2E531BAEB398}"/>
              </a:ext>
            </a:extLst>
          </p:cNvPr>
          <p:cNvSpPr txBox="1"/>
          <p:nvPr/>
        </p:nvSpPr>
        <p:spPr>
          <a:xfrm>
            <a:off x="0" y="6211669"/>
            <a:ext cx="12189480" cy="646331"/>
          </a:xfrm>
          <a:prstGeom prst="rect">
            <a:avLst/>
          </a:prstGeom>
          <a:solidFill>
            <a:srgbClr val="A5A5A5">
              <a:alpha val="50196"/>
            </a:srgbClr>
          </a:solidFill>
        </p:spPr>
        <p:txBody>
          <a:bodyPr wrap="square" rtlCol="0">
            <a:spAutoFit/>
          </a:bodyPr>
          <a:lstStyle/>
          <a:p>
            <a:pPr algn="just"/>
            <a:r>
              <a:rPr lang="de-DE" sz="3600" dirty="0">
                <a:solidFill>
                  <a:schemeClr val="bg1"/>
                </a:solidFill>
                <a:latin typeface="Tw Cen MT" panose="020B0602020104020603" pitchFamily="34" charset="77"/>
              </a:rPr>
              <a:t> die einen zerbrochenen Krug hielt, …</a:t>
            </a:r>
          </a:p>
        </p:txBody>
      </p:sp>
      <p:sp>
        <p:nvSpPr>
          <p:cNvPr id="2" name="Foliennummernplatzhalter 1">
            <a:extLst>
              <a:ext uri="{FF2B5EF4-FFF2-40B4-BE49-F238E27FC236}">
                <a16:creationId xmlns:a16="http://schemas.microsoft.com/office/drawing/2014/main" id="{0B10AD89-DE34-9748-838B-5422D8CCE92C}"/>
              </a:ext>
            </a:extLst>
          </p:cNvPr>
          <p:cNvSpPr>
            <a:spLocks noGrp="1"/>
          </p:cNvSpPr>
          <p:nvPr>
            <p:ph type="sldNum" sz="quarter" idx="12"/>
          </p:nvPr>
        </p:nvSpPr>
        <p:spPr/>
        <p:txBody>
          <a:bodyPr/>
          <a:lstStyle/>
          <a:p>
            <a:fld id="{3A98EE3D-8CD1-4C3F-BD1C-C98C9596463C}" type="slidenum">
              <a:rPr lang="en-US" smtClean="0"/>
              <a:t>16</a:t>
            </a:fld>
            <a:endParaRPr lang="en-US" dirty="0"/>
          </a:p>
        </p:txBody>
      </p:sp>
    </p:spTree>
    <p:extLst>
      <p:ext uri="{BB962C8B-B14F-4D97-AF65-F5344CB8AC3E}">
        <p14:creationId xmlns:p14="http://schemas.microsoft.com/office/powerpoint/2010/main" val="2698043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nhaltsplatzhalter 10" descr="Ein Bild, das Text, alt, Personen, Gruppe enthält.&#10;&#10;Automatisch generierte Beschreibung">
            <a:extLst>
              <a:ext uri="{FF2B5EF4-FFF2-40B4-BE49-F238E27FC236}">
                <a16:creationId xmlns:a16="http://schemas.microsoft.com/office/drawing/2014/main" id="{D0AA2F26-A1FC-A849-9522-F45E64164FA2}"/>
              </a:ext>
            </a:extLst>
          </p:cNvPr>
          <p:cNvPicPr>
            <a:picLocks noGrp="1" noChangeAspect="1"/>
          </p:cNvPicPr>
          <p:nvPr>
            <p:ph idx="1"/>
          </p:nvPr>
        </p:nvPicPr>
        <p:blipFill rotWithShape="1">
          <a:blip r:embed="rId2"/>
          <a:srcRect l="14266" t="54798" r="30569" b="2055"/>
          <a:stretch/>
        </p:blipFill>
        <p:spPr>
          <a:xfrm>
            <a:off x="0" y="0"/>
            <a:ext cx="12189480" cy="6858000"/>
          </a:xfrm>
          <a:prstGeom prst="rect">
            <a:avLst/>
          </a:prstGeom>
        </p:spPr>
      </p:pic>
      <p:sp>
        <p:nvSpPr>
          <p:cNvPr id="21" name="Textfeld 20">
            <a:extLst>
              <a:ext uri="{FF2B5EF4-FFF2-40B4-BE49-F238E27FC236}">
                <a16:creationId xmlns:a16="http://schemas.microsoft.com/office/drawing/2014/main" id="{DAD53B42-C77A-D641-998A-67307547B55B}"/>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a:solidFill>
                  <a:schemeClr val="bg1"/>
                </a:solidFill>
              </a:rPr>
              <a:t>(3)</a:t>
            </a:r>
            <a:endParaRPr lang="de-DE" sz="1200" b="1" dirty="0">
              <a:solidFill>
                <a:schemeClr val="bg1"/>
              </a:solidFill>
            </a:endParaRPr>
          </a:p>
        </p:txBody>
      </p:sp>
      <p:sp>
        <p:nvSpPr>
          <p:cNvPr id="9" name="Rechteck 8">
            <a:extLst>
              <a:ext uri="{FF2B5EF4-FFF2-40B4-BE49-F238E27FC236}">
                <a16:creationId xmlns:a16="http://schemas.microsoft.com/office/drawing/2014/main" id="{4CD34383-BDA6-5546-AC73-2F1F898C2EF7}"/>
              </a:ext>
            </a:extLst>
          </p:cNvPr>
          <p:cNvSpPr/>
          <p:nvPr/>
        </p:nvSpPr>
        <p:spPr>
          <a:xfrm>
            <a:off x="3048000" y="3150142"/>
            <a:ext cx="6096000" cy="326884"/>
          </a:xfrm>
          <a:prstGeom prst="rect">
            <a:avLst/>
          </a:prstGeom>
        </p:spPr>
        <p:txBody>
          <a:bodyPr>
            <a:spAutoFit/>
          </a:bodyPr>
          <a:lstStyle/>
          <a:p>
            <a:pPr algn="just">
              <a:lnSpc>
                <a:spcPts val="1800"/>
              </a:lnSpc>
            </a:pPr>
            <a:endParaRPr lang="de-DE" dirty="0">
              <a:solidFill>
                <a:srgbClr val="111133"/>
              </a:solidFill>
              <a:latin typeface="Palatino Linotype" panose="02040502050505030304" pitchFamily="18" charset="0"/>
            </a:endParaRPr>
          </a:p>
        </p:txBody>
      </p:sp>
      <p:sp>
        <p:nvSpPr>
          <p:cNvPr id="8" name="Textfeld 7">
            <a:extLst>
              <a:ext uri="{FF2B5EF4-FFF2-40B4-BE49-F238E27FC236}">
                <a16:creationId xmlns:a16="http://schemas.microsoft.com/office/drawing/2014/main" id="{0478BAF3-E100-4442-B9E8-2E531BAEB398}"/>
              </a:ext>
            </a:extLst>
          </p:cNvPr>
          <p:cNvSpPr txBox="1"/>
          <p:nvPr/>
        </p:nvSpPr>
        <p:spPr>
          <a:xfrm>
            <a:off x="-2520" y="5657671"/>
            <a:ext cx="12189480" cy="1200329"/>
          </a:xfrm>
          <a:prstGeom prst="rect">
            <a:avLst/>
          </a:prstGeom>
          <a:solidFill>
            <a:srgbClr val="A5A5A5">
              <a:alpha val="50196"/>
            </a:srgbClr>
          </a:solidFill>
        </p:spPr>
        <p:txBody>
          <a:bodyPr wrap="square" rtlCol="0">
            <a:spAutoFit/>
          </a:bodyPr>
          <a:lstStyle/>
          <a:p>
            <a:pPr algn="just"/>
            <a:r>
              <a:rPr lang="de-DE" sz="3600" dirty="0">
                <a:solidFill>
                  <a:schemeClr val="bg1"/>
                </a:solidFill>
                <a:latin typeface="Tw Cen MT" panose="020B0602020104020603" pitchFamily="34" charset="77"/>
              </a:rPr>
              <a:t>sie schien das Unrecht, das ihm widerfahren war, zu demonstrieren:</a:t>
            </a:r>
          </a:p>
        </p:txBody>
      </p:sp>
      <p:sp>
        <p:nvSpPr>
          <p:cNvPr id="2" name="Foliennummernplatzhalter 1">
            <a:extLst>
              <a:ext uri="{FF2B5EF4-FFF2-40B4-BE49-F238E27FC236}">
                <a16:creationId xmlns:a16="http://schemas.microsoft.com/office/drawing/2014/main" id="{830DE8F5-D484-5445-94A9-60C69272D983}"/>
              </a:ext>
            </a:extLst>
          </p:cNvPr>
          <p:cNvSpPr>
            <a:spLocks noGrp="1"/>
          </p:cNvSpPr>
          <p:nvPr>
            <p:ph type="sldNum" sz="quarter" idx="12"/>
          </p:nvPr>
        </p:nvSpPr>
        <p:spPr/>
        <p:txBody>
          <a:bodyPr/>
          <a:lstStyle/>
          <a:p>
            <a:fld id="{3A98EE3D-8CD1-4C3F-BD1C-C98C9596463C}" type="slidenum">
              <a:rPr lang="en-US" smtClean="0"/>
              <a:t>17</a:t>
            </a:fld>
            <a:endParaRPr lang="en-US" dirty="0"/>
          </a:p>
        </p:txBody>
      </p:sp>
    </p:spTree>
    <p:extLst>
      <p:ext uri="{BB962C8B-B14F-4D97-AF65-F5344CB8AC3E}">
        <p14:creationId xmlns:p14="http://schemas.microsoft.com/office/powerpoint/2010/main" val="3455865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nhaltsplatzhalter 10" descr="Ein Bild, das Text, alt, Personen, Gruppe enthält.&#10;&#10;Automatisch generierte Beschreibung">
            <a:extLst>
              <a:ext uri="{FF2B5EF4-FFF2-40B4-BE49-F238E27FC236}">
                <a16:creationId xmlns:a16="http://schemas.microsoft.com/office/drawing/2014/main" id="{D0AA2F26-A1FC-A849-9522-F45E64164FA2}"/>
              </a:ext>
            </a:extLst>
          </p:cNvPr>
          <p:cNvPicPr>
            <a:picLocks noGrp="1" noChangeAspect="1"/>
          </p:cNvPicPr>
          <p:nvPr>
            <p:ph idx="1"/>
          </p:nvPr>
        </p:nvPicPr>
        <p:blipFill rotWithShape="1">
          <a:blip r:embed="rId3"/>
          <a:srcRect l="32920" t="54489" r="32927" b="18799"/>
          <a:stretch/>
        </p:blipFill>
        <p:spPr>
          <a:xfrm>
            <a:off x="0" y="0"/>
            <a:ext cx="12189480" cy="6858000"/>
          </a:xfrm>
          <a:prstGeom prst="rect">
            <a:avLst/>
          </a:prstGeom>
        </p:spPr>
      </p:pic>
      <p:sp>
        <p:nvSpPr>
          <p:cNvPr id="21" name="Textfeld 20">
            <a:extLst>
              <a:ext uri="{FF2B5EF4-FFF2-40B4-BE49-F238E27FC236}">
                <a16:creationId xmlns:a16="http://schemas.microsoft.com/office/drawing/2014/main" id="{DAD53B42-C77A-D641-998A-67307547B55B}"/>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a:solidFill>
                  <a:schemeClr val="bg1"/>
                </a:solidFill>
              </a:rPr>
              <a:t>(3)</a:t>
            </a:r>
            <a:endParaRPr lang="de-DE" sz="1200" b="1" dirty="0">
              <a:solidFill>
                <a:schemeClr val="bg1"/>
              </a:solidFill>
            </a:endParaRPr>
          </a:p>
        </p:txBody>
      </p:sp>
      <p:sp>
        <p:nvSpPr>
          <p:cNvPr id="9" name="Rechteck 8">
            <a:extLst>
              <a:ext uri="{FF2B5EF4-FFF2-40B4-BE49-F238E27FC236}">
                <a16:creationId xmlns:a16="http://schemas.microsoft.com/office/drawing/2014/main" id="{4CD34383-BDA6-5546-AC73-2F1F898C2EF7}"/>
              </a:ext>
            </a:extLst>
          </p:cNvPr>
          <p:cNvSpPr/>
          <p:nvPr/>
        </p:nvSpPr>
        <p:spPr>
          <a:xfrm>
            <a:off x="3048000" y="3150142"/>
            <a:ext cx="6096000" cy="326884"/>
          </a:xfrm>
          <a:prstGeom prst="rect">
            <a:avLst/>
          </a:prstGeom>
        </p:spPr>
        <p:txBody>
          <a:bodyPr>
            <a:spAutoFit/>
          </a:bodyPr>
          <a:lstStyle/>
          <a:p>
            <a:pPr algn="just">
              <a:lnSpc>
                <a:spcPts val="1800"/>
              </a:lnSpc>
            </a:pPr>
            <a:endParaRPr lang="de-DE" dirty="0">
              <a:solidFill>
                <a:srgbClr val="111133"/>
              </a:solidFill>
              <a:latin typeface="Palatino Linotype" panose="02040502050505030304" pitchFamily="18" charset="0"/>
            </a:endParaRPr>
          </a:p>
        </p:txBody>
      </p:sp>
      <p:sp>
        <p:nvSpPr>
          <p:cNvPr id="8" name="Textfeld 7">
            <a:extLst>
              <a:ext uri="{FF2B5EF4-FFF2-40B4-BE49-F238E27FC236}">
                <a16:creationId xmlns:a16="http://schemas.microsoft.com/office/drawing/2014/main" id="{0478BAF3-E100-4442-B9E8-2E531BAEB398}"/>
              </a:ext>
            </a:extLst>
          </p:cNvPr>
          <p:cNvSpPr txBox="1"/>
          <p:nvPr/>
        </p:nvSpPr>
        <p:spPr>
          <a:xfrm>
            <a:off x="2520" y="5657671"/>
            <a:ext cx="12189480" cy="1200329"/>
          </a:xfrm>
          <a:prstGeom prst="rect">
            <a:avLst/>
          </a:prstGeom>
          <a:solidFill>
            <a:srgbClr val="A5A5A5">
              <a:alpha val="50196"/>
            </a:srgbClr>
          </a:solidFill>
        </p:spPr>
        <p:txBody>
          <a:bodyPr wrap="square" rtlCol="0">
            <a:spAutoFit/>
          </a:bodyPr>
          <a:lstStyle/>
          <a:p>
            <a:pPr algn="just"/>
            <a:r>
              <a:rPr lang="de-DE" sz="3600" dirty="0">
                <a:solidFill>
                  <a:schemeClr val="bg1"/>
                </a:solidFill>
                <a:latin typeface="Tw Cen MT" panose="020B0602020104020603" pitchFamily="34" charset="77"/>
              </a:rPr>
              <a:t>Beklagter, ein junger Bauerkerl, den der Richter, als überwiesen, andonnerte, verteidigte sich noch, aber schwach.</a:t>
            </a:r>
          </a:p>
        </p:txBody>
      </p:sp>
      <p:sp>
        <p:nvSpPr>
          <p:cNvPr id="2" name="Foliennummernplatzhalter 1">
            <a:extLst>
              <a:ext uri="{FF2B5EF4-FFF2-40B4-BE49-F238E27FC236}">
                <a16:creationId xmlns:a16="http://schemas.microsoft.com/office/drawing/2014/main" id="{3E0FC991-27DE-BC42-8413-82A3134D301C}"/>
              </a:ext>
            </a:extLst>
          </p:cNvPr>
          <p:cNvSpPr>
            <a:spLocks noGrp="1"/>
          </p:cNvSpPr>
          <p:nvPr>
            <p:ph type="sldNum" sz="quarter" idx="12"/>
          </p:nvPr>
        </p:nvSpPr>
        <p:spPr/>
        <p:txBody>
          <a:bodyPr/>
          <a:lstStyle/>
          <a:p>
            <a:fld id="{3A98EE3D-8CD1-4C3F-BD1C-C98C9596463C}" type="slidenum">
              <a:rPr lang="en-US" smtClean="0"/>
              <a:t>18</a:t>
            </a:fld>
            <a:endParaRPr lang="en-US" dirty="0"/>
          </a:p>
        </p:txBody>
      </p:sp>
    </p:spTree>
    <p:extLst>
      <p:ext uri="{BB962C8B-B14F-4D97-AF65-F5344CB8AC3E}">
        <p14:creationId xmlns:p14="http://schemas.microsoft.com/office/powerpoint/2010/main" val="1924162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nhaltsplatzhalter 10" descr="Ein Bild, das Text, alt, Personen, Gruppe enthält.&#10;&#10;Automatisch generierte Beschreibung">
            <a:extLst>
              <a:ext uri="{FF2B5EF4-FFF2-40B4-BE49-F238E27FC236}">
                <a16:creationId xmlns:a16="http://schemas.microsoft.com/office/drawing/2014/main" id="{D0AA2F26-A1FC-A849-9522-F45E64164FA2}"/>
              </a:ext>
            </a:extLst>
          </p:cNvPr>
          <p:cNvPicPr>
            <a:picLocks noGrp="1" noChangeAspect="1"/>
          </p:cNvPicPr>
          <p:nvPr>
            <p:ph idx="1"/>
          </p:nvPr>
        </p:nvPicPr>
        <p:blipFill rotWithShape="1">
          <a:blip r:embed="rId2"/>
          <a:srcRect l="45778" t="54085" r="28516" b="26068"/>
          <a:stretch/>
        </p:blipFill>
        <p:spPr>
          <a:xfrm>
            <a:off x="0" y="-35627"/>
            <a:ext cx="12189480" cy="6893628"/>
          </a:xfrm>
          <a:prstGeom prst="rect">
            <a:avLst/>
          </a:prstGeom>
        </p:spPr>
      </p:pic>
      <p:sp>
        <p:nvSpPr>
          <p:cNvPr id="21" name="Textfeld 20">
            <a:extLst>
              <a:ext uri="{FF2B5EF4-FFF2-40B4-BE49-F238E27FC236}">
                <a16:creationId xmlns:a16="http://schemas.microsoft.com/office/drawing/2014/main" id="{DAD53B42-C77A-D641-998A-67307547B55B}"/>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a:solidFill>
                  <a:schemeClr val="bg1"/>
                </a:solidFill>
              </a:rPr>
              <a:t>(3)</a:t>
            </a:r>
            <a:endParaRPr lang="de-DE" sz="1200" b="1" dirty="0">
              <a:solidFill>
                <a:schemeClr val="bg1"/>
              </a:solidFill>
            </a:endParaRPr>
          </a:p>
        </p:txBody>
      </p:sp>
      <p:sp>
        <p:nvSpPr>
          <p:cNvPr id="9" name="Rechteck 8">
            <a:extLst>
              <a:ext uri="{FF2B5EF4-FFF2-40B4-BE49-F238E27FC236}">
                <a16:creationId xmlns:a16="http://schemas.microsoft.com/office/drawing/2014/main" id="{4CD34383-BDA6-5546-AC73-2F1F898C2EF7}"/>
              </a:ext>
            </a:extLst>
          </p:cNvPr>
          <p:cNvSpPr/>
          <p:nvPr/>
        </p:nvSpPr>
        <p:spPr>
          <a:xfrm>
            <a:off x="3048000" y="3150142"/>
            <a:ext cx="6096000" cy="326884"/>
          </a:xfrm>
          <a:prstGeom prst="rect">
            <a:avLst/>
          </a:prstGeom>
        </p:spPr>
        <p:txBody>
          <a:bodyPr>
            <a:spAutoFit/>
          </a:bodyPr>
          <a:lstStyle/>
          <a:p>
            <a:pPr algn="just">
              <a:lnSpc>
                <a:spcPts val="1800"/>
              </a:lnSpc>
            </a:pPr>
            <a:endParaRPr lang="de-DE" dirty="0">
              <a:solidFill>
                <a:srgbClr val="111133"/>
              </a:solidFill>
              <a:latin typeface="Palatino Linotype" panose="02040502050505030304" pitchFamily="18" charset="0"/>
            </a:endParaRPr>
          </a:p>
        </p:txBody>
      </p:sp>
      <p:sp>
        <p:nvSpPr>
          <p:cNvPr id="8" name="Textfeld 7">
            <a:extLst>
              <a:ext uri="{FF2B5EF4-FFF2-40B4-BE49-F238E27FC236}">
                <a16:creationId xmlns:a16="http://schemas.microsoft.com/office/drawing/2014/main" id="{0478BAF3-E100-4442-B9E8-2E531BAEB398}"/>
              </a:ext>
            </a:extLst>
          </p:cNvPr>
          <p:cNvSpPr txBox="1"/>
          <p:nvPr/>
        </p:nvSpPr>
        <p:spPr>
          <a:xfrm>
            <a:off x="0" y="5103674"/>
            <a:ext cx="12192000" cy="1754326"/>
          </a:xfrm>
          <a:prstGeom prst="rect">
            <a:avLst/>
          </a:prstGeom>
          <a:solidFill>
            <a:srgbClr val="A5A5A5">
              <a:alpha val="50196"/>
            </a:srgbClr>
          </a:solidFill>
        </p:spPr>
        <p:txBody>
          <a:bodyPr wrap="square" rtlCol="0">
            <a:spAutoFit/>
          </a:bodyPr>
          <a:lstStyle/>
          <a:p>
            <a:pPr algn="just"/>
            <a:r>
              <a:rPr lang="de-DE" sz="3600" dirty="0">
                <a:solidFill>
                  <a:schemeClr val="bg1"/>
                </a:solidFill>
                <a:latin typeface="Tw Cen MT" panose="020B0602020104020603" pitchFamily="34" charset="77"/>
              </a:rPr>
              <a:t>ein Mädchen, das wahrscheinlich in dieser Sache gezeugt hatte […] spielte sich, in der Mitte zwischen Mutter und </a:t>
            </a:r>
            <a:r>
              <a:rPr lang="de-DE" sz="3600" dirty="0" err="1">
                <a:solidFill>
                  <a:schemeClr val="bg1"/>
                </a:solidFill>
                <a:latin typeface="Tw Cen MT" panose="020B0602020104020603" pitchFamily="34" charset="77"/>
              </a:rPr>
              <a:t>Bräutigam</a:t>
            </a:r>
            <a:r>
              <a:rPr lang="de-DE" sz="3600" dirty="0">
                <a:solidFill>
                  <a:schemeClr val="bg1"/>
                </a:solidFill>
                <a:latin typeface="Tw Cen MT" panose="020B0602020104020603" pitchFamily="34" charset="77"/>
              </a:rPr>
              <a:t>, an der Schürze;</a:t>
            </a:r>
          </a:p>
        </p:txBody>
      </p:sp>
      <p:sp>
        <p:nvSpPr>
          <p:cNvPr id="2" name="Foliennummernplatzhalter 1">
            <a:extLst>
              <a:ext uri="{FF2B5EF4-FFF2-40B4-BE49-F238E27FC236}">
                <a16:creationId xmlns:a16="http://schemas.microsoft.com/office/drawing/2014/main" id="{30CAD0C6-E034-C640-AA16-B59853433E35}"/>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85675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8" name="Rectangle 27">
            <a:extLst>
              <a:ext uri="{FF2B5EF4-FFF2-40B4-BE49-F238E27FC236}">
                <a16:creationId xmlns:a16="http://schemas.microsoft.com/office/drawing/2014/main" id="{20C97E5C-C165-417B-BBDE-6701E226B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5D0E1C6-221C-4835-B0D4-24184F6B6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98F2782-0AD1-4AB6-BBB8-3BA1BB416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a:extLst>
              <a:ext uri="{FF2B5EF4-FFF2-40B4-BE49-F238E27FC236}">
                <a16:creationId xmlns:a16="http://schemas.microsoft.com/office/drawing/2014/main" id="{12D7A865-204B-BF41-958B-05C705C7BA7B}"/>
              </a:ext>
            </a:extLst>
          </p:cNvPr>
          <p:cNvPicPr>
            <a:picLocks noChangeAspect="1"/>
          </p:cNvPicPr>
          <p:nvPr/>
        </p:nvPicPr>
        <p:blipFill>
          <a:blip r:embed="rId2"/>
          <a:stretch>
            <a:fillRect/>
          </a:stretch>
        </p:blipFill>
        <p:spPr>
          <a:xfrm>
            <a:off x="1746433" y="639911"/>
            <a:ext cx="8694113" cy="4064498"/>
          </a:xfrm>
          <a:prstGeom prst="rect">
            <a:avLst/>
          </a:prstGeom>
        </p:spPr>
      </p:pic>
      <p:sp>
        <p:nvSpPr>
          <p:cNvPr id="11" name="Rechteck 10">
            <a:extLst>
              <a:ext uri="{FF2B5EF4-FFF2-40B4-BE49-F238E27FC236}">
                <a16:creationId xmlns:a16="http://schemas.microsoft.com/office/drawing/2014/main" id="{D66DA7DD-3A3C-8540-91DA-DA87CEF5D725}"/>
              </a:ext>
            </a:extLst>
          </p:cNvPr>
          <p:cNvSpPr/>
          <p:nvPr/>
        </p:nvSpPr>
        <p:spPr>
          <a:xfrm>
            <a:off x="643466" y="4270570"/>
            <a:ext cx="10905067" cy="194396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a:p>
        </p:txBody>
      </p:sp>
      <p:sp>
        <p:nvSpPr>
          <p:cNvPr id="12" name="Rechteck 11">
            <a:extLst>
              <a:ext uri="{FF2B5EF4-FFF2-40B4-BE49-F238E27FC236}">
                <a16:creationId xmlns:a16="http://schemas.microsoft.com/office/drawing/2014/main" id="{9BDC56A8-0C41-E343-ADC5-893DF486C1D3}"/>
              </a:ext>
            </a:extLst>
          </p:cNvPr>
          <p:cNvSpPr/>
          <p:nvPr/>
        </p:nvSpPr>
        <p:spPr>
          <a:xfrm>
            <a:off x="633074" y="644089"/>
            <a:ext cx="1248470" cy="372170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a:p>
        </p:txBody>
      </p:sp>
      <p:sp>
        <p:nvSpPr>
          <p:cNvPr id="13" name="Rechteck 12">
            <a:extLst>
              <a:ext uri="{FF2B5EF4-FFF2-40B4-BE49-F238E27FC236}">
                <a16:creationId xmlns:a16="http://schemas.microsoft.com/office/drawing/2014/main" id="{6E9D2205-E901-DB49-8428-134A3C97163B}"/>
              </a:ext>
            </a:extLst>
          </p:cNvPr>
          <p:cNvSpPr/>
          <p:nvPr/>
        </p:nvSpPr>
        <p:spPr>
          <a:xfrm>
            <a:off x="10315303" y="631977"/>
            <a:ext cx="1248470" cy="372170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a:p>
        </p:txBody>
      </p:sp>
      <p:sp>
        <p:nvSpPr>
          <p:cNvPr id="14" name="Rechteck 13">
            <a:extLst>
              <a:ext uri="{FF2B5EF4-FFF2-40B4-BE49-F238E27FC236}">
                <a16:creationId xmlns:a16="http://schemas.microsoft.com/office/drawing/2014/main" id="{1C97CBE8-79AA-5B47-AB64-2DB93525A391}"/>
              </a:ext>
            </a:extLst>
          </p:cNvPr>
          <p:cNvSpPr/>
          <p:nvPr/>
        </p:nvSpPr>
        <p:spPr>
          <a:xfrm>
            <a:off x="818309" y="4701823"/>
            <a:ext cx="10550359" cy="733246"/>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3200" dirty="0">
                <a:solidFill>
                  <a:schemeClr val="tx1"/>
                </a:solidFill>
              </a:rPr>
              <a:t>Eine Präsentation im Rahmen </a:t>
            </a:r>
          </a:p>
          <a:p>
            <a:pPr algn="ctr"/>
            <a:r>
              <a:rPr lang="de-DE" sz="3200" dirty="0">
                <a:solidFill>
                  <a:schemeClr val="tx1"/>
                </a:solidFill>
              </a:rPr>
              <a:t>des „</a:t>
            </a:r>
            <a:r>
              <a:rPr lang="de-DE" sz="3200" dirty="0" err="1">
                <a:solidFill>
                  <a:schemeClr val="tx1"/>
                </a:solidFill>
              </a:rPr>
              <a:t>Ancient</a:t>
            </a:r>
            <a:r>
              <a:rPr lang="de-DE" sz="3200" dirty="0">
                <a:solidFill>
                  <a:schemeClr val="tx1"/>
                </a:solidFill>
              </a:rPr>
              <a:t> Culture Clubs“ der Universität Trier</a:t>
            </a:r>
          </a:p>
        </p:txBody>
      </p:sp>
      <p:cxnSp>
        <p:nvCxnSpPr>
          <p:cNvPr id="15" name="Gerade Verbindung 14">
            <a:extLst>
              <a:ext uri="{FF2B5EF4-FFF2-40B4-BE49-F238E27FC236}">
                <a16:creationId xmlns:a16="http://schemas.microsoft.com/office/drawing/2014/main" id="{1A0C0482-48FB-BB4D-BD67-B1803227920C}"/>
              </a:ext>
            </a:extLst>
          </p:cNvPr>
          <p:cNvCxnSpPr>
            <a:cxnSpLocks/>
          </p:cNvCxnSpPr>
          <p:nvPr/>
        </p:nvCxnSpPr>
        <p:spPr>
          <a:xfrm>
            <a:off x="4819291" y="4442603"/>
            <a:ext cx="2553419" cy="0"/>
          </a:xfrm>
          <a:prstGeom prst="line">
            <a:avLst/>
          </a:prstGeom>
          <a:ln w="38100">
            <a:solidFill>
              <a:schemeClr val="tx1"/>
            </a:solidFill>
          </a:ln>
        </p:spPr>
        <p:style>
          <a:lnRef idx="3">
            <a:schemeClr val="dk1"/>
          </a:lnRef>
          <a:fillRef idx="0">
            <a:schemeClr val="dk1"/>
          </a:fillRef>
          <a:effectRef idx="2">
            <a:schemeClr val="dk1"/>
          </a:effectRef>
          <a:fontRef idx="minor">
            <a:schemeClr val="tx1"/>
          </a:fontRef>
        </p:style>
      </p:cxnSp>
      <p:sp>
        <p:nvSpPr>
          <p:cNvPr id="16" name="Rechteck 15">
            <a:extLst>
              <a:ext uri="{FF2B5EF4-FFF2-40B4-BE49-F238E27FC236}">
                <a16:creationId xmlns:a16="http://schemas.microsoft.com/office/drawing/2014/main" id="{1828AB96-BAB2-7744-9DCD-A2F51340FDDF}"/>
              </a:ext>
            </a:extLst>
          </p:cNvPr>
          <p:cNvSpPr/>
          <p:nvPr/>
        </p:nvSpPr>
        <p:spPr>
          <a:xfrm>
            <a:off x="7812750" y="5598866"/>
            <a:ext cx="3900745" cy="733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Jens Hartmann, 24.11.2021</a:t>
            </a:r>
            <a:endParaRPr sz="2400" dirty="0"/>
          </a:p>
        </p:txBody>
      </p:sp>
    </p:spTree>
    <p:extLst>
      <p:ext uri="{BB962C8B-B14F-4D97-AF65-F5344CB8AC3E}">
        <p14:creationId xmlns:p14="http://schemas.microsoft.com/office/powerpoint/2010/main" val="955329468"/>
      </p:ext>
    </p:extLst>
  </p:cSld>
  <p:clrMapOvr>
    <a:overrideClrMapping bg1="dk1" tx1="lt1" bg2="dk2" tx2="lt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1" name="Inhaltsplatzhalter 10" descr="Ein Bild, das Text, alt, Personen, Gruppe enthält.&#10;&#10;Automatisch generierte Beschreibung">
            <a:extLst>
              <a:ext uri="{FF2B5EF4-FFF2-40B4-BE49-F238E27FC236}">
                <a16:creationId xmlns:a16="http://schemas.microsoft.com/office/drawing/2014/main" id="{D0AA2F26-A1FC-A849-9522-F45E64164FA2}"/>
              </a:ext>
            </a:extLst>
          </p:cNvPr>
          <p:cNvPicPr>
            <a:picLocks noGrp="1" noChangeAspect="1"/>
          </p:cNvPicPr>
          <p:nvPr>
            <p:ph idx="1"/>
          </p:nvPr>
        </p:nvPicPr>
        <p:blipFill rotWithShape="1">
          <a:blip r:embed="rId2"/>
          <a:srcRect t="23208"/>
          <a:stretch/>
        </p:blipFill>
        <p:spPr>
          <a:xfrm>
            <a:off x="-126609" y="10"/>
            <a:ext cx="12318609" cy="6857990"/>
          </a:xfrm>
          <a:prstGeom prst="rect">
            <a:avLst/>
          </a:prstGeom>
        </p:spPr>
      </p:pic>
      <p:sp>
        <p:nvSpPr>
          <p:cNvPr id="21" name="Textfeld 20">
            <a:extLst>
              <a:ext uri="{FF2B5EF4-FFF2-40B4-BE49-F238E27FC236}">
                <a16:creationId xmlns:a16="http://schemas.microsoft.com/office/drawing/2014/main" id="{DAD53B42-C77A-D641-998A-67307547B55B}"/>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dirty="0">
                <a:solidFill>
                  <a:schemeClr val="bg1"/>
                </a:solidFill>
              </a:rPr>
              <a:t>(3)</a:t>
            </a:r>
            <a:endParaRPr sz="1200" b="1" dirty="0">
              <a:solidFill>
                <a:schemeClr val="bg1"/>
              </a:solidFill>
            </a:endParaRPr>
          </a:p>
        </p:txBody>
      </p:sp>
      <p:sp>
        <p:nvSpPr>
          <p:cNvPr id="8" name="Textfeld 7">
            <a:extLst>
              <a:ext uri="{FF2B5EF4-FFF2-40B4-BE49-F238E27FC236}">
                <a16:creationId xmlns:a16="http://schemas.microsoft.com/office/drawing/2014/main" id="{C3BB8DED-A771-A04B-8D3D-FC814EF72DF8}"/>
              </a:ext>
            </a:extLst>
          </p:cNvPr>
          <p:cNvSpPr txBox="1"/>
          <p:nvPr/>
        </p:nvSpPr>
        <p:spPr>
          <a:xfrm>
            <a:off x="0" y="5657671"/>
            <a:ext cx="12192000" cy="1200329"/>
          </a:xfrm>
          <a:prstGeom prst="rect">
            <a:avLst/>
          </a:prstGeom>
          <a:solidFill>
            <a:srgbClr val="A5A5A5">
              <a:alpha val="50196"/>
            </a:srgbClr>
          </a:solidFill>
        </p:spPr>
        <p:txBody>
          <a:bodyPr wrap="square" rtlCol="0">
            <a:spAutoFit/>
          </a:bodyPr>
          <a:lstStyle/>
          <a:p>
            <a:pPr algn="just"/>
            <a:r>
              <a:rPr lang="de-DE" sz="3600" dirty="0">
                <a:solidFill>
                  <a:schemeClr val="bg1"/>
                </a:solidFill>
                <a:latin typeface="Tw Cen MT" panose="020B0602020104020603" pitchFamily="34" charset="77"/>
              </a:rPr>
              <a:t>wer ein falsches Zeugnis abgelegt hätte, könnte nicht zerknirschter </a:t>
            </a:r>
            <a:r>
              <a:rPr lang="de-DE" sz="3600" dirty="0" err="1">
                <a:solidFill>
                  <a:schemeClr val="bg1"/>
                </a:solidFill>
                <a:latin typeface="Tw Cen MT" panose="020B0602020104020603" pitchFamily="34" charset="77"/>
              </a:rPr>
              <a:t>dastehn</a:t>
            </a:r>
            <a:r>
              <a:rPr lang="de-DE" sz="3600" dirty="0">
                <a:solidFill>
                  <a:schemeClr val="bg1"/>
                </a:solidFill>
                <a:latin typeface="Tw Cen MT" panose="020B0602020104020603" pitchFamily="34" charset="77"/>
              </a:rPr>
              <a:t>: </a:t>
            </a:r>
          </a:p>
        </p:txBody>
      </p:sp>
      <p:sp>
        <p:nvSpPr>
          <p:cNvPr id="2" name="Foliennummernplatzhalter 1">
            <a:extLst>
              <a:ext uri="{FF2B5EF4-FFF2-40B4-BE49-F238E27FC236}">
                <a16:creationId xmlns:a16="http://schemas.microsoft.com/office/drawing/2014/main" id="{6DB7CC78-B8CA-D441-AC5D-6B280DD0ABB6}"/>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722023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nhaltsplatzhalter 10" descr="Ein Bild, das Text, alt, Personen, Gruppe enthält.&#10;&#10;Automatisch generierte Beschreibung">
            <a:extLst>
              <a:ext uri="{FF2B5EF4-FFF2-40B4-BE49-F238E27FC236}">
                <a16:creationId xmlns:a16="http://schemas.microsoft.com/office/drawing/2014/main" id="{D0AA2F26-A1FC-A849-9522-F45E64164FA2}"/>
              </a:ext>
            </a:extLst>
          </p:cNvPr>
          <p:cNvPicPr>
            <a:picLocks noGrp="1" noChangeAspect="1"/>
          </p:cNvPicPr>
          <p:nvPr>
            <p:ph idx="1"/>
          </p:nvPr>
        </p:nvPicPr>
        <p:blipFill rotWithShape="1">
          <a:blip r:embed="rId3"/>
          <a:srcRect l="11282" t="57379" r="53085" b="14751"/>
          <a:stretch/>
        </p:blipFill>
        <p:spPr>
          <a:xfrm>
            <a:off x="0" y="0"/>
            <a:ext cx="12189480" cy="6858000"/>
          </a:xfrm>
          <a:prstGeom prst="rect">
            <a:avLst/>
          </a:prstGeom>
        </p:spPr>
      </p:pic>
      <p:sp>
        <p:nvSpPr>
          <p:cNvPr id="21" name="Textfeld 20">
            <a:extLst>
              <a:ext uri="{FF2B5EF4-FFF2-40B4-BE49-F238E27FC236}">
                <a16:creationId xmlns:a16="http://schemas.microsoft.com/office/drawing/2014/main" id="{DAD53B42-C77A-D641-998A-67307547B55B}"/>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a:solidFill>
                  <a:schemeClr val="bg1"/>
                </a:solidFill>
              </a:rPr>
              <a:t>(3)</a:t>
            </a:r>
            <a:endParaRPr lang="de-DE" sz="1200" b="1" dirty="0">
              <a:solidFill>
                <a:schemeClr val="bg1"/>
              </a:solidFill>
            </a:endParaRPr>
          </a:p>
        </p:txBody>
      </p:sp>
      <p:sp>
        <p:nvSpPr>
          <p:cNvPr id="9" name="Rechteck 8">
            <a:extLst>
              <a:ext uri="{FF2B5EF4-FFF2-40B4-BE49-F238E27FC236}">
                <a16:creationId xmlns:a16="http://schemas.microsoft.com/office/drawing/2014/main" id="{4CD34383-BDA6-5546-AC73-2F1F898C2EF7}"/>
              </a:ext>
            </a:extLst>
          </p:cNvPr>
          <p:cNvSpPr/>
          <p:nvPr/>
        </p:nvSpPr>
        <p:spPr>
          <a:xfrm>
            <a:off x="3048000" y="3150142"/>
            <a:ext cx="6096000" cy="326884"/>
          </a:xfrm>
          <a:prstGeom prst="rect">
            <a:avLst/>
          </a:prstGeom>
        </p:spPr>
        <p:txBody>
          <a:bodyPr>
            <a:spAutoFit/>
          </a:bodyPr>
          <a:lstStyle/>
          <a:p>
            <a:pPr algn="just">
              <a:lnSpc>
                <a:spcPts val="1800"/>
              </a:lnSpc>
            </a:pPr>
            <a:endParaRPr lang="de-DE" dirty="0">
              <a:solidFill>
                <a:srgbClr val="111133"/>
              </a:solidFill>
              <a:latin typeface="Palatino Linotype" panose="02040502050505030304" pitchFamily="18" charset="0"/>
            </a:endParaRPr>
          </a:p>
        </p:txBody>
      </p:sp>
      <p:sp>
        <p:nvSpPr>
          <p:cNvPr id="8" name="Textfeld 7">
            <a:extLst>
              <a:ext uri="{FF2B5EF4-FFF2-40B4-BE49-F238E27FC236}">
                <a16:creationId xmlns:a16="http://schemas.microsoft.com/office/drawing/2014/main" id="{0478BAF3-E100-4442-B9E8-2E531BAEB398}"/>
              </a:ext>
            </a:extLst>
          </p:cNvPr>
          <p:cNvSpPr txBox="1"/>
          <p:nvPr/>
        </p:nvSpPr>
        <p:spPr>
          <a:xfrm>
            <a:off x="-2520" y="5657671"/>
            <a:ext cx="12189480" cy="1200329"/>
          </a:xfrm>
          <a:prstGeom prst="rect">
            <a:avLst/>
          </a:prstGeom>
          <a:solidFill>
            <a:srgbClr val="A5A5A5">
              <a:alpha val="50196"/>
            </a:srgbClr>
          </a:solidFill>
        </p:spPr>
        <p:txBody>
          <a:bodyPr wrap="square" rtlCol="0">
            <a:spAutoFit/>
          </a:bodyPr>
          <a:lstStyle/>
          <a:p>
            <a:pPr algn="just"/>
            <a:r>
              <a:rPr lang="de-DE" sz="3600" dirty="0">
                <a:solidFill>
                  <a:schemeClr val="bg1"/>
                </a:solidFill>
                <a:latin typeface="Tw Cen MT" panose="020B0602020104020603" pitchFamily="34" charset="77"/>
              </a:rPr>
              <a:t>und der Gerichtsschreiber sah (er hatte vielleicht kurz vorher das Mädchen angesehen) jetzt den Richter misstrauisch zur Seite an, </a:t>
            </a:r>
          </a:p>
        </p:txBody>
      </p:sp>
      <p:sp>
        <p:nvSpPr>
          <p:cNvPr id="2" name="Foliennummernplatzhalter 1">
            <a:extLst>
              <a:ext uri="{FF2B5EF4-FFF2-40B4-BE49-F238E27FC236}">
                <a16:creationId xmlns:a16="http://schemas.microsoft.com/office/drawing/2014/main" id="{292B18FE-3B81-794F-8492-D96292773790}"/>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664158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6263308-EFF5-B847-B439-E3F16AA54019}"/>
              </a:ext>
            </a:extLst>
          </p:cNvPr>
          <p:cNvSpPr txBox="1"/>
          <p:nvPr/>
        </p:nvSpPr>
        <p:spPr>
          <a:xfrm>
            <a:off x="2520" y="1674674"/>
            <a:ext cx="12189480" cy="1754326"/>
          </a:xfrm>
          <a:prstGeom prst="rect">
            <a:avLst/>
          </a:prstGeom>
          <a:solidFill>
            <a:srgbClr val="A5A5A5">
              <a:alpha val="50196"/>
            </a:srgbClr>
          </a:solidFill>
        </p:spPr>
        <p:txBody>
          <a:bodyPr wrap="square" rtlCol="0">
            <a:spAutoFit/>
          </a:bodyPr>
          <a:lstStyle/>
          <a:p>
            <a:pPr algn="ctr"/>
            <a:r>
              <a:rPr lang="de-DE" sz="3600" dirty="0"/>
              <a:t>wie Kreon, bei einer ähnlichen Gelegenheit, den </a:t>
            </a:r>
            <a:r>
              <a:rPr lang="de-DE" sz="3600" dirty="0" err="1"/>
              <a:t>Ödip</a:t>
            </a:r>
            <a:br>
              <a:rPr lang="de-DE" sz="3600" dirty="0"/>
            </a:br>
            <a:r>
              <a:rPr lang="de-DE" sz="3600" dirty="0"/>
              <a:t>[, als die Frage war, wer den </a:t>
            </a:r>
            <a:r>
              <a:rPr lang="de-DE" sz="3600" dirty="0" err="1"/>
              <a:t>Lajus</a:t>
            </a:r>
            <a:r>
              <a:rPr lang="de-DE" sz="3600" dirty="0"/>
              <a:t> erschlagen? </a:t>
            </a:r>
          </a:p>
          <a:p>
            <a:pPr algn="ctr"/>
            <a:r>
              <a:rPr lang="de-DE" sz="3600" i="1" dirty="0"/>
              <a:t>(im Manuskript gestrichen)</a:t>
            </a:r>
            <a:r>
              <a:rPr lang="de-DE" sz="3600" dirty="0"/>
              <a:t>]. </a:t>
            </a:r>
          </a:p>
        </p:txBody>
      </p:sp>
      <p:sp>
        <p:nvSpPr>
          <p:cNvPr id="10" name="Textfeld 9">
            <a:extLst>
              <a:ext uri="{FF2B5EF4-FFF2-40B4-BE49-F238E27FC236}">
                <a16:creationId xmlns:a16="http://schemas.microsoft.com/office/drawing/2014/main" id="{C0132F49-A124-F840-9D95-B45BAD591208}"/>
              </a:ext>
            </a:extLst>
          </p:cNvPr>
          <p:cNvSpPr txBox="1"/>
          <p:nvPr/>
        </p:nvSpPr>
        <p:spPr>
          <a:xfrm>
            <a:off x="0" y="4134022"/>
            <a:ext cx="12189480" cy="1200329"/>
          </a:xfrm>
          <a:prstGeom prst="rect">
            <a:avLst/>
          </a:prstGeom>
          <a:solidFill>
            <a:srgbClr val="A5A5A5">
              <a:alpha val="50196"/>
            </a:srgbClr>
          </a:solidFill>
        </p:spPr>
        <p:txBody>
          <a:bodyPr wrap="square" rtlCol="0">
            <a:spAutoFit/>
          </a:bodyPr>
          <a:lstStyle/>
          <a:p>
            <a:pPr algn="ctr"/>
            <a:r>
              <a:rPr lang="de-DE" sz="3600" dirty="0"/>
              <a:t>Darunter stand: der zerbrochene Krug. – Das Original war, wenn ich nicht irre, von einem niederländischen Meister.</a:t>
            </a:r>
          </a:p>
        </p:txBody>
      </p:sp>
      <p:sp>
        <p:nvSpPr>
          <p:cNvPr id="2" name="Foliennummernplatzhalter 1">
            <a:extLst>
              <a:ext uri="{FF2B5EF4-FFF2-40B4-BE49-F238E27FC236}">
                <a16:creationId xmlns:a16="http://schemas.microsoft.com/office/drawing/2014/main" id="{AD9C0011-CFEA-FE44-9AF0-8BE8F5149B9B}"/>
              </a:ext>
            </a:extLst>
          </p:cNvPr>
          <p:cNvSpPr>
            <a:spLocks noGrp="1"/>
          </p:cNvSpPr>
          <p:nvPr>
            <p:ph type="sldNum" sz="quarter" idx="12"/>
          </p:nvPr>
        </p:nvSpPr>
        <p:spPr/>
        <p:txBody>
          <a:bodyPr/>
          <a:lstStyle/>
          <a:p>
            <a:fld id="{3A98EE3D-8CD1-4C3F-BD1C-C98C9596463C}" type="slidenum">
              <a:rPr lang="en-US" smtClean="0"/>
              <a:t>22</a:t>
            </a:fld>
            <a:endParaRPr lang="en-US" dirty="0"/>
          </a:p>
        </p:txBody>
      </p:sp>
    </p:spTree>
    <p:extLst>
      <p:ext uri="{BB962C8B-B14F-4D97-AF65-F5344CB8AC3E}">
        <p14:creationId xmlns:p14="http://schemas.microsoft.com/office/powerpoint/2010/main" val="257324014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74" name="Rectangle 73">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65" name="Grafik 64" descr="Schließendes Anführungszeichen mit einfarbiger Füllung">
            <a:extLst>
              <a:ext uri="{FF2B5EF4-FFF2-40B4-BE49-F238E27FC236}">
                <a16:creationId xmlns:a16="http://schemas.microsoft.com/office/drawing/2014/main" id="{9FD1EA42-A4B5-2B49-937E-AB7567D31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9188" y="-115073"/>
            <a:ext cx="2338905" cy="2338905"/>
          </a:xfrm>
          <a:prstGeom prst="rect">
            <a:avLst/>
          </a:prstGeom>
          <a:effectLst>
            <a:outerShdw blurRad="50800" dist="38100" dir="5400000" algn="t" rotWithShape="0">
              <a:prstClr val="black">
                <a:alpha val="40000"/>
              </a:prstClr>
            </a:outerShdw>
          </a:effectLst>
        </p:spPr>
      </p:pic>
      <p:pic>
        <p:nvPicPr>
          <p:cNvPr id="66" name="Grafik 65" descr="Öffnendes Anführungszeichen mit einfarbiger Füllung">
            <a:extLst>
              <a:ext uri="{FF2B5EF4-FFF2-40B4-BE49-F238E27FC236}">
                <a16:creationId xmlns:a16="http://schemas.microsoft.com/office/drawing/2014/main" id="{6B4A51C7-4767-CD4C-BE6D-F8724D888A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8" y="4578000"/>
            <a:ext cx="2340000" cy="2340000"/>
          </a:xfrm>
          <a:prstGeom prst="rect">
            <a:avLst/>
          </a:prstGeom>
          <a:effectLst>
            <a:outerShdw blurRad="50800" dist="38100" dir="5400000" algn="t" rotWithShape="0">
              <a:prstClr val="black">
                <a:alpha val="40000"/>
              </a:prstClr>
            </a:outerShdw>
          </a:effectLst>
        </p:spPr>
      </p:pic>
      <p:sp>
        <p:nvSpPr>
          <p:cNvPr id="69" name="Rechteck 68">
            <a:extLst>
              <a:ext uri="{FF2B5EF4-FFF2-40B4-BE49-F238E27FC236}">
                <a16:creationId xmlns:a16="http://schemas.microsoft.com/office/drawing/2014/main" id="{EA2462A5-AA51-3A43-966B-0F3913B056A6}"/>
              </a:ext>
            </a:extLst>
          </p:cNvPr>
          <p:cNvSpPr/>
          <p:nvPr/>
        </p:nvSpPr>
        <p:spPr>
          <a:xfrm>
            <a:off x="4246142" y="4991623"/>
            <a:ext cx="6882499" cy="646331"/>
          </a:xfrm>
          <a:prstGeom prst="rect">
            <a:avLst/>
          </a:prstGeom>
        </p:spPr>
        <p:txBody>
          <a:bodyPr wrap="square">
            <a:spAutoFit/>
          </a:bodyPr>
          <a:lstStyle/>
          <a:p>
            <a:pPr algn="r"/>
            <a:r>
              <a:rPr lang="de-DE" cap="small" dirty="0">
                <a:latin typeface="Tw Cen MT" panose="020B0602020104020603" pitchFamily="34" charset="77"/>
              </a:rPr>
              <a:t>Wolff</a:t>
            </a:r>
            <a:r>
              <a:rPr lang="de-DE" dirty="0">
                <a:latin typeface="Tw Cen MT" panose="020B0602020104020603" pitchFamily="34" charset="77"/>
              </a:rPr>
              <a:t>, H. M. (1939): </a:t>
            </a:r>
            <a:r>
              <a:rPr lang="de-DE" i="1" dirty="0">
                <a:latin typeface="Tw Cen MT" panose="020B0602020104020603" pitchFamily="34" charset="77"/>
              </a:rPr>
              <a:t>Der zerbrochene Krug und König </a:t>
            </a:r>
            <a:r>
              <a:rPr lang="de-DE" i="1" dirty="0" err="1">
                <a:latin typeface="Tw Cen MT" panose="020B0602020104020603" pitchFamily="34" charset="77"/>
              </a:rPr>
              <a:t>Oidipus</a:t>
            </a:r>
            <a:r>
              <a:rPr lang="de-DE" dirty="0">
                <a:latin typeface="Tw Cen MT" panose="020B0602020104020603" pitchFamily="34" charset="77"/>
              </a:rPr>
              <a:t>. </a:t>
            </a:r>
            <a:br>
              <a:rPr lang="de-DE" dirty="0">
                <a:latin typeface="Tw Cen MT" panose="020B0602020104020603" pitchFamily="34" charset="77"/>
              </a:rPr>
            </a:br>
            <a:r>
              <a:rPr lang="de-DE" i="1" dirty="0">
                <a:latin typeface="Tw Cen MT" panose="020B0602020104020603" pitchFamily="34" charset="77"/>
              </a:rPr>
              <a:t>Modern Language Notes</a:t>
            </a:r>
            <a:r>
              <a:rPr lang="de-DE" dirty="0">
                <a:latin typeface="Tw Cen MT" panose="020B0602020104020603" pitchFamily="34" charset="77"/>
              </a:rPr>
              <a:t>, </a:t>
            </a:r>
            <a:r>
              <a:rPr lang="de-DE" i="1" dirty="0">
                <a:latin typeface="Tw Cen MT" panose="020B0602020104020603" pitchFamily="34" charset="77"/>
              </a:rPr>
              <a:t>54</a:t>
            </a:r>
            <a:r>
              <a:rPr lang="de-DE" dirty="0">
                <a:latin typeface="Tw Cen MT" panose="020B0602020104020603" pitchFamily="34" charset="77"/>
              </a:rPr>
              <a:t>(4), 267. </a:t>
            </a:r>
          </a:p>
        </p:txBody>
      </p:sp>
      <p:sp>
        <p:nvSpPr>
          <p:cNvPr id="4" name="Rechteck 3">
            <a:extLst>
              <a:ext uri="{FF2B5EF4-FFF2-40B4-BE49-F238E27FC236}">
                <a16:creationId xmlns:a16="http://schemas.microsoft.com/office/drawing/2014/main" id="{308ACE02-2CBD-804F-83F3-243EE261A03B}"/>
              </a:ext>
            </a:extLst>
          </p:cNvPr>
          <p:cNvSpPr/>
          <p:nvPr/>
        </p:nvSpPr>
        <p:spPr>
          <a:xfrm>
            <a:off x="1195057" y="1695621"/>
            <a:ext cx="9777743" cy="2419124"/>
          </a:xfrm>
          <a:prstGeom prst="rect">
            <a:avLst/>
          </a:prstGeom>
        </p:spPr>
        <p:txBody>
          <a:bodyPr wrap="square">
            <a:spAutoFit/>
          </a:bodyPr>
          <a:lstStyle/>
          <a:p>
            <a:pPr algn="just">
              <a:lnSpc>
                <a:spcPct val="90000"/>
              </a:lnSpc>
              <a:spcAft>
                <a:spcPts val="600"/>
              </a:spcAft>
            </a:pPr>
            <a:r>
              <a:rPr lang="en-US" sz="2800" dirty="0" err="1">
                <a:latin typeface="Tw Cen MT" panose="020B0602020104020603" pitchFamily="34" charset="77"/>
              </a:rPr>
              <a:t>Wenn</a:t>
            </a:r>
            <a:r>
              <a:rPr lang="en-US" sz="2800" dirty="0">
                <a:latin typeface="Tw Cen MT" panose="020B0602020104020603" pitchFamily="34" charset="77"/>
              </a:rPr>
              <a:t> </a:t>
            </a:r>
            <a:r>
              <a:rPr lang="en-US" sz="2800" dirty="0" err="1">
                <a:latin typeface="Tw Cen MT" panose="020B0602020104020603" pitchFamily="34" charset="77"/>
              </a:rPr>
              <a:t>sich</a:t>
            </a:r>
            <a:r>
              <a:rPr lang="en-US" sz="2800" dirty="0">
                <a:latin typeface="Tw Cen MT" panose="020B0602020104020603" pitchFamily="34" charset="77"/>
              </a:rPr>
              <a:t> </a:t>
            </a:r>
            <a:r>
              <a:rPr lang="en-US" sz="2800" dirty="0" err="1">
                <a:latin typeface="Tw Cen MT" panose="020B0602020104020603" pitchFamily="34" charset="77"/>
              </a:rPr>
              <a:t>diese</a:t>
            </a:r>
            <a:r>
              <a:rPr lang="en-US" sz="2800" dirty="0">
                <a:latin typeface="Tw Cen MT" panose="020B0602020104020603" pitchFamily="34" charset="77"/>
              </a:rPr>
              <a:t> </a:t>
            </a:r>
            <a:r>
              <a:rPr lang="en-US" sz="2800" dirty="0" err="1">
                <a:latin typeface="Tw Cen MT" panose="020B0602020104020603" pitchFamily="34" charset="77"/>
              </a:rPr>
              <a:t>Bemerkung</a:t>
            </a:r>
            <a:r>
              <a:rPr lang="en-US" sz="2800" dirty="0">
                <a:latin typeface="Tw Cen MT" panose="020B0602020104020603" pitchFamily="34" charset="77"/>
              </a:rPr>
              <a:t> </a:t>
            </a:r>
            <a:r>
              <a:rPr lang="en-US" sz="2800" dirty="0" err="1">
                <a:latin typeface="Tw Cen MT" panose="020B0602020104020603" pitchFamily="34" charset="77"/>
              </a:rPr>
              <a:t>auch</a:t>
            </a:r>
            <a:r>
              <a:rPr lang="en-US" sz="2800" dirty="0">
                <a:latin typeface="Tw Cen MT" panose="020B0602020104020603" pitchFamily="34" charset="77"/>
              </a:rPr>
              <a:t> </a:t>
            </a:r>
            <a:r>
              <a:rPr lang="en-US" sz="2800" dirty="0" err="1">
                <a:latin typeface="Tw Cen MT" panose="020B0602020104020603" pitchFamily="34" charset="77"/>
              </a:rPr>
              <a:t>nur</a:t>
            </a:r>
            <a:r>
              <a:rPr lang="en-US" sz="2800" dirty="0">
                <a:latin typeface="Tw Cen MT" panose="020B0602020104020603" pitchFamily="34" charset="77"/>
              </a:rPr>
              <a:t> auf </a:t>
            </a:r>
            <a:r>
              <a:rPr lang="en-US" sz="2800" dirty="0" err="1">
                <a:latin typeface="Tw Cen MT" panose="020B0602020104020603" pitchFamily="34" charset="77"/>
              </a:rPr>
              <a:t>eine</a:t>
            </a:r>
            <a:r>
              <a:rPr lang="en-US" sz="2800" dirty="0">
                <a:latin typeface="Tw Cen MT" panose="020B0602020104020603" pitchFamily="34" charset="77"/>
              </a:rPr>
              <a:t> </a:t>
            </a:r>
            <a:r>
              <a:rPr lang="en-US" sz="2800" dirty="0" err="1">
                <a:latin typeface="Tw Cen MT" panose="020B0602020104020603" pitchFamily="34" charset="77"/>
              </a:rPr>
              <a:t>Nebenperson</a:t>
            </a:r>
            <a:r>
              <a:rPr lang="en-US" sz="2800" dirty="0">
                <a:latin typeface="Tw Cen MT" panose="020B0602020104020603" pitchFamily="34" charset="77"/>
              </a:rPr>
              <a:t> </a:t>
            </a:r>
            <a:r>
              <a:rPr lang="en-US" sz="2800" dirty="0" err="1">
                <a:latin typeface="Tw Cen MT" panose="020B0602020104020603" pitchFamily="34" charset="77"/>
              </a:rPr>
              <a:t>bezieht</a:t>
            </a:r>
            <a:r>
              <a:rPr lang="en-US" sz="2800" dirty="0">
                <a:latin typeface="Tw Cen MT" panose="020B0602020104020603" pitchFamily="34" charset="77"/>
              </a:rPr>
              <a:t>, den Schreiber Licht, so </a:t>
            </a:r>
            <a:r>
              <a:rPr lang="en-US" sz="2800" dirty="0" err="1">
                <a:latin typeface="Tw Cen MT" panose="020B0602020104020603" pitchFamily="34" charset="77"/>
              </a:rPr>
              <a:t>ist</a:t>
            </a:r>
            <a:r>
              <a:rPr lang="en-US" sz="2800" dirty="0">
                <a:latin typeface="Tw Cen MT" panose="020B0602020104020603" pitchFamily="34" charset="77"/>
              </a:rPr>
              <a:t> man </a:t>
            </a:r>
            <a:r>
              <a:rPr lang="en-US" sz="2800" dirty="0" err="1">
                <a:latin typeface="Tw Cen MT" panose="020B0602020104020603" pitchFamily="34" charset="77"/>
              </a:rPr>
              <a:t>doch</a:t>
            </a:r>
            <a:r>
              <a:rPr lang="en-US" sz="2800" dirty="0">
                <a:latin typeface="Tw Cen MT" panose="020B0602020104020603" pitchFamily="34" charset="77"/>
              </a:rPr>
              <a:t> </a:t>
            </a:r>
            <a:r>
              <a:rPr lang="en-US" sz="2800" dirty="0" err="1">
                <a:latin typeface="Tw Cen MT" panose="020B0602020104020603" pitchFamily="34" charset="77"/>
              </a:rPr>
              <a:t>nicht</a:t>
            </a:r>
            <a:r>
              <a:rPr lang="en-US" sz="2800" dirty="0">
                <a:latin typeface="Tw Cen MT" panose="020B0602020104020603" pitchFamily="34" charset="77"/>
              </a:rPr>
              <a:t> </a:t>
            </a:r>
            <a:r>
              <a:rPr lang="en-US" sz="2800" dirty="0" err="1">
                <a:latin typeface="Tw Cen MT" panose="020B0602020104020603" pitchFamily="34" charset="77"/>
              </a:rPr>
              <a:t>berechtigt</a:t>
            </a:r>
            <a:r>
              <a:rPr lang="en-US" sz="2800" dirty="0">
                <a:latin typeface="Tw Cen MT" panose="020B0602020104020603" pitchFamily="34" charset="77"/>
              </a:rPr>
              <a:t>, </a:t>
            </a:r>
            <a:r>
              <a:rPr lang="en-US" sz="2800" dirty="0" err="1">
                <a:latin typeface="Tw Cen MT" panose="020B0602020104020603" pitchFamily="34" charset="77"/>
              </a:rPr>
              <a:t>ein</a:t>
            </a:r>
            <a:r>
              <a:rPr lang="en-US" sz="2800" dirty="0">
                <a:latin typeface="Tw Cen MT" panose="020B0602020104020603" pitchFamily="34" charset="77"/>
              </a:rPr>
              <a:t> </a:t>
            </a:r>
            <a:r>
              <a:rPr lang="en-US" sz="2800" dirty="0" err="1">
                <a:latin typeface="Tw Cen MT" panose="020B0602020104020603" pitchFamily="34" charset="77"/>
              </a:rPr>
              <a:t>solches</a:t>
            </a:r>
            <a:r>
              <a:rPr lang="en-US" sz="2800" dirty="0">
                <a:latin typeface="Tw Cen MT" panose="020B0602020104020603" pitchFamily="34" charset="77"/>
              </a:rPr>
              <a:t> </a:t>
            </a:r>
            <a:r>
              <a:rPr lang="en-US" sz="2800" dirty="0" err="1">
                <a:latin typeface="Tw Cen MT" panose="020B0602020104020603" pitchFamily="34" charset="77"/>
              </a:rPr>
              <a:t>Zeugnis</a:t>
            </a:r>
            <a:r>
              <a:rPr lang="en-US" sz="2800" dirty="0">
                <a:latin typeface="Tw Cen MT" panose="020B0602020104020603" pitchFamily="34" charset="77"/>
              </a:rPr>
              <a:t> </a:t>
            </a:r>
            <a:r>
              <a:rPr lang="en-US" sz="2800" dirty="0" err="1">
                <a:latin typeface="Tw Cen MT" panose="020B0602020104020603" pitchFamily="34" charset="77"/>
              </a:rPr>
              <a:t>aus</a:t>
            </a:r>
            <a:r>
              <a:rPr lang="en-US" sz="2800" dirty="0">
                <a:latin typeface="Tw Cen MT" panose="020B0602020104020603" pitchFamily="34" charset="77"/>
              </a:rPr>
              <a:t> dem </a:t>
            </a:r>
            <a:r>
              <a:rPr lang="en-US" sz="2800" dirty="0" err="1">
                <a:latin typeface="Tw Cen MT" panose="020B0602020104020603" pitchFamily="34" charset="77"/>
              </a:rPr>
              <a:t>Munde</a:t>
            </a:r>
            <a:r>
              <a:rPr lang="en-US" sz="2800" dirty="0">
                <a:latin typeface="Tw Cen MT" panose="020B0602020104020603" pitchFamily="34" charset="77"/>
              </a:rPr>
              <a:t> des </a:t>
            </a:r>
            <a:r>
              <a:rPr lang="en-US" sz="2800" dirty="0" err="1">
                <a:latin typeface="Tw Cen MT" panose="020B0602020104020603" pitchFamily="34" charset="77"/>
              </a:rPr>
              <a:t>Dichters</a:t>
            </a:r>
            <a:r>
              <a:rPr lang="en-US" sz="2800" dirty="0">
                <a:latin typeface="Tw Cen MT" panose="020B0602020104020603" pitchFamily="34" charset="77"/>
              </a:rPr>
              <a:t> </a:t>
            </a:r>
            <a:r>
              <a:rPr lang="en-US" sz="2800" dirty="0" err="1">
                <a:latin typeface="Tw Cen MT" panose="020B0602020104020603" pitchFamily="34" charset="77"/>
              </a:rPr>
              <a:t>zu</a:t>
            </a:r>
            <a:r>
              <a:rPr lang="en-US" sz="2800" dirty="0">
                <a:latin typeface="Tw Cen MT" panose="020B0602020104020603" pitchFamily="34" charset="77"/>
              </a:rPr>
              <a:t> </a:t>
            </a:r>
            <a:r>
              <a:rPr lang="en-US" sz="2800" dirty="0" err="1">
                <a:latin typeface="Tw Cen MT" panose="020B0602020104020603" pitchFamily="34" charset="77"/>
              </a:rPr>
              <a:t>übergehen</a:t>
            </a:r>
            <a:r>
              <a:rPr lang="en-US" sz="2800" dirty="0">
                <a:latin typeface="Tw Cen MT" panose="020B0602020104020603" pitchFamily="34" charset="77"/>
              </a:rPr>
              <a:t>, </a:t>
            </a:r>
            <a:r>
              <a:rPr lang="en-US" sz="2800" dirty="0" err="1">
                <a:latin typeface="Tw Cen MT" panose="020B0602020104020603" pitchFamily="34" charset="77"/>
              </a:rPr>
              <a:t>denn</a:t>
            </a:r>
            <a:r>
              <a:rPr lang="en-US" sz="2800" dirty="0">
                <a:latin typeface="Tw Cen MT" panose="020B0602020104020603" pitchFamily="34" charset="77"/>
              </a:rPr>
              <a:t> es </a:t>
            </a:r>
            <a:r>
              <a:rPr lang="en-US" sz="2800" dirty="0" err="1">
                <a:latin typeface="Tw Cen MT" panose="020B0602020104020603" pitchFamily="34" charset="77"/>
              </a:rPr>
              <a:t>zeigt</a:t>
            </a:r>
            <a:r>
              <a:rPr lang="en-US" sz="2800" dirty="0">
                <a:latin typeface="Tw Cen MT" panose="020B0602020104020603" pitchFamily="34" charset="77"/>
              </a:rPr>
              <a:t> </a:t>
            </a:r>
            <a:r>
              <a:rPr lang="en-US" sz="2800" dirty="0" err="1">
                <a:latin typeface="Tw Cen MT" panose="020B0602020104020603" pitchFamily="34" charset="77"/>
              </a:rPr>
              <a:t>unter</a:t>
            </a:r>
            <a:r>
              <a:rPr lang="en-US" sz="2800" dirty="0">
                <a:latin typeface="Tw Cen MT" panose="020B0602020104020603" pitchFamily="34" charset="77"/>
              </a:rPr>
              <a:t> </a:t>
            </a:r>
            <a:r>
              <a:rPr lang="en-US" sz="2800" dirty="0" err="1">
                <a:latin typeface="Tw Cen MT" panose="020B0602020104020603" pitchFamily="34" charset="77"/>
              </a:rPr>
              <a:t>allen</a:t>
            </a:r>
            <a:r>
              <a:rPr lang="en-US" sz="2800" dirty="0">
                <a:latin typeface="Tw Cen MT" panose="020B0602020104020603" pitchFamily="34" charset="77"/>
              </a:rPr>
              <a:t> </a:t>
            </a:r>
            <a:r>
              <a:rPr lang="en-US" sz="2800" dirty="0" err="1">
                <a:latin typeface="Tw Cen MT" panose="020B0602020104020603" pitchFamily="34" charset="77"/>
              </a:rPr>
              <a:t>Umständen</a:t>
            </a:r>
            <a:r>
              <a:rPr lang="en-US" sz="2800" dirty="0">
                <a:latin typeface="Tw Cen MT" panose="020B0602020104020603" pitchFamily="34" charset="77"/>
              </a:rPr>
              <a:t>, </a:t>
            </a:r>
            <a:r>
              <a:rPr lang="en-US" sz="2800" dirty="0" err="1">
                <a:latin typeface="Tw Cen MT" panose="020B0602020104020603" pitchFamily="34" charset="77"/>
              </a:rPr>
              <a:t>dass</a:t>
            </a:r>
            <a:r>
              <a:rPr lang="en-US" sz="2800" dirty="0">
                <a:latin typeface="Tw Cen MT" panose="020B0602020104020603" pitchFamily="34" charset="77"/>
              </a:rPr>
              <a:t> </a:t>
            </a:r>
            <a:r>
              <a:rPr lang="en-US" sz="2800" dirty="0" err="1">
                <a:latin typeface="Tw Cen MT" panose="020B0602020104020603" pitchFamily="34" charset="77"/>
              </a:rPr>
              <a:t>ihm</a:t>
            </a:r>
            <a:r>
              <a:rPr lang="en-US" sz="2800" dirty="0">
                <a:latin typeface="Tw Cen MT" panose="020B0602020104020603" pitchFamily="34" charset="77"/>
              </a:rPr>
              <a:t> </a:t>
            </a:r>
            <a:r>
              <a:rPr lang="en-US" sz="2800" dirty="0" err="1">
                <a:latin typeface="Tw Cen MT" panose="020B0602020104020603" pitchFamily="34" charset="77"/>
              </a:rPr>
              <a:t>eine</a:t>
            </a:r>
            <a:r>
              <a:rPr lang="en-US" sz="2800" dirty="0">
                <a:latin typeface="Tw Cen MT" panose="020B0602020104020603" pitchFamily="34" charset="77"/>
              </a:rPr>
              <a:t> </a:t>
            </a:r>
            <a:r>
              <a:rPr lang="en-US" sz="2800" dirty="0" err="1">
                <a:latin typeface="Tw Cen MT" panose="020B0602020104020603" pitchFamily="34" charset="77"/>
              </a:rPr>
              <a:t>gewisse</a:t>
            </a:r>
            <a:r>
              <a:rPr lang="en-US" sz="2800" dirty="0">
                <a:latin typeface="Tw Cen MT" panose="020B0602020104020603" pitchFamily="34" charset="77"/>
              </a:rPr>
              <a:t> </a:t>
            </a:r>
            <a:r>
              <a:rPr lang="en-US" sz="2800" dirty="0" err="1">
                <a:latin typeface="Tw Cen MT" panose="020B0602020104020603" pitchFamily="34" charset="77"/>
              </a:rPr>
              <a:t>Parallelität</a:t>
            </a:r>
            <a:r>
              <a:rPr lang="en-US" sz="2800" dirty="0">
                <a:latin typeface="Tw Cen MT" panose="020B0602020104020603" pitchFamily="34" charset="77"/>
              </a:rPr>
              <a:t> </a:t>
            </a:r>
            <a:r>
              <a:rPr lang="en-US" sz="2800" dirty="0" err="1">
                <a:latin typeface="Tw Cen MT" panose="020B0602020104020603" pitchFamily="34" charset="77"/>
              </a:rPr>
              <a:t>zwischen</a:t>
            </a:r>
            <a:r>
              <a:rPr lang="en-US" sz="2800" dirty="0">
                <a:latin typeface="Tw Cen MT" panose="020B0602020104020603" pitchFamily="34" charset="77"/>
              </a:rPr>
              <a:t> </a:t>
            </a:r>
            <a:r>
              <a:rPr lang="en-US" sz="2800" dirty="0" err="1">
                <a:latin typeface="Tw Cen MT" panose="020B0602020104020603" pitchFamily="34" charset="77"/>
              </a:rPr>
              <a:t>seinem</a:t>
            </a:r>
            <a:r>
              <a:rPr lang="en-US" sz="2800" dirty="0">
                <a:latin typeface="Tw Cen MT" panose="020B0602020104020603" pitchFamily="34" charset="77"/>
              </a:rPr>
              <a:t> Drama und der </a:t>
            </a:r>
            <a:r>
              <a:rPr lang="en-US" sz="2800" dirty="0" err="1">
                <a:latin typeface="Tw Cen MT" panose="020B0602020104020603" pitchFamily="34" charset="77"/>
              </a:rPr>
              <a:t>griechischen</a:t>
            </a:r>
            <a:r>
              <a:rPr lang="en-US" sz="2800" dirty="0">
                <a:latin typeface="Tw Cen MT" panose="020B0602020104020603" pitchFamily="34" charset="77"/>
              </a:rPr>
              <a:t> </a:t>
            </a:r>
            <a:r>
              <a:rPr lang="en-US" sz="2800" dirty="0" err="1">
                <a:latin typeface="Tw Cen MT" panose="020B0602020104020603" pitchFamily="34" charset="77"/>
              </a:rPr>
              <a:t>Tragödie</a:t>
            </a:r>
            <a:r>
              <a:rPr lang="en-US" sz="2800" dirty="0">
                <a:latin typeface="Tw Cen MT" panose="020B0602020104020603" pitchFamily="34" charset="77"/>
              </a:rPr>
              <a:t> </a:t>
            </a:r>
            <a:r>
              <a:rPr lang="en-US" sz="2800" dirty="0" err="1">
                <a:latin typeface="Tw Cen MT" panose="020B0602020104020603" pitchFamily="34" charset="77"/>
              </a:rPr>
              <a:t>vorschwebte</a:t>
            </a:r>
            <a:r>
              <a:rPr lang="en-US" sz="2800" dirty="0">
                <a:latin typeface="Tw Cen MT" panose="020B0602020104020603" pitchFamily="34" charset="77"/>
              </a:rPr>
              <a:t>.</a:t>
            </a:r>
          </a:p>
        </p:txBody>
      </p:sp>
      <p:sp>
        <p:nvSpPr>
          <p:cNvPr id="40" name="Rechteck 39">
            <a:extLst>
              <a:ext uri="{FF2B5EF4-FFF2-40B4-BE49-F238E27FC236}">
                <a16:creationId xmlns:a16="http://schemas.microsoft.com/office/drawing/2014/main" id="{E219272D-39A1-0847-B490-11E531D47E1C}"/>
              </a:ext>
            </a:extLst>
          </p:cNvPr>
          <p:cNvSpPr/>
          <p:nvPr/>
        </p:nvSpPr>
        <p:spPr>
          <a:xfrm>
            <a:off x="1645284" y="4279305"/>
            <a:ext cx="8896859" cy="523220"/>
          </a:xfrm>
          <a:prstGeom prst="rect">
            <a:avLst/>
          </a:prstGeom>
        </p:spPr>
        <p:txBody>
          <a:bodyPr wrap="none">
            <a:spAutoFit/>
          </a:bodyPr>
          <a:lstStyle/>
          <a:p>
            <a:r>
              <a:rPr lang="en-US" sz="2800" b="1" dirty="0">
                <a:solidFill>
                  <a:prstClr val="white"/>
                </a:solidFill>
                <a:latin typeface="Tw Cen MT" panose="020B0602020104020603" pitchFamily="34" charset="77"/>
              </a:rPr>
              <a:t>Bis </a:t>
            </a:r>
            <a:r>
              <a:rPr lang="en-US" sz="2800" b="1" dirty="0" err="1">
                <a:solidFill>
                  <a:prstClr val="white"/>
                </a:solidFill>
                <a:latin typeface="Tw Cen MT" panose="020B0602020104020603" pitchFamily="34" charset="77"/>
              </a:rPr>
              <a:t>zu</a:t>
            </a:r>
            <a:r>
              <a:rPr lang="en-US" sz="2800" b="1" dirty="0">
                <a:solidFill>
                  <a:prstClr val="white"/>
                </a:solidFill>
                <a:latin typeface="Tw Cen MT" panose="020B0602020104020603" pitchFamily="34" charset="77"/>
              </a:rPr>
              <a:t> </a:t>
            </a:r>
            <a:r>
              <a:rPr lang="en-US" sz="2800" b="1" dirty="0" err="1">
                <a:solidFill>
                  <a:prstClr val="white"/>
                </a:solidFill>
                <a:latin typeface="Tw Cen MT" panose="020B0602020104020603" pitchFamily="34" charset="77"/>
              </a:rPr>
              <a:t>welchem</a:t>
            </a:r>
            <a:r>
              <a:rPr lang="en-US" sz="2800" b="1" dirty="0">
                <a:solidFill>
                  <a:prstClr val="white"/>
                </a:solidFill>
                <a:latin typeface="Tw Cen MT" panose="020B0602020104020603" pitchFamily="34" charset="77"/>
              </a:rPr>
              <a:t> Grade </a:t>
            </a:r>
            <a:r>
              <a:rPr lang="en-US" sz="2800" b="1" dirty="0" err="1">
                <a:solidFill>
                  <a:prstClr val="white"/>
                </a:solidFill>
                <a:latin typeface="Tw Cen MT" panose="020B0602020104020603" pitchFamily="34" charset="77"/>
              </a:rPr>
              <a:t>besteht</a:t>
            </a:r>
            <a:r>
              <a:rPr lang="en-US" sz="2800" b="1" dirty="0">
                <a:solidFill>
                  <a:prstClr val="white"/>
                </a:solidFill>
                <a:latin typeface="Tw Cen MT" panose="020B0602020104020603" pitchFamily="34" charset="77"/>
              </a:rPr>
              <a:t> </a:t>
            </a:r>
            <a:r>
              <a:rPr lang="en-US" sz="2800" b="1" dirty="0" err="1">
                <a:solidFill>
                  <a:prstClr val="white"/>
                </a:solidFill>
                <a:latin typeface="Tw Cen MT" panose="020B0602020104020603" pitchFamily="34" charset="77"/>
              </a:rPr>
              <a:t>diese</a:t>
            </a:r>
            <a:r>
              <a:rPr lang="en-US" sz="2800" b="1" dirty="0">
                <a:solidFill>
                  <a:prstClr val="white"/>
                </a:solidFill>
                <a:latin typeface="Tw Cen MT" panose="020B0602020104020603" pitchFamily="34" charset="77"/>
              </a:rPr>
              <a:t> </a:t>
            </a:r>
            <a:r>
              <a:rPr lang="en-US" sz="2800" b="1" dirty="0" err="1">
                <a:solidFill>
                  <a:prstClr val="white"/>
                </a:solidFill>
                <a:latin typeface="Tw Cen MT" panose="020B0602020104020603" pitchFamily="34" charset="77"/>
              </a:rPr>
              <a:t>Parallelität</a:t>
            </a:r>
            <a:r>
              <a:rPr lang="en-US" sz="2800" b="1" dirty="0">
                <a:solidFill>
                  <a:prstClr val="white"/>
                </a:solidFill>
                <a:latin typeface="Tw Cen MT" panose="020B0602020104020603" pitchFamily="34" charset="77"/>
              </a:rPr>
              <a:t> </a:t>
            </a:r>
            <a:r>
              <a:rPr lang="en-US" sz="2800" b="1" dirty="0" err="1">
                <a:solidFill>
                  <a:prstClr val="white"/>
                </a:solidFill>
                <a:latin typeface="Tw Cen MT" panose="020B0602020104020603" pitchFamily="34" charset="77"/>
              </a:rPr>
              <a:t>wirklich</a:t>
            </a:r>
            <a:r>
              <a:rPr lang="en-US" sz="2800" b="1" dirty="0">
                <a:solidFill>
                  <a:prstClr val="white"/>
                </a:solidFill>
                <a:latin typeface="Tw Cen MT" panose="020B0602020104020603" pitchFamily="34" charset="77"/>
              </a:rPr>
              <a:t> ? </a:t>
            </a:r>
            <a:endParaRPr b="1" dirty="0"/>
          </a:p>
        </p:txBody>
      </p:sp>
    </p:spTree>
    <p:extLst>
      <p:ext uri="{BB962C8B-B14F-4D97-AF65-F5344CB8AC3E}">
        <p14:creationId xmlns:p14="http://schemas.microsoft.com/office/powerpoint/2010/main" val="220676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EA2370D9-7899-4372-80AC-FFE6C25D90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40000"/>
          </a:blip>
          <a:srcRect t="284" r="1" b="1"/>
          <a:stretch/>
        </p:blipFill>
        <p:spPr>
          <a:xfrm>
            <a:off x="-3047" y="10"/>
            <a:ext cx="12191999" cy="6857990"/>
          </a:xfrm>
          <a:prstGeom prst="rect">
            <a:avLst/>
          </a:prstGeom>
        </p:spPr>
      </p:pic>
      <p:sp>
        <p:nvSpPr>
          <p:cNvPr id="8" name="Rectangle 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08CBF2F-EA38-874D-9D5C-C15CE9BDF1F4}"/>
              </a:ext>
            </a:extLst>
          </p:cNvPr>
          <p:cNvSpPr>
            <a:spLocks noGrp="1"/>
          </p:cNvSpPr>
          <p:nvPr>
            <p:ph type="ctrTitle"/>
          </p:nvPr>
        </p:nvSpPr>
        <p:spPr>
          <a:xfrm>
            <a:off x="1" y="2207602"/>
            <a:ext cx="12191998" cy="5234818"/>
          </a:xfrm>
          <a:effectLst>
            <a:outerShdw blurRad="50800" dist="38100" dir="2700000" algn="tl" rotWithShape="0">
              <a:prstClr val="black">
                <a:alpha val="40000"/>
              </a:prstClr>
            </a:outerShdw>
          </a:effectLst>
        </p:spPr>
        <p:txBody>
          <a:bodyPr>
            <a:normAutofit fontScale="90000"/>
          </a:bodyPr>
          <a:lstStyle/>
          <a:p>
            <a:pPr algn="ctr"/>
            <a:r>
              <a:rPr lang="de-DE" sz="7300" dirty="0">
                <a:solidFill>
                  <a:schemeClr val="bg1"/>
                </a:solidFill>
              </a:rPr>
              <a:t>II</a:t>
            </a:r>
            <a:br>
              <a:rPr lang="de-DE" sz="7300" dirty="0">
                <a:solidFill>
                  <a:schemeClr val="bg1"/>
                </a:solidFill>
              </a:rPr>
            </a:br>
            <a:r>
              <a:rPr lang="de-DE" sz="7300" dirty="0">
                <a:solidFill>
                  <a:schemeClr val="bg1"/>
                </a:solidFill>
              </a:rPr>
              <a:t>Eine </a:t>
            </a:r>
            <a:r>
              <a:rPr lang="de-DE" sz="7300" dirty="0" err="1">
                <a:solidFill>
                  <a:schemeClr val="bg1"/>
                </a:solidFill>
              </a:rPr>
              <a:t>InVersion</a:t>
            </a:r>
            <a:r>
              <a:rPr lang="de-DE" sz="7300" dirty="0">
                <a:solidFill>
                  <a:schemeClr val="bg1"/>
                </a:solidFill>
              </a:rPr>
              <a:t> </a:t>
            </a:r>
            <a:br>
              <a:rPr lang="de-DE" sz="7300">
                <a:solidFill>
                  <a:schemeClr val="bg1"/>
                </a:solidFill>
              </a:rPr>
            </a:br>
            <a:r>
              <a:rPr lang="de-DE" sz="7300">
                <a:solidFill>
                  <a:schemeClr val="bg1"/>
                </a:solidFill>
              </a:rPr>
              <a:t>des </a:t>
            </a:r>
            <a:r>
              <a:rPr lang="de-DE" sz="7300" dirty="0">
                <a:solidFill>
                  <a:schemeClr val="bg1"/>
                </a:solidFill>
              </a:rPr>
              <a:t>Tragischen</a:t>
            </a:r>
            <a:br>
              <a:rPr lang="de-DE" sz="6600" dirty="0">
                <a:solidFill>
                  <a:schemeClr val="bg1"/>
                </a:solidFill>
              </a:rPr>
            </a:br>
            <a:br>
              <a:rPr lang="de-DE" sz="6600" dirty="0">
                <a:solidFill>
                  <a:schemeClr val="bg1"/>
                </a:solidFill>
              </a:rPr>
            </a:br>
            <a:r>
              <a:rPr lang="de-DE" sz="4900" dirty="0">
                <a:solidFill>
                  <a:schemeClr val="bg1"/>
                </a:solidFill>
              </a:rPr>
              <a:t>Die Metamorphose des Ernstes</a:t>
            </a:r>
            <a:br>
              <a:rPr lang="de-DE" sz="6600" dirty="0">
                <a:solidFill>
                  <a:schemeClr val="bg1"/>
                </a:solidFill>
              </a:rPr>
            </a:br>
            <a:br>
              <a:rPr lang="de-DE" sz="6600" dirty="0">
                <a:solidFill>
                  <a:schemeClr val="bg1"/>
                </a:solidFill>
              </a:rPr>
            </a:br>
            <a:br>
              <a:rPr lang="de-DE" sz="4400" dirty="0">
                <a:solidFill>
                  <a:schemeClr val="bg1"/>
                </a:solidFill>
              </a:rPr>
            </a:br>
            <a:endParaRPr lang="de-DE" sz="4400" dirty="0">
              <a:solidFill>
                <a:schemeClr val="bg1"/>
              </a:solidFill>
            </a:endParaRPr>
          </a:p>
        </p:txBody>
      </p:sp>
      <p:cxnSp>
        <p:nvCxnSpPr>
          <p:cNvPr id="10" name="Straight Connector 9">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22290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5053CA59-6296-7A44-9547-578A050B0BF9}"/>
              </a:ext>
            </a:extLst>
          </p:cNvPr>
          <p:cNvSpPr/>
          <p:nvPr/>
        </p:nvSpPr>
        <p:spPr>
          <a:xfrm>
            <a:off x="556005" y="1997061"/>
            <a:ext cx="4098292" cy="2863877"/>
          </a:xfrm>
          <a:prstGeom prst="rect">
            <a:avLst/>
          </a:prstGeom>
        </p:spPr>
        <p:txBody>
          <a:bodyPr vert="horz" lIns="91440" tIns="45720" rIns="91440" bIns="45720" rtlCol="0" anchor="ctr">
            <a:noAutofit/>
          </a:bodyPr>
          <a:lstStyle/>
          <a:p>
            <a:pPr algn="just">
              <a:lnSpc>
                <a:spcPct val="90000"/>
              </a:lnSpc>
              <a:spcAft>
                <a:spcPts val="600"/>
              </a:spcAft>
            </a:pPr>
            <a:r>
              <a:rPr lang="en-US" sz="2400" dirty="0">
                <a:latin typeface="Tw Cen MT" panose="020B0602020104020603" pitchFamily="34" charset="77"/>
              </a:rPr>
              <a:t>Der </a:t>
            </a:r>
            <a:r>
              <a:rPr lang="en-US" sz="2400" dirty="0" err="1">
                <a:latin typeface="Tw Cen MT" panose="020B0602020104020603" pitchFamily="34" charset="77"/>
              </a:rPr>
              <a:t>Gerichtsschreiber</a:t>
            </a:r>
            <a:r>
              <a:rPr lang="en-US" sz="2400" dirty="0">
                <a:latin typeface="Tw Cen MT" panose="020B0602020104020603" pitchFamily="34" charset="77"/>
              </a:rPr>
              <a:t> </a:t>
            </a:r>
            <a:r>
              <a:rPr lang="en-US" sz="2400" dirty="0" err="1">
                <a:latin typeface="Tw Cen MT" panose="020B0602020104020603" pitchFamily="34" charset="77"/>
              </a:rPr>
              <a:t>sah</a:t>
            </a:r>
            <a:r>
              <a:rPr lang="en-US" sz="2400" dirty="0">
                <a:latin typeface="Tw Cen MT" panose="020B0602020104020603" pitchFamily="34" charset="77"/>
              </a:rPr>
              <a:t> </a:t>
            </a:r>
            <a:r>
              <a:rPr lang="de-DE" sz="2400" dirty="0">
                <a:solidFill>
                  <a:srgbClr val="4D5156"/>
                </a:solidFill>
                <a:latin typeface="Tw Cen MT" panose="020B0602020104020603" pitchFamily="34" charset="77"/>
              </a:rPr>
              <a:t> (er hatte vielleicht kurz vorher das Mädchen angesehen)</a:t>
            </a:r>
            <a:r>
              <a:rPr lang="en-US" sz="2400" dirty="0">
                <a:latin typeface="Tw Cen MT" panose="020B0602020104020603" pitchFamily="34" charset="77"/>
              </a:rPr>
              <a:t> </a:t>
            </a:r>
            <a:r>
              <a:rPr lang="en-US" sz="2400" dirty="0" err="1">
                <a:latin typeface="Tw Cen MT" panose="020B0602020104020603" pitchFamily="34" charset="77"/>
              </a:rPr>
              <a:t>jetzt</a:t>
            </a:r>
            <a:r>
              <a:rPr lang="en-US" sz="2400" dirty="0">
                <a:latin typeface="Tw Cen MT" panose="020B0602020104020603" pitchFamily="34" charset="77"/>
              </a:rPr>
              <a:t> den Richter </a:t>
            </a:r>
            <a:r>
              <a:rPr lang="en-US" sz="2400" dirty="0" err="1">
                <a:latin typeface="Tw Cen MT" panose="020B0602020104020603" pitchFamily="34" charset="77"/>
              </a:rPr>
              <a:t>misstrauisch</a:t>
            </a:r>
            <a:r>
              <a:rPr lang="en-US" sz="2400" dirty="0">
                <a:latin typeface="Tw Cen MT" panose="020B0602020104020603" pitchFamily="34" charset="77"/>
              </a:rPr>
              <a:t> </a:t>
            </a:r>
            <a:r>
              <a:rPr lang="en-US" sz="2400" dirty="0" err="1">
                <a:latin typeface="Tw Cen MT" panose="020B0602020104020603" pitchFamily="34" charset="77"/>
              </a:rPr>
              <a:t>zur</a:t>
            </a:r>
            <a:r>
              <a:rPr lang="en-US" sz="2400" dirty="0">
                <a:latin typeface="Tw Cen MT" panose="020B0602020104020603" pitchFamily="34" charset="77"/>
              </a:rPr>
              <a:t> </a:t>
            </a:r>
            <a:r>
              <a:rPr lang="en-US" sz="2400" dirty="0" err="1">
                <a:latin typeface="Tw Cen MT" panose="020B0602020104020603" pitchFamily="34" charset="77"/>
              </a:rPr>
              <a:t>Seite</a:t>
            </a:r>
            <a:r>
              <a:rPr lang="en-US" sz="2400" dirty="0">
                <a:latin typeface="Tw Cen MT" panose="020B0602020104020603" pitchFamily="34" charset="77"/>
              </a:rPr>
              <a:t> an, </a:t>
            </a:r>
            <a:r>
              <a:rPr lang="en-US" sz="2400" dirty="0" err="1">
                <a:latin typeface="Tw Cen MT" panose="020B0602020104020603" pitchFamily="34" charset="77"/>
              </a:rPr>
              <a:t>wie</a:t>
            </a:r>
            <a:r>
              <a:rPr lang="en-US" sz="2400" dirty="0">
                <a:latin typeface="Tw Cen MT" panose="020B0602020104020603" pitchFamily="34" charset="77"/>
              </a:rPr>
              <a:t> Kreon, </a:t>
            </a:r>
            <a:r>
              <a:rPr lang="en-US" sz="2400" dirty="0" err="1">
                <a:latin typeface="Tw Cen MT" panose="020B0602020104020603" pitchFamily="34" charset="77"/>
              </a:rPr>
              <a:t>bei</a:t>
            </a:r>
            <a:r>
              <a:rPr lang="en-US" sz="2400" dirty="0">
                <a:latin typeface="Tw Cen MT" panose="020B0602020104020603" pitchFamily="34" charset="77"/>
              </a:rPr>
              <a:t> </a:t>
            </a:r>
            <a:r>
              <a:rPr lang="en-US" sz="2400" dirty="0" err="1">
                <a:latin typeface="Tw Cen MT" panose="020B0602020104020603" pitchFamily="34" charset="77"/>
              </a:rPr>
              <a:t>einer</a:t>
            </a:r>
            <a:r>
              <a:rPr lang="en-US" sz="2400" dirty="0">
                <a:latin typeface="Tw Cen MT" panose="020B0602020104020603" pitchFamily="34" charset="77"/>
              </a:rPr>
              <a:t> </a:t>
            </a:r>
            <a:r>
              <a:rPr lang="en-US" sz="2400" dirty="0" err="1">
                <a:latin typeface="Tw Cen MT" panose="020B0602020104020603" pitchFamily="34" charset="77"/>
              </a:rPr>
              <a:t>ähnlichen</a:t>
            </a:r>
            <a:r>
              <a:rPr lang="en-US" sz="2400" dirty="0">
                <a:latin typeface="Tw Cen MT" panose="020B0602020104020603" pitchFamily="34" charset="77"/>
              </a:rPr>
              <a:t> </a:t>
            </a:r>
            <a:r>
              <a:rPr lang="en-US" sz="2400" dirty="0" err="1">
                <a:latin typeface="Tw Cen MT" panose="020B0602020104020603" pitchFamily="34" charset="77"/>
              </a:rPr>
              <a:t>Gelegenheit</a:t>
            </a:r>
            <a:r>
              <a:rPr lang="en-US" sz="2400" dirty="0">
                <a:latin typeface="Tw Cen MT" panose="020B0602020104020603" pitchFamily="34" charset="77"/>
              </a:rPr>
              <a:t>, den </a:t>
            </a:r>
            <a:r>
              <a:rPr lang="en-US" sz="2400" dirty="0" err="1">
                <a:latin typeface="Tw Cen MT" panose="020B0602020104020603" pitchFamily="34" charset="77"/>
              </a:rPr>
              <a:t>Ödip</a:t>
            </a:r>
            <a:br>
              <a:rPr lang="en-US" sz="2400" dirty="0">
                <a:latin typeface="Tw Cen MT" panose="020B0602020104020603" pitchFamily="34" charset="77"/>
              </a:rPr>
            </a:br>
            <a:r>
              <a:rPr lang="en-US" sz="2400" dirty="0">
                <a:latin typeface="Tw Cen MT" panose="020B0602020104020603" pitchFamily="34" charset="77"/>
              </a:rPr>
              <a:t>[, </a:t>
            </a:r>
            <a:r>
              <a:rPr lang="en-US" sz="2400" dirty="0" err="1">
                <a:latin typeface="Tw Cen MT" panose="020B0602020104020603" pitchFamily="34" charset="77"/>
              </a:rPr>
              <a:t>als</a:t>
            </a:r>
            <a:r>
              <a:rPr lang="en-US" sz="2400" dirty="0">
                <a:latin typeface="Tw Cen MT" panose="020B0602020104020603" pitchFamily="34" charset="77"/>
              </a:rPr>
              <a:t> die </a:t>
            </a:r>
            <a:r>
              <a:rPr lang="en-US" sz="2400" dirty="0" err="1">
                <a:latin typeface="Tw Cen MT" panose="020B0602020104020603" pitchFamily="34" charset="77"/>
              </a:rPr>
              <a:t>Frage</a:t>
            </a:r>
            <a:r>
              <a:rPr lang="en-US" sz="2400" dirty="0">
                <a:latin typeface="Tw Cen MT" panose="020B0602020104020603" pitchFamily="34" charset="77"/>
              </a:rPr>
              <a:t> war, </a:t>
            </a:r>
            <a:r>
              <a:rPr lang="en-US" sz="2400" dirty="0" err="1">
                <a:latin typeface="Tw Cen MT" panose="020B0602020104020603" pitchFamily="34" charset="77"/>
              </a:rPr>
              <a:t>wer</a:t>
            </a:r>
            <a:r>
              <a:rPr lang="en-US" sz="2400" dirty="0">
                <a:latin typeface="Tw Cen MT" panose="020B0602020104020603" pitchFamily="34" charset="77"/>
              </a:rPr>
              <a:t> den </a:t>
            </a:r>
            <a:r>
              <a:rPr lang="en-US" sz="2400" dirty="0" err="1">
                <a:latin typeface="Tw Cen MT" panose="020B0602020104020603" pitchFamily="34" charset="77"/>
              </a:rPr>
              <a:t>Lajus</a:t>
            </a:r>
            <a:r>
              <a:rPr lang="en-US" sz="2400" dirty="0">
                <a:latin typeface="Tw Cen MT" panose="020B0602020104020603" pitchFamily="34" charset="77"/>
              </a:rPr>
              <a:t> </a:t>
            </a:r>
            <a:r>
              <a:rPr lang="en-US" sz="2400" dirty="0" err="1">
                <a:latin typeface="Tw Cen MT" panose="020B0602020104020603" pitchFamily="34" charset="77"/>
              </a:rPr>
              <a:t>erschlagen</a:t>
            </a:r>
            <a:r>
              <a:rPr lang="en-US" sz="2400" dirty="0">
                <a:latin typeface="Tw Cen MT" panose="020B0602020104020603" pitchFamily="34" charset="77"/>
              </a:rPr>
              <a:t>? ]</a:t>
            </a:r>
          </a:p>
        </p:txBody>
      </p:sp>
      <p:sp>
        <p:nvSpPr>
          <p:cNvPr id="5" name="Rechteck 4">
            <a:extLst>
              <a:ext uri="{FF2B5EF4-FFF2-40B4-BE49-F238E27FC236}">
                <a16:creationId xmlns:a16="http://schemas.microsoft.com/office/drawing/2014/main" id="{6F7B4C9F-5558-6F44-9B78-C4F8447BB37E}"/>
              </a:ext>
            </a:extLst>
          </p:cNvPr>
          <p:cNvSpPr/>
          <p:nvPr/>
        </p:nvSpPr>
        <p:spPr>
          <a:xfrm>
            <a:off x="6006913" y="752820"/>
            <a:ext cx="4608954" cy="523220"/>
          </a:xfrm>
          <a:prstGeom prst="rect">
            <a:avLst/>
          </a:prstGeom>
        </p:spPr>
        <p:txBody>
          <a:bodyPr wrap="none">
            <a:spAutoFit/>
          </a:bodyPr>
          <a:lstStyle/>
          <a:p>
            <a:r>
              <a:rPr lang="de-DE" sz="2800" b="1" dirty="0">
                <a:latin typeface="Tw Cen MT" panose="020B0602020104020603" pitchFamily="34" charset="77"/>
              </a:rPr>
              <a:t>Zweites </a:t>
            </a:r>
            <a:r>
              <a:rPr lang="de-DE" sz="2800" b="1" dirty="0" err="1">
                <a:latin typeface="Tw Cen MT" panose="020B0602020104020603" pitchFamily="34" charset="77"/>
              </a:rPr>
              <a:t>Epeisodion</a:t>
            </a:r>
            <a:r>
              <a:rPr lang="de-DE" sz="2800" b="1" dirty="0">
                <a:latin typeface="Tw Cen MT" panose="020B0602020104020603" pitchFamily="34" charset="77"/>
              </a:rPr>
              <a:t> </a:t>
            </a:r>
            <a:r>
              <a:rPr lang="de-DE" sz="2000" b="1" dirty="0">
                <a:latin typeface="Tw Cen MT" panose="020B0602020104020603" pitchFamily="34" charset="77"/>
              </a:rPr>
              <a:t>(V. 512-862)</a:t>
            </a:r>
            <a:r>
              <a:rPr lang="de-DE" b="1" dirty="0">
                <a:latin typeface="Tw Cen MT" panose="020B0602020104020603" pitchFamily="34" charset="77"/>
              </a:rPr>
              <a:t> </a:t>
            </a:r>
            <a:endParaRPr lang="de-DE" sz="2400" b="1" dirty="0">
              <a:latin typeface="Tw Cen MT" panose="020B0602020104020603" pitchFamily="34" charset="77"/>
            </a:endParaRPr>
          </a:p>
        </p:txBody>
      </p:sp>
      <p:sp>
        <p:nvSpPr>
          <p:cNvPr id="6" name="Rechteck 5">
            <a:extLst>
              <a:ext uri="{FF2B5EF4-FFF2-40B4-BE49-F238E27FC236}">
                <a16:creationId xmlns:a16="http://schemas.microsoft.com/office/drawing/2014/main" id="{2A0BBCF1-1725-FC42-8CEB-1CBD30B6F312}"/>
              </a:ext>
            </a:extLst>
          </p:cNvPr>
          <p:cNvSpPr/>
          <p:nvPr/>
        </p:nvSpPr>
        <p:spPr>
          <a:xfrm>
            <a:off x="4718953" y="1400344"/>
            <a:ext cx="6917043" cy="3416320"/>
          </a:xfrm>
          <a:prstGeom prst="rect">
            <a:avLst/>
          </a:prstGeom>
        </p:spPr>
        <p:txBody>
          <a:bodyPr wrap="square">
            <a:spAutoFit/>
          </a:bodyPr>
          <a:lstStyle/>
          <a:p>
            <a:pPr marL="285750" indent="-285750" algn="ctr">
              <a:buFont typeface="Wingdings" pitchFamily="2" charset="2"/>
              <a:buChar char="à"/>
            </a:pPr>
            <a:r>
              <a:rPr lang="de-DE" dirty="0">
                <a:latin typeface="Tw Cen MT" panose="020B0602020104020603" pitchFamily="34" charset="77"/>
              </a:rPr>
              <a:t>Ödipus beschuldigt Kreon Teil des Komplotts mit </a:t>
            </a:r>
            <a:r>
              <a:rPr lang="de-DE" dirty="0" err="1">
                <a:latin typeface="Tw Cen MT" panose="020B0602020104020603" pitchFamily="34" charset="77"/>
              </a:rPr>
              <a:t>Teiresias</a:t>
            </a:r>
            <a:r>
              <a:rPr lang="de-DE" dirty="0">
                <a:latin typeface="Tw Cen MT" panose="020B0602020104020603" pitchFamily="34" charset="77"/>
              </a:rPr>
              <a:t> zu sein</a:t>
            </a:r>
          </a:p>
          <a:p>
            <a:pPr marL="285750" indent="-285750" algn="just">
              <a:buFont typeface="Wingdings" pitchFamily="2" charset="2"/>
              <a:buChar char="à"/>
            </a:pPr>
            <a:endParaRPr lang="de-DE" dirty="0">
              <a:latin typeface="Tw Cen MT" panose="020B0602020104020603" pitchFamily="34" charset="77"/>
            </a:endParaRPr>
          </a:p>
          <a:p>
            <a:pPr algn="just"/>
            <a:r>
              <a:rPr lang="de-DE" b="1" dirty="0">
                <a:latin typeface="Tw Cen MT" panose="020B0602020104020603" pitchFamily="34" charset="77"/>
              </a:rPr>
              <a:t>Vers 555-573: </a:t>
            </a:r>
            <a:r>
              <a:rPr lang="de-DE" dirty="0">
                <a:latin typeface="Tw Cen MT" panose="020B0602020104020603" pitchFamily="34" charset="77"/>
              </a:rPr>
              <a:t>	Die Argumentation des Ödipus gleicht einem Verhör,</a:t>
            </a:r>
          </a:p>
          <a:p>
            <a:pPr algn="just"/>
            <a:r>
              <a:rPr lang="de-DE" dirty="0">
                <a:latin typeface="Tw Cen MT" panose="020B0602020104020603" pitchFamily="34" charset="77"/>
              </a:rPr>
              <a:t>		in dem er sich von Kreon bestimmte Fakten bestätigen</a:t>
            </a:r>
          </a:p>
          <a:p>
            <a:pPr algn="just"/>
            <a:r>
              <a:rPr lang="de-DE" dirty="0">
                <a:latin typeface="Tw Cen MT" panose="020B0602020104020603" pitchFamily="34" charset="77"/>
              </a:rPr>
              <a:t>		lässt.</a:t>
            </a:r>
          </a:p>
          <a:p>
            <a:pPr algn="just"/>
            <a:endParaRPr lang="de-DE" dirty="0">
              <a:latin typeface="Tw Cen MT" panose="020B0602020104020603" pitchFamily="34" charset="77"/>
            </a:endParaRPr>
          </a:p>
          <a:p>
            <a:pPr algn="just"/>
            <a:r>
              <a:rPr lang="de-DE" b="1" dirty="0">
                <a:latin typeface="Tw Cen MT" panose="020B0602020104020603" pitchFamily="34" charset="77"/>
              </a:rPr>
              <a:t>Ziel: </a:t>
            </a:r>
            <a:r>
              <a:rPr lang="de-DE" dirty="0">
                <a:latin typeface="Tw Cen MT" panose="020B0602020104020603" pitchFamily="34" charset="77"/>
              </a:rPr>
              <a:t>		Überführung Kreons, ggf. direkte Verurteilung</a:t>
            </a:r>
          </a:p>
          <a:p>
            <a:pPr algn="just"/>
            <a:endParaRPr lang="de-DE" dirty="0">
              <a:latin typeface="Tw Cen MT" panose="020B0602020104020603" pitchFamily="34" charset="77"/>
            </a:endParaRPr>
          </a:p>
          <a:p>
            <a:pPr algn="just"/>
            <a:r>
              <a:rPr lang="de-DE" b="1" dirty="0">
                <a:latin typeface="Tw Cen MT" panose="020B0602020104020603" pitchFamily="34" charset="77"/>
              </a:rPr>
              <a:t>Hauptargument: </a:t>
            </a:r>
            <a:r>
              <a:rPr lang="de-DE" dirty="0">
                <a:latin typeface="Tw Cen MT" panose="020B0602020104020603" pitchFamily="34" charset="77"/>
              </a:rPr>
              <a:t>	Warum hat </a:t>
            </a:r>
            <a:r>
              <a:rPr lang="de-DE" dirty="0" err="1">
                <a:latin typeface="Tw Cen MT" panose="020B0602020104020603" pitchFamily="34" charset="77"/>
              </a:rPr>
              <a:t>Teiresias</a:t>
            </a:r>
            <a:r>
              <a:rPr lang="de-DE" dirty="0">
                <a:latin typeface="Tw Cen MT" panose="020B0602020104020603" pitchFamily="34" charset="77"/>
              </a:rPr>
              <a:t> damals, als man den Tod des</a:t>
            </a:r>
          </a:p>
          <a:p>
            <a:pPr algn="just"/>
            <a:r>
              <a:rPr lang="de-DE" dirty="0">
                <a:latin typeface="Tw Cen MT" panose="020B0602020104020603" pitchFamily="34" charset="77"/>
              </a:rPr>
              <a:t>		</a:t>
            </a:r>
            <a:r>
              <a:rPr lang="de-DE" dirty="0" err="1">
                <a:latin typeface="Tw Cen MT" panose="020B0602020104020603" pitchFamily="34" charset="77"/>
              </a:rPr>
              <a:t>Laios</a:t>
            </a:r>
            <a:r>
              <a:rPr lang="de-DE" dirty="0">
                <a:latin typeface="Tw Cen MT" panose="020B0602020104020603" pitchFamily="34" charset="77"/>
              </a:rPr>
              <a:t> untersuchen wollte, nichts gesagt und rückt jetzt </a:t>
            </a:r>
          </a:p>
          <a:p>
            <a:pPr algn="just"/>
            <a:r>
              <a:rPr lang="de-DE" dirty="0">
                <a:latin typeface="Tw Cen MT" panose="020B0602020104020603" pitchFamily="34" charset="77"/>
              </a:rPr>
              <a:t>		plötzlich, als er auf Kreons Rat hin herbeigerufen und </a:t>
            </a:r>
          </a:p>
          <a:p>
            <a:pPr algn="just"/>
            <a:r>
              <a:rPr lang="de-DE" dirty="0">
                <a:latin typeface="Tw Cen MT" panose="020B0602020104020603" pitchFamily="34" charset="77"/>
              </a:rPr>
              <a:t>		befragt wird, mit seinem Wissen heraus? </a:t>
            </a:r>
          </a:p>
        </p:txBody>
      </p:sp>
      <p:sp>
        <p:nvSpPr>
          <p:cNvPr id="15" name="Rechteck 14">
            <a:extLst>
              <a:ext uri="{FF2B5EF4-FFF2-40B4-BE49-F238E27FC236}">
                <a16:creationId xmlns:a16="http://schemas.microsoft.com/office/drawing/2014/main" id="{763D675D-4654-B544-B442-5B4D2639B138}"/>
              </a:ext>
            </a:extLst>
          </p:cNvPr>
          <p:cNvSpPr/>
          <p:nvPr/>
        </p:nvSpPr>
        <p:spPr>
          <a:xfrm>
            <a:off x="4819816" y="4940967"/>
            <a:ext cx="2520000" cy="776429"/>
          </a:xfrm>
          <a:prstGeom prst="rect">
            <a:avLst/>
          </a:prstGeom>
          <a:solidFill>
            <a:srgbClr val="40404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dirty="0">
                <a:latin typeface="Tw Cen MT" panose="020B0602020104020603" pitchFamily="34" charset="77"/>
              </a:rPr>
              <a:t>Furcht einer Intrige seitens Ödipus</a:t>
            </a:r>
            <a:endParaRPr dirty="0">
              <a:latin typeface="Tw Cen MT" panose="020B0602020104020603" pitchFamily="34" charset="77"/>
            </a:endParaRPr>
          </a:p>
        </p:txBody>
      </p:sp>
      <p:sp>
        <p:nvSpPr>
          <p:cNvPr id="16" name="Rechteck 15">
            <a:extLst>
              <a:ext uri="{FF2B5EF4-FFF2-40B4-BE49-F238E27FC236}">
                <a16:creationId xmlns:a16="http://schemas.microsoft.com/office/drawing/2014/main" id="{7081254D-895F-114C-B04E-B6DC79B209FC}"/>
              </a:ext>
            </a:extLst>
          </p:cNvPr>
          <p:cNvSpPr/>
          <p:nvPr/>
        </p:nvSpPr>
        <p:spPr>
          <a:xfrm>
            <a:off x="8866516" y="4940968"/>
            <a:ext cx="2520000" cy="776429"/>
          </a:xfrm>
          <a:prstGeom prst="rect">
            <a:avLst/>
          </a:prstGeom>
          <a:solidFill>
            <a:srgbClr val="40404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dirty="0">
                <a:latin typeface="Tw Cen MT" panose="020B0602020104020603" pitchFamily="34" charset="77"/>
              </a:rPr>
              <a:t>Unerklärbarkeit </a:t>
            </a:r>
            <a:br>
              <a:rPr lang="de-DE" dirty="0">
                <a:latin typeface="Tw Cen MT" panose="020B0602020104020603" pitchFamily="34" charset="77"/>
              </a:rPr>
            </a:br>
            <a:r>
              <a:rPr lang="de-DE" dirty="0">
                <a:latin typeface="Tw Cen MT" panose="020B0602020104020603" pitchFamily="34" charset="77"/>
              </a:rPr>
              <a:t>seitens Kreon (V. 569)</a:t>
            </a:r>
            <a:endParaRPr dirty="0">
              <a:latin typeface="Tw Cen MT" panose="020B0602020104020603" pitchFamily="34" charset="77"/>
            </a:endParaRPr>
          </a:p>
        </p:txBody>
      </p:sp>
      <p:sp>
        <p:nvSpPr>
          <p:cNvPr id="19" name="Pfeil nach links und rechts 18">
            <a:extLst>
              <a:ext uri="{FF2B5EF4-FFF2-40B4-BE49-F238E27FC236}">
                <a16:creationId xmlns:a16="http://schemas.microsoft.com/office/drawing/2014/main" id="{170F8AD6-4291-CB43-8AC8-238CB1BFFE1A}"/>
              </a:ext>
            </a:extLst>
          </p:cNvPr>
          <p:cNvSpPr/>
          <p:nvPr/>
        </p:nvSpPr>
        <p:spPr>
          <a:xfrm>
            <a:off x="7540770" y="5072016"/>
            <a:ext cx="1124792" cy="584317"/>
          </a:xfrm>
          <a:prstGeom prst="leftRightArrow">
            <a:avLst/>
          </a:prstGeom>
          <a:solidFill>
            <a:srgbClr val="4040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Foliennummernplatzhalter 19">
            <a:extLst>
              <a:ext uri="{FF2B5EF4-FFF2-40B4-BE49-F238E27FC236}">
                <a16:creationId xmlns:a16="http://schemas.microsoft.com/office/drawing/2014/main" id="{1B0222A6-4D3D-584F-9C30-444B70F0BD41}"/>
              </a:ext>
            </a:extLst>
          </p:cNvPr>
          <p:cNvSpPr>
            <a:spLocks noGrp="1"/>
          </p:cNvSpPr>
          <p:nvPr>
            <p:ph type="sldNum" sz="quarter" idx="12"/>
          </p:nvPr>
        </p:nvSpPr>
        <p:spPr/>
        <p:txBody>
          <a:bodyPr/>
          <a:lstStyle/>
          <a:p>
            <a:fld id="{3A98EE3D-8CD1-4C3F-BD1C-C98C9596463C}" type="slidenum">
              <a:rPr lang="en-US" smtClean="0"/>
              <a:t>25</a:t>
            </a:fld>
            <a:endParaRPr lang="en-US" dirty="0"/>
          </a:p>
        </p:txBody>
      </p:sp>
    </p:spTree>
    <p:extLst>
      <p:ext uri="{BB962C8B-B14F-4D97-AF65-F5344CB8AC3E}">
        <p14:creationId xmlns:p14="http://schemas.microsoft.com/office/powerpoint/2010/main" val="45165265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animBg="1"/>
      <p:bldP spid="16"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6F7B4C9F-5558-6F44-9B78-C4F8447BB37E}"/>
              </a:ext>
            </a:extLst>
          </p:cNvPr>
          <p:cNvSpPr/>
          <p:nvPr/>
        </p:nvSpPr>
        <p:spPr>
          <a:xfrm>
            <a:off x="6006913" y="752820"/>
            <a:ext cx="4608954" cy="523220"/>
          </a:xfrm>
          <a:prstGeom prst="rect">
            <a:avLst/>
          </a:prstGeom>
        </p:spPr>
        <p:txBody>
          <a:bodyPr wrap="none">
            <a:spAutoFit/>
          </a:bodyPr>
          <a:lstStyle/>
          <a:p>
            <a:r>
              <a:rPr lang="de-DE" sz="2800" b="1" dirty="0">
                <a:latin typeface="Tw Cen MT" panose="020B0602020104020603" pitchFamily="34" charset="77"/>
              </a:rPr>
              <a:t>Zweites </a:t>
            </a:r>
            <a:r>
              <a:rPr lang="de-DE" sz="2800" b="1" dirty="0" err="1">
                <a:latin typeface="Tw Cen MT" panose="020B0602020104020603" pitchFamily="34" charset="77"/>
              </a:rPr>
              <a:t>Epeisodion</a:t>
            </a:r>
            <a:r>
              <a:rPr lang="de-DE" sz="2800" b="1" dirty="0">
                <a:latin typeface="Tw Cen MT" panose="020B0602020104020603" pitchFamily="34" charset="77"/>
              </a:rPr>
              <a:t> </a:t>
            </a:r>
            <a:r>
              <a:rPr lang="de-DE" sz="2000" b="1" dirty="0">
                <a:latin typeface="Tw Cen MT" panose="020B0602020104020603" pitchFamily="34" charset="77"/>
              </a:rPr>
              <a:t>(V. 512-862)</a:t>
            </a:r>
            <a:r>
              <a:rPr lang="de-DE" b="1" dirty="0">
                <a:latin typeface="Tw Cen MT" panose="020B0602020104020603" pitchFamily="34" charset="77"/>
              </a:rPr>
              <a:t> </a:t>
            </a:r>
            <a:endParaRPr lang="de-DE" sz="2400" b="1" dirty="0">
              <a:latin typeface="Tw Cen MT" panose="020B0602020104020603" pitchFamily="34" charset="77"/>
            </a:endParaRPr>
          </a:p>
        </p:txBody>
      </p:sp>
      <p:sp>
        <p:nvSpPr>
          <p:cNvPr id="17" name="Rechteck 16">
            <a:extLst>
              <a:ext uri="{FF2B5EF4-FFF2-40B4-BE49-F238E27FC236}">
                <a16:creationId xmlns:a16="http://schemas.microsoft.com/office/drawing/2014/main" id="{F5E8434A-850C-2345-8B7D-FA784C7DF1DD}"/>
              </a:ext>
            </a:extLst>
          </p:cNvPr>
          <p:cNvSpPr/>
          <p:nvPr/>
        </p:nvSpPr>
        <p:spPr>
          <a:xfrm>
            <a:off x="4814765" y="1424479"/>
            <a:ext cx="6441440" cy="1754326"/>
          </a:xfrm>
          <a:prstGeom prst="rect">
            <a:avLst/>
          </a:prstGeom>
        </p:spPr>
        <p:txBody>
          <a:bodyPr wrap="square">
            <a:spAutoFit/>
          </a:bodyPr>
          <a:lstStyle/>
          <a:p>
            <a:r>
              <a:rPr lang="el-GR" b="1" dirty="0"/>
              <a:t>Οι. </a:t>
            </a:r>
            <a:r>
              <a:rPr lang="el-GR" dirty="0" err="1"/>
              <a:t>ἔπειθες</a:t>
            </a:r>
            <a:r>
              <a:rPr lang="el-GR" dirty="0"/>
              <a:t> </a:t>
            </a:r>
            <a:r>
              <a:rPr lang="el-GR" dirty="0" err="1"/>
              <a:t>ἠ</a:t>
            </a:r>
            <a:r>
              <a:rPr lang="el-GR" dirty="0"/>
              <a:t>̀ </a:t>
            </a:r>
            <a:r>
              <a:rPr lang="el-GR" dirty="0" err="1"/>
              <a:t>οὐκ</a:t>
            </a:r>
            <a:r>
              <a:rPr lang="el-GR" dirty="0"/>
              <a:t> </a:t>
            </a:r>
            <a:r>
              <a:rPr lang="el-GR" dirty="0" err="1"/>
              <a:t>ἔπειθες</a:t>
            </a:r>
            <a:r>
              <a:rPr lang="el-GR" dirty="0"/>
              <a:t>, </a:t>
            </a:r>
            <a:r>
              <a:rPr lang="el-GR" dirty="0" err="1"/>
              <a:t>ὡς</a:t>
            </a:r>
            <a:r>
              <a:rPr lang="el-GR" dirty="0"/>
              <a:t> </a:t>
            </a:r>
            <a:r>
              <a:rPr lang="el-GR" dirty="0" err="1"/>
              <a:t>χρείη</a:t>
            </a:r>
            <a:r>
              <a:rPr lang="el-GR" dirty="0"/>
              <a:t> μ’ </a:t>
            </a:r>
            <a:r>
              <a:rPr lang="el-GR" dirty="0" err="1"/>
              <a:t>ἐπι</a:t>
            </a:r>
            <a:r>
              <a:rPr lang="el-GR" dirty="0"/>
              <a:t>̀ </a:t>
            </a:r>
            <a:r>
              <a:rPr lang="de-DE" dirty="0"/>
              <a:t>		</a:t>
            </a:r>
            <a:r>
              <a:rPr lang="de-DE" dirty="0">
                <a:latin typeface="TimesNewRomanPSMT"/>
              </a:rPr>
              <a:t>555</a:t>
            </a:r>
            <a:endParaRPr lang="el-GR" dirty="0"/>
          </a:p>
          <a:p>
            <a:r>
              <a:rPr lang="el-GR" dirty="0" err="1"/>
              <a:t>τὸν</a:t>
            </a:r>
            <a:r>
              <a:rPr lang="el-GR" dirty="0"/>
              <a:t> </a:t>
            </a:r>
            <a:r>
              <a:rPr lang="el-GR" dirty="0" err="1"/>
              <a:t>σεμνόμαντιν</a:t>
            </a:r>
            <a:r>
              <a:rPr lang="el-GR" dirty="0"/>
              <a:t> </a:t>
            </a:r>
            <a:r>
              <a:rPr lang="el-GR" dirty="0" err="1"/>
              <a:t>ἄνδρα</a:t>
            </a:r>
            <a:r>
              <a:rPr lang="el-GR" dirty="0"/>
              <a:t> </a:t>
            </a:r>
            <a:r>
              <a:rPr lang="el-GR" dirty="0" err="1"/>
              <a:t>πέμψασθαι</a:t>
            </a:r>
            <a:r>
              <a:rPr lang="el-GR" dirty="0"/>
              <a:t>́ </a:t>
            </a:r>
            <a:r>
              <a:rPr lang="el-GR" dirty="0" err="1"/>
              <a:t>τινα</a:t>
            </a:r>
            <a:r>
              <a:rPr lang="el-GR" dirty="0"/>
              <a:t>; </a:t>
            </a:r>
            <a:endParaRPr lang="de-DE" dirty="0"/>
          </a:p>
          <a:p>
            <a:r>
              <a:rPr lang="el-GR" b="1" dirty="0" err="1"/>
              <a:t>Κρ</a:t>
            </a:r>
            <a:r>
              <a:rPr lang="el-GR" b="1" dirty="0"/>
              <a:t>. </a:t>
            </a:r>
            <a:r>
              <a:rPr lang="el-GR" dirty="0"/>
              <a:t>καὶ </a:t>
            </a:r>
            <a:r>
              <a:rPr lang="el-GR" dirty="0" err="1"/>
              <a:t>νῦν</a:t>
            </a:r>
            <a:r>
              <a:rPr lang="el-GR" dirty="0"/>
              <a:t> </a:t>
            </a:r>
            <a:r>
              <a:rPr lang="el-GR" dirty="0" err="1"/>
              <a:t>ἔθ</a:t>
            </a:r>
            <a:r>
              <a:rPr lang="el-GR" dirty="0"/>
              <a:t>’ </a:t>
            </a:r>
            <a:r>
              <a:rPr lang="el-GR" dirty="0" err="1"/>
              <a:t>αὑτός</a:t>
            </a:r>
            <a:r>
              <a:rPr lang="el-GR" dirty="0"/>
              <a:t> </a:t>
            </a:r>
            <a:r>
              <a:rPr lang="el-GR" dirty="0" err="1"/>
              <a:t>εἰμι</a:t>
            </a:r>
            <a:r>
              <a:rPr lang="el-GR" dirty="0"/>
              <a:t> </a:t>
            </a:r>
            <a:r>
              <a:rPr lang="el-GR" dirty="0" err="1"/>
              <a:t>τῷ</a:t>
            </a:r>
            <a:r>
              <a:rPr lang="el-GR" dirty="0"/>
              <a:t> </a:t>
            </a:r>
            <a:r>
              <a:rPr lang="el-GR" dirty="0" err="1"/>
              <a:t>βουλεύματι</a:t>
            </a:r>
            <a:r>
              <a:rPr lang="el-GR" dirty="0"/>
              <a:t>. </a:t>
            </a:r>
            <a:endParaRPr lang="de-DE" b="1" dirty="0">
              <a:latin typeface="TimesNewRomanPS"/>
            </a:endParaRPr>
          </a:p>
          <a:p>
            <a:r>
              <a:rPr lang="el-GR" b="1" dirty="0">
                <a:latin typeface="TimesNewRomanPS"/>
              </a:rPr>
              <a:t>Οι. </a:t>
            </a:r>
            <a:r>
              <a:rPr lang="el-GR" dirty="0" err="1">
                <a:latin typeface="TimesNewRomanPSMT"/>
              </a:rPr>
              <a:t>πόσον</a:t>
            </a:r>
            <a:r>
              <a:rPr lang="el-GR" dirty="0">
                <a:latin typeface="TimesNewRomanPSMT"/>
              </a:rPr>
              <a:t> </a:t>
            </a:r>
            <a:r>
              <a:rPr lang="el-GR" dirty="0" err="1">
                <a:latin typeface="TimesNewRomanPSMT"/>
              </a:rPr>
              <a:t>τιν</a:t>
            </a:r>
            <a:r>
              <a:rPr lang="el-GR" dirty="0">
                <a:latin typeface="TimesNewRomanPSMT"/>
              </a:rPr>
              <a:t>’ </a:t>
            </a:r>
            <a:r>
              <a:rPr lang="el-GR" dirty="0" err="1">
                <a:latin typeface="TimesNewRomanPSMT"/>
              </a:rPr>
              <a:t>ἤδη</a:t>
            </a:r>
            <a:r>
              <a:rPr lang="el-GR" dirty="0">
                <a:latin typeface="TimesNewRomanPSMT"/>
              </a:rPr>
              <a:t> </a:t>
            </a:r>
            <a:r>
              <a:rPr lang="el-GR" dirty="0" err="1">
                <a:latin typeface="TimesNewRomanPSMT"/>
              </a:rPr>
              <a:t>δῆθ</a:t>
            </a:r>
            <a:r>
              <a:rPr lang="el-GR" dirty="0">
                <a:latin typeface="TimesNewRomanPSMT"/>
              </a:rPr>
              <a:t>’ ὁ </a:t>
            </a:r>
            <a:r>
              <a:rPr lang="el-GR" dirty="0" err="1">
                <a:latin typeface="TimesNewRomanPSMT"/>
              </a:rPr>
              <a:t>Λάιος</a:t>
            </a:r>
            <a:r>
              <a:rPr lang="el-GR" dirty="0">
                <a:latin typeface="TimesNewRomanPSMT"/>
              </a:rPr>
              <a:t> </a:t>
            </a:r>
            <a:r>
              <a:rPr lang="el-GR" dirty="0" err="1">
                <a:latin typeface="TimesNewRomanPSMT"/>
              </a:rPr>
              <a:t>χρόνον</a:t>
            </a:r>
            <a:r>
              <a:rPr lang="el-GR" dirty="0">
                <a:latin typeface="TimesNewRomanPSMT"/>
              </a:rPr>
              <a:t> ...</a:t>
            </a:r>
            <a:r>
              <a:rPr lang="de-DE" dirty="0">
                <a:latin typeface="TimesNewRomanPSMT"/>
              </a:rPr>
              <a:t>		558</a:t>
            </a:r>
            <a:r>
              <a:rPr lang="el-GR" dirty="0">
                <a:latin typeface="TimesNewRomanPSMT"/>
              </a:rPr>
              <a:t> </a:t>
            </a:r>
            <a:endParaRPr lang="de-DE" dirty="0">
              <a:latin typeface="TimesNewRomanPSMT"/>
            </a:endParaRPr>
          </a:p>
          <a:p>
            <a:r>
              <a:rPr lang="el-GR" b="1" dirty="0" err="1">
                <a:latin typeface="TimesNewRomanPS"/>
              </a:rPr>
              <a:t>Κρ</a:t>
            </a:r>
            <a:r>
              <a:rPr lang="el-GR" b="1" dirty="0">
                <a:latin typeface="TimesNewRomanPS"/>
              </a:rPr>
              <a:t>. </a:t>
            </a:r>
            <a:r>
              <a:rPr lang="el-GR" dirty="0" err="1">
                <a:latin typeface="TimesNewRomanPSMT"/>
              </a:rPr>
              <a:t>δέδρακε</a:t>
            </a:r>
            <a:r>
              <a:rPr lang="el-GR" dirty="0">
                <a:latin typeface="TimesNewRomanPSMT"/>
              </a:rPr>
              <a:t> </a:t>
            </a:r>
            <a:r>
              <a:rPr lang="el-GR" dirty="0" err="1">
                <a:latin typeface="TimesNewRomanPSMT"/>
              </a:rPr>
              <a:t>ποῖον</a:t>
            </a:r>
            <a:r>
              <a:rPr lang="el-GR" dirty="0">
                <a:latin typeface="TimesNewRomanPSMT"/>
              </a:rPr>
              <a:t> </a:t>
            </a:r>
            <a:r>
              <a:rPr lang="el-GR" dirty="0" err="1">
                <a:latin typeface="TimesNewRomanPSMT"/>
              </a:rPr>
              <a:t>ἔργον</a:t>
            </a:r>
            <a:r>
              <a:rPr lang="el-GR" dirty="0">
                <a:latin typeface="TimesNewRomanPSMT"/>
              </a:rPr>
              <a:t>; οὐ </a:t>
            </a:r>
            <a:r>
              <a:rPr lang="el-GR" dirty="0" err="1">
                <a:latin typeface="TimesNewRomanPSMT"/>
              </a:rPr>
              <a:t>γὰρ</a:t>
            </a:r>
            <a:r>
              <a:rPr lang="el-GR" dirty="0">
                <a:latin typeface="TimesNewRomanPSMT"/>
              </a:rPr>
              <a:t> </a:t>
            </a:r>
            <a:r>
              <a:rPr lang="el-GR" dirty="0" err="1">
                <a:latin typeface="TimesNewRomanPSMT"/>
              </a:rPr>
              <a:t>ἐννοω</a:t>
            </a:r>
            <a:r>
              <a:rPr lang="el-GR" dirty="0">
                <a:latin typeface="TimesNewRomanPSMT"/>
              </a:rPr>
              <a:t>͂.</a:t>
            </a:r>
            <a:r>
              <a:rPr lang="de-DE" dirty="0">
                <a:latin typeface="TimesNewRomanPSMT"/>
              </a:rPr>
              <a:t>	</a:t>
            </a:r>
            <a:br>
              <a:rPr lang="el-GR" dirty="0">
                <a:latin typeface="TimesNewRomanPSMT"/>
              </a:rPr>
            </a:br>
            <a:r>
              <a:rPr lang="el-GR" b="1" dirty="0">
                <a:latin typeface="TimesNewRomanPS"/>
              </a:rPr>
              <a:t>Οι. </a:t>
            </a:r>
            <a:r>
              <a:rPr lang="el-GR" dirty="0">
                <a:latin typeface="TimesNewRomanPSMT"/>
              </a:rPr>
              <a:t>... </a:t>
            </a:r>
            <a:r>
              <a:rPr lang="el-GR" dirty="0" err="1">
                <a:latin typeface="TimesNewRomanPSMT"/>
              </a:rPr>
              <a:t>ἄφαντος</a:t>
            </a:r>
            <a:r>
              <a:rPr lang="el-GR" dirty="0">
                <a:latin typeface="TimesNewRomanPSMT"/>
              </a:rPr>
              <a:t> </a:t>
            </a:r>
            <a:r>
              <a:rPr lang="el-GR" dirty="0" err="1">
                <a:latin typeface="TimesNewRomanPSMT"/>
              </a:rPr>
              <a:t>ἔρρει</a:t>
            </a:r>
            <a:r>
              <a:rPr lang="el-GR" dirty="0">
                <a:latin typeface="TimesNewRomanPSMT"/>
              </a:rPr>
              <a:t> </a:t>
            </a:r>
            <a:r>
              <a:rPr lang="el-GR" dirty="0" err="1">
                <a:latin typeface="TimesNewRomanPSMT"/>
              </a:rPr>
              <a:t>θανασίμῳ</a:t>
            </a:r>
            <a:r>
              <a:rPr lang="el-GR" dirty="0">
                <a:latin typeface="TimesNewRomanPSMT"/>
              </a:rPr>
              <a:t> </a:t>
            </a:r>
            <a:r>
              <a:rPr lang="el-GR" dirty="0" err="1">
                <a:latin typeface="TimesNewRomanPSMT"/>
              </a:rPr>
              <a:t>χειρώματι</a:t>
            </a:r>
            <a:r>
              <a:rPr lang="el-GR" dirty="0">
                <a:latin typeface="TimesNewRomanPSMT"/>
              </a:rPr>
              <a:t>; </a:t>
            </a:r>
            <a:r>
              <a:rPr lang="de-DE" dirty="0">
                <a:latin typeface="TimesNewRomanPSMT"/>
              </a:rPr>
              <a:t>		560</a:t>
            </a:r>
            <a:endParaRPr lang="el-GR" dirty="0"/>
          </a:p>
        </p:txBody>
      </p:sp>
      <p:sp>
        <p:nvSpPr>
          <p:cNvPr id="18" name="Rechteck 17">
            <a:extLst>
              <a:ext uri="{FF2B5EF4-FFF2-40B4-BE49-F238E27FC236}">
                <a16:creationId xmlns:a16="http://schemas.microsoft.com/office/drawing/2014/main" id="{A10568EC-FD95-E741-8B65-4658216910FF}"/>
              </a:ext>
            </a:extLst>
          </p:cNvPr>
          <p:cNvSpPr/>
          <p:nvPr/>
        </p:nvSpPr>
        <p:spPr>
          <a:xfrm>
            <a:off x="4814765" y="3561415"/>
            <a:ext cx="6814372" cy="1754326"/>
          </a:xfrm>
          <a:prstGeom prst="rect">
            <a:avLst/>
          </a:prstGeom>
        </p:spPr>
        <p:txBody>
          <a:bodyPr wrap="square">
            <a:spAutoFit/>
          </a:bodyPr>
          <a:lstStyle/>
          <a:p>
            <a:r>
              <a:rPr lang="de-DE" b="1" dirty="0">
                <a:latin typeface="Tw Cen MT" panose="020B0602020104020603" pitchFamily="34" charset="77"/>
              </a:rPr>
              <a:t>Öd: </a:t>
            </a:r>
            <a:r>
              <a:rPr lang="de-DE" dirty="0">
                <a:latin typeface="Tw Cen MT" panose="020B0602020104020603" pitchFamily="34" charset="77"/>
              </a:rPr>
              <a:t>Gabst du den Rat oder gabst du ihn nicht, ich müsse 	555 </a:t>
            </a:r>
          </a:p>
          <a:p>
            <a:r>
              <a:rPr lang="de-DE" dirty="0">
                <a:latin typeface="Tw Cen MT" panose="020B0602020104020603" pitchFamily="34" charset="77"/>
              </a:rPr>
              <a:t>nach diesem ‚hochverehrten‘ Seher jemanden schicken?</a:t>
            </a:r>
            <a:br>
              <a:rPr lang="de-DE" dirty="0">
                <a:latin typeface="Tw Cen MT" panose="020B0602020104020603" pitchFamily="34" charset="77"/>
              </a:rPr>
            </a:br>
            <a:r>
              <a:rPr lang="de-DE" b="1" dirty="0">
                <a:latin typeface="Tw Cen MT" panose="020B0602020104020603" pitchFamily="34" charset="77"/>
              </a:rPr>
              <a:t>Kr. </a:t>
            </a:r>
            <a:r>
              <a:rPr lang="de-DE" dirty="0">
                <a:latin typeface="Tw Cen MT" panose="020B0602020104020603" pitchFamily="34" charset="77"/>
              </a:rPr>
              <a:t>Auch jetzt noch stehe ich unverändert zu meinem Rat.</a:t>
            </a:r>
            <a:br>
              <a:rPr lang="de-DE" dirty="0">
                <a:latin typeface="Tw Cen MT" panose="020B0602020104020603" pitchFamily="34" charset="77"/>
              </a:rPr>
            </a:br>
            <a:r>
              <a:rPr lang="de-DE" b="1" dirty="0">
                <a:latin typeface="Tw Cen MT" panose="020B0602020104020603" pitchFamily="34" charset="77"/>
              </a:rPr>
              <a:t>Öd. </a:t>
            </a:r>
            <a:r>
              <a:rPr lang="de-DE" dirty="0">
                <a:latin typeface="Tw Cen MT" panose="020B0602020104020603" pitchFamily="34" charset="77"/>
              </a:rPr>
              <a:t>Wie lange ist es denn her, dass </a:t>
            </a:r>
            <a:r>
              <a:rPr lang="de-DE" dirty="0" err="1">
                <a:latin typeface="Tw Cen MT" panose="020B0602020104020603" pitchFamily="34" charset="77"/>
              </a:rPr>
              <a:t>Laios</a:t>
            </a:r>
            <a:r>
              <a:rPr lang="de-DE" dirty="0">
                <a:latin typeface="Tw Cen MT" panose="020B0602020104020603" pitchFamily="34" charset="77"/>
              </a:rPr>
              <a:t> ...</a:t>
            </a:r>
            <a:br>
              <a:rPr lang="de-DE" dirty="0">
                <a:latin typeface="Tw Cen MT" panose="020B0602020104020603" pitchFamily="34" charset="77"/>
              </a:rPr>
            </a:br>
            <a:r>
              <a:rPr lang="de-DE" b="1" dirty="0">
                <a:latin typeface="Tw Cen MT" panose="020B0602020104020603" pitchFamily="34" charset="77"/>
              </a:rPr>
              <a:t>Kr. </a:t>
            </a:r>
            <a:r>
              <a:rPr lang="de-DE" dirty="0">
                <a:latin typeface="Tw Cen MT" panose="020B0602020104020603" pitchFamily="34" charset="77"/>
              </a:rPr>
              <a:t>Was getan hat? Ich verstehe nicht.</a:t>
            </a:r>
            <a:br>
              <a:rPr lang="de-DE" dirty="0">
                <a:latin typeface="Tw Cen MT" panose="020B0602020104020603" pitchFamily="34" charset="77"/>
              </a:rPr>
            </a:br>
            <a:r>
              <a:rPr lang="de-DE" b="1" dirty="0">
                <a:latin typeface="Tw Cen MT" panose="020B0602020104020603" pitchFamily="34" charset="77"/>
              </a:rPr>
              <a:t>Öd. </a:t>
            </a:r>
            <a:r>
              <a:rPr lang="de-DE" dirty="0">
                <a:latin typeface="Tw Cen MT" panose="020B0602020104020603" pitchFamily="34" charset="77"/>
              </a:rPr>
              <a:t>... entschwunden und dahin ist durch tödliche Gewalt? 	560 </a:t>
            </a:r>
          </a:p>
        </p:txBody>
      </p:sp>
      <p:sp>
        <p:nvSpPr>
          <p:cNvPr id="2" name="Textfeld 1">
            <a:extLst>
              <a:ext uri="{FF2B5EF4-FFF2-40B4-BE49-F238E27FC236}">
                <a16:creationId xmlns:a16="http://schemas.microsoft.com/office/drawing/2014/main" id="{FC5ACF64-6C1D-154F-8A79-FB9E066C53E8}"/>
              </a:ext>
            </a:extLst>
          </p:cNvPr>
          <p:cNvSpPr txBox="1"/>
          <p:nvPr/>
        </p:nvSpPr>
        <p:spPr>
          <a:xfrm>
            <a:off x="562864" y="5489098"/>
            <a:ext cx="11095729" cy="584775"/>
          </a:xfrm>
          <a:prstGeom prst="rect">
            <a:avLst/>
          </a:prstGeom>
          <a:noFill/>
        </p:spPr>
        <p:txBody>
          <a:bodyPr wrap="square" rtlCol="0">
            <a:spAutoFit/>
          </a:bodyPr>
          <a:lstStyle/>
          <a:p>
            <a:r>
              <a:rPr lang="de-DE" sz="1600" cap="small" dirty="0">
                <a:latin typeface="Tw Cen MT" panose="020B0602020104020603" pitchFamily="34" charset="77"/>
              </a:rPr>
              <a:t>Manuwald</a:t>
            </a:r>
            <a:r>
              <a:rPr lang="de-DE" sz="1600" dirty="0">
                <a:latin typeface="Tw Cen MT" panose="020B0602020104020603" pitchFamily="34" charset="77"/>
              </a:rPr>
              <a:t>, Bernd (2012): </a:t>
            </a:r>
            <a:r>
              <a:rPr lang="de-DE" sz="1600" i="1" dirty="0">
                <a:latin typeface="Tw Cen MT" panose="020B0602020104020603" pitchFamily="34" charset="77"/>
              </a:rPr>
              <a:t>Sophokles. </a:t>
            </a:r>
            <a:r>
              <a:rPr lang="de-DE" sz="1600" b="1" i="1" dirty="0">
                <a:latin typeface="Tw Cen MT" panose="020B0602020104020603" pitchFamily="34" charset="77"/>
              </a:rPr>
              <a:t>König Ödipus</a:t>
            </a:r>
            <a:r>
              <a:rPr lang="de-DE" sz="1600" dirty="0">
                <a:latin typeface="Tw Cen MT" panose="020B0602020104020603" pitchFamily="34" charset="77"/>
              </a:rPr>
              <a:t>, herausgegeben, übersetzt und kommentiert von B. M., Berlin/Boston: De </a:t>
            </a:r>
            <a:r>
              <a:rPr lang="de-DE" sz="1600" dirty="0" err="1">
                <a:latin typeface="Tw Cen MT" panose="020B0602020104020603" pitchFamily="34" charset="77"/>
              </a:rPr>
              <a:t>Gruyter</a:t>
            </a:r>
            <a:r>
              <a:rPr lang="de-DE" sz="1600" dirty="0">
                <a:latin typeface="Tw Cen MT" panose="020B0602020104020603" pitchFamily="34" charset="77"/>
              </a:rPr>
              <a:t>, 148 f.</a:t>
            </a:r>
            <a:endParaRPr sz="1600" dirty="0">
              <a:latin typeface="Tw Cen MT" panose="020B0602020104020603" pitchFamily="34" charset="77"/>
            </a:endParaRPr>
          </a:p>
        </p:txBody>
      </p:sp>
      <p:sp>
        <p:nvSpPr>
          <p:cNvPr id="3" name="Rechteck 2">
            <a:extLst>
              <a:ext uri="{FF2B5EF4-FFF2-40B4-BE49-F238E27FC236}">
                <a16:creationId xmlns:a16="http://schemas.microsoft.com/office/drawing/2014/main" id="{B5F21C99-62C9-0F4A-815F-937616E001F8}"/>
              </a:ext>
            </a:extLst>
          </p:cNvPr>
          <p:cNvSpPr/>
          <p:nvPr/>
        </p:nvSpPr>
        <p:spPr>
          <a:xfrm>
            <a:off x="533400" y="2057400"/>
            <a:ext cx="4061969" cy="2862322"/>
          </a:xfrm>
          <a:prstGeom prst="rect">
            <a:avLst/>
          </a:prstGeom>
        </p:spPr>
        <p:txBody>
          <a:bodyPr wrap="square">
            <a:spAutoFit/>
          </a:bodyPr>
          <a:lstStyle/>
          <a:p>
            <a:pPr algn="just"/>
            <a:r>
              <a:rPr lang="de-DE" b="1" dirty="0">
                <a:latin typeface="Tw Cen MT" panose="020B0602020104020603" pitchFamily="34" charset="77"/>
              </a:rPr>
              <a:t>558–560: </a:t>
            </a:r>
            <a:r>
              <a:rPr lang="de-DE" dirty="0">
                <a:latin typeface="Tw Cen MT" panose="020B0602020104020603" pitchFamily="34" charset="77"/>
              </a:rPr>
              <a:t>Dies ist die erste Stelle im </a:t>
            </a:r>
            <a:r>
              <a:rPr lang="de-DE" i="1" dirty="0">
                <a:latin typeface="Tw Cen MT" panose="020B0602020104020603" pitchFamily="34" charset="77"/>
              </a:rPr>
              <a:t>König Ödipus</a:t>
            </a:r>
            <a:r>
              <a:rPr lang="de-DE" dirty="0">
                <a:latin typeface="Tw Cen MT" panose="020B0602020104020603" pitchFamily="34" charset="77"/>
              </a:rPr>
              <a:t>, an der Sophokles sich der Technik bedient, eine syntaktisch noch nicht zu Ende gekommene Aussage durch den Gesprächspartner zu unterbrechen und sie erst nach der Unterbrechung vervollständigen zu lassen. Es ist ein Zeichen besonders lebendigen bzw. erregten Gesprächs. </a:t>
            </a:r>
          </a:p>
          <a:p>
            <a:pPr algn="just"/>
            <a:endParaRPr lang="de-DE" dirty="0">
              <a:latin typeface="Tw Cen MT" panose="020B0602020104020603" pitchFamily="34" charset="77"/>
            </a:endParaRPr>
          </a:p>
        </p:txBody>
      </p:sp>
      <p:sp>
        <p:nvSpPr>
          <p:cNvPr id="7" name="Foliennummernplatzhalter 6">
            <a:extLst>
              <a:ext uri="{FF2B5EF4-FFF2-40B4-BE49-F238E27FC236}">
                <a16:creationId xmlns:a16="http://schemas.microsoft.com/office/drawing/2014/main" id="{C90A0655-CF77-4742-8938-E71446F54DF0}"/>
              </a:ext>
            </a:extLst>
          </p:cNvPr>
          <p:cNvSpPr>
            <a:spLocks noGrp="1"/>
          </p:cNvSpPr>
          <p:nvPr>
            <p:ph type="sldNum" sz="quarter" idx="12"/>
          </p:nvPr>
        </p:nvSpPr>
        <p:spPr/>
        <p:txBody>
          <a:bodyPr/>
          <a:lstStyle/>
          <a:p>
            <a:fld id="{3A98EE3D-8CD1-4C3F-BD1C-C98C9596463C}" type="slidenum">
              <a:rPr lang="en-US" smtClean="0"/>
              <a:t>26</a:t>
            </a:fld>
            <a:endParaRPr lang="en-US" dirty="0"/>
          </a:p>
        </p:txBody>
      </p:sp>
    </p:spTree>
    <p:extLst>
      <p:ext uri="{BB962C8B-B14F-4D97-AF65-F5344CB8AC3E}">
        <p14:creationId xmlns:p14="http://schemas.microsoft.com/office/powerpoint/2010/main" val="3028950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6F7B4C9F-5558-6F44-9B78-C4F8447BB37E}"/>
              </a:ext>
            </a:extLst>
          </p:cNvPr>
          <p:cNvSpPr/>
          <p:nvPr/>
        </p:nvSpPr>
        <p:spPr>
          <a:xfrm>
            <a:off x="6006913" y="752820"/>
            <a:ext cx="4608954" cy="523220"/>
          </a:xfrm>
          <a:prstGeom prst="rect">
            <a:avLst/>
          </a:prstGeom>
        </p:spPr>
        <p:txBody>
          <a:bodyPr wrap="none">
            <a:spAutoFit/>
          </a:bodyPr>
          <a:lstStyle/>
          <a:p>
            <a:r>
              <a:rPr lang="de-DE" sz="2800" b="1" dirty="0">
                <a:latin typeface="Tw Cen MT" panose="020B0602020104020603" pitchFamily="34" charset="77"/>
              </a:rPr>
              <a:t>Zweites </a:t>
            </a:r>
            <a:r>
              <a:rPr lang="de-DE" sz="2800" b="1" dirty="0" err="1">
                <a:latin typeface="Tw Cen MT" panose="020B0602020104020603" pitchFamily="34" charset="77"/>
              </a:rPr>
              <a:t>Epeisodion</a:t>
            </a:r>
            <a:r>
              <a:rPr lang="de-DE" sz="2800" b="1" dirty="0">
                <a:latin typeface="Tw Cen MT" panose="020B0602020104020603" pitchFamily="34" charset="77"/>
              </a:rPr>
              <a:t> </a:t>
            </a:r>
            <a:r>
              <a:rPr lang="de-DE" sz="2000" b="1" dirty="0">
                <a:latin typeface="Tw Cen MT" panose="020B0602020104020603" pitchFamily="34" charset="77"/>
              </a:rPr>
              <a:t>(V. 512-862)</a:t>
            </a:r>
            <a:r>
              <a:rPr lang="de-DE" b="1" dirty="0">
                <a:latin typeface="Tw Cen MT" panose="020B0602020104020603" pitchFamily="34" charset="77"/>
              </a:rPr>
              <a:t> </a:t>
            </a:r>
            <a:endParaRPr lang="de-DE" sz="2400" b="1" dirty="0">
              <a:latin typeface="Tw Cen MT" panose="020B0602020104020603" pitchFamily="34" charset="77"/>
            </a:endParaRPr>
          </a:p>
        </p:txBody>
      </p:sp>
      <p:sp>
        <p:nvSpPr>
          <p:cNvPr id="2" name="Textfeld 1">
            <a:extLst>
              <a:ext uri="{FF2B5EF4-FFF2-40B4-BE49-F238E27FC236}">
                <a16:creationId xmlns:a16="http://schemas.microsoft.com/office/drawing/2014/main" id="{FC5ACF64-6C1D-154F-8A79-FB9E066C53E8}"/>
              </a:ext>
            </a:extLst>
          </p:cNvPr>
          <p:cNvSpPr txBox="1"/>
          <p:nvPr/>
        </p:nvSpPr>
        <p:spPr>
          <a:xfrm>
            <a:off x="562871" y="5170399"/>
            <a:ext cx="11095729" cy="923330"/>
          </a:xfrm>
          <a:prstGeom prst="rect">
            <a:avLst/>
          </a:prstGeom>
          <a:noFill/>
        </p:spPr>
        <p:txBody>
          <a:bodyPr wrap="square" rtlCol="0">
            <a:spAutoFit/>
          </a:bodyPr>
          <a:lstStyle/>
          <a:p>
            <a:r>
              <a:rPr lang="de-DE" dirty="0">
                <a:latin typeface="Tw Cen MT" panose="020B0602020104020603" pitchFamily="34" charset="77"/>
              </a:rPr>
              <a:t>vgl. </a:t>
            </a:r>
            <a:r>
              <a:rPr lang="de-DE" cap="small" dirty="0">
                <a:latin typeface="Tw Cen MT" panose="020B0602020104020603" pitchFamily="34" charset="77"/>
              </a:rPr>
              <a:t>Miller</a:t>
            </a:r>
            <a:r>
              <a:rPr lang="de-DE" dirty="0">
                <a:latin typeface="Tw Cen MT" panose="020B0602020104020603" pitchFamily="34" charset="77"/>
              </a:rPr>
              <a:t>, Nobert (2001): </a:t>
            </a:r>
            <a:r>
              <a:rPr lang="de-DE" i="1" dirty="0">
                <a:latin typeface="Tw Cen MT" panose="020B0602020104020603" pitchFamily="34" charset="77"/>
              </a:rPr>
              <a:t>„Du hast mir deines Angesichts Züge bewährt…“: Der </a:t>
            </a:r>
            <a:r>
              <a:rPr lang="de-DE" i="1" dirty="0" err="1">
                <a:latin typeface="Tw Cen MT" panose="020B0602020104020603" pitchFamily="34" charset="77"/>
              </a:rPr>
              <a:t>Zerbrochne</a:t>
            </a:r>
            <a:r>
              <a:rPr lang="de-DE" i="1" dirty="0">
                <a:latin typeface="Tw Cen MT" panose="020B0602020104020603" pitchFamily="34" charset="77"/>
              </a:rPr>
              <a:t> Krug und die Probe auf den Augenblick.</a:t>
            </a:r>
            <a:r>
              <a:rPr lang="de-DE" dirty="0">
                <a:latin typeface="Tw Cen MT" panose="020B0602020104020603" pitchFamily="34" charset="77"/>
              </a:rPr>
              <a:t> In: P. M., </a:t>
            </a:r>
            <a:r>
              <a:rPr lang="de-DE" cap="small" dirty="0">
                <a:latin typeface="Tw Cen MT" panose="020B0602020104020603" pitchFamily="34" charset="77"/>
              </a:rPr>
              <a:t>Lützeler</a:t>
            </a:r>
            <a:r>
              <a:rPr lang="de-DE" dirty="0">
                <a:latin typeface="Tw Cen MT" panose="020B0602020104020603" pitchFamily="34" charset="77"/>
              </a:rPr>
              <a:t> &amp; D. </a:t>
            </a:r>
            <a:r>
              <a:rPr lang="de-DE" cap="small" dirty="0">
                <a:latin typeface="Tw Cen MT" panose="020B0602020104020603" pitchFamily="34" charset="77"/>
              </a:rPr>
              <a:t>Pan</a:t>
            </a:r>
            <a:r>
              <a:rPr lang="de-DE" dirty="0">
                <a:latin typeface="Tw Cen MT" panose="020B0602020104020603" pitchFamily="34" charset="77"/>
              </a:rPr>
              <a:t> (Hrsg.): </a:t>
            </a:r>
            <a:r>
              <a:rPr lang="de-DE" i="1" dirty="0">
                <a:latin typeface="Tw Cen MT" panose="020B0602020104020603" pitchFamily="34" charset="77"/>
              </a:rPr>
              <a:t>Kleists Erzählungen und Dramen: neue Studien</a:t>
            </a:r>
            <a:r>
              <a:rPr lang="de-DE" dirty="0">
                <a:latin typeface="Tw Cen MT" panose="020B0602020104020603" pitchFamily="34" charset="77"/>
              </a:rPr>
              <a:t>. </a:t>
            </a:r>
            <a:br>
              <a:rPr lang="de-DE" dirty="0">
                <a:latin typeface="Tw Cen MT" panose="020B0602020104020603" pitchFamily="34" charset="77"/>
              </a:rPr>
            </a:br>
            <a:r>
              <a:rPr lang="de-DE" dirty="0">
                <a:latin typeface="Tw Cen MT" panose="020B0602020104020603" pitchFamily="34" charset="77"/>
              </a:rPr>
              <a:t>Würzburg: Königshausen &amp; Neumann, 215 ff.</a:t>
            </a:r>
            <a:endParaRPr sz="1600" dirty="0">
              <a:latin typeface="Tw Cen MT" panose="020B0602020104020603" pitchFamily="34" charset="77"/>
            </a:endParaRPr>
          </a:p>
        </p:txBody>
      </p:sp>
      <p:sp>
        <p:nvSpPr>
          <p:cNvPr id="3" name="Rechteck 2">
            <a:extLst>
              <a:ext uri="{FF2B5EF4-FFF2-40B4-BE49-F238E27FC236}">
                <a16:creationId xmlns:a16="http://schemas.microsoft.com/office/drawing/2014/main" id="{B5F21C99-62C9-0F4A-815F-937616E001F8}"/>
              </a:ext>
            </a:extLst>
          </p:cNvPr>
          <p:cNvSpPr/>
          <p:nvPr/>
        </p:nvSpPr>
        <p:spPr>
          <a:xfrm>
            <a:off x="4816499" y="1333675"/>
            <a:ext cx="6572178" cy="3693319"/>
          </a:xfrm>
          <a:prstGeom prst="rect">
            <a:avLst/>
          </a:prstGeom>
        </p:spPr>
        <p:txBody>
          <a:bodyPr wrap="square">
            <a:spAutoFit/>
          </a:bodyPr>
          <a:lstStyle/>
          <a:p>
            <a:pPr algn="just"/>
            <a:r>
              <a:rPr lang="de-DE" dirty="0">
                <a:latin typeface="Tw Cen MT" panose="020B0602020104020603" pitchFamily="34" charset="77"/>
              </a:rPr>
              <a:t>Die Rückfrage des </a:t>
            </a:r>
            <a:r>
              <a:rPr lang="de-DE" dirty="0" err="1">
                <a:latin typeface="Tw Cen MT" panose="020B0602020104020603" pitchFamily="34" charset="77"/>
              </a:rPr>
              <a:t>Laios</a:t>
            </a:r>
            <a:r>
              <a:rPr lang="de-DE" dirty="0">
                <a:latin typeface="Tw Cen MT" panose="020B0602020104020603" pitchFamily="34" charset="77"/>
              </a:rPr>
              <a:t> markiert den Punkt, an dem ein aufblitzender Zweifel den Augenschein in sich aufhebt. Diesen unwillkürlichen Moment der Wahrheit, der am Zufall, an einer unwichtigen Bemerkung sich entzündete, hatte Kleist in der Erinnerung, als er in dem überraschten Aufblick des Gerichtsschreibers dessen jähen Zweifel an der vor Gericht aufgebauten Situation wahrnahm. </a:t>
            </a:r>
          </a:p>
          <a:p>
            <a:pPr algn="just"/>
            <a:endParaRPr lang="de-DE" dirty="0">
              <a:latin typeface="Tw Cen MT" panose="020B0602020104020603" pitchFamily="34" charset="77"/>
            </a:endParaRPr>
          </a:p>
          <a:p>
            <a:pPr algn="just"/>
            <a:r>
              <a:rPr lang="de-DE" dirty="0">
                <a:latin typeface="Tw Cen MT" panose="020B0602020104020603" pitchFamily="34" charset="77"/>
              </a:rPr>
              <a:t>"Er hatte vielleicht kurz vorher das Mädchen angesehen": liebenswürdig und schön in seiner rührenden Stellung, die Scham der Unschuld in dem vollkommenen Oval des Gesichts, als könnte und </a:t>
            </a:r>
            <a:r>
              <a:rPr lang="de-DE" dirty="0" err="1">
                <a:latin typeface="Tw Cen MT" panose="020B0602020104020603" pitchFamily="34" charset="77"/>
              </a:rPr>
              <a:t>müßte</a:t>
            </a:r>
            <a:r>
              <a:rPr lang="de-DE" dirty="0">
                <a:latin typeface="Tw Cen MT" panose="020B0602020104020603" pitchFamily="34" charset="77"/>
              </a:rPr>
              <a:t> ein solches Angesicht, eine so natürliche Haltung das unwiderlegbare Zeugnis des zerbrochenen Krugs und der verlorenen Unschuld stumm widerlegen.</a:t>
            </a:r>
          </a:p>
        </p:txBody>
      </p:sp>
      <p:pic>
        <p:nvPicPr>
          <p:cNvPr id="8" name="Grafik 7" descr="Ein Bild, das Text, Gebäude, alt, draußen enthält.&#10;&#10;Automatisch generierte Beschreibung">
            <a:extLst>
              <a:ext uri="{FF2B5EF4-FFF2-40B4-BE49-F238E27FC236}">
                <a16:creationId xmlns:a16="http://schemas.microsoft.com/office/drawing/2014/main" id="{3FA5C3A0-FB56-F549-BF66-AA9963BEEE95}"/>
              </a:ext>
            </a:extLst>
          </p:cNvPr>
          <p:cNvPicPr>
            <a:picLocks noChangeAspect="1"/>
          </p:cNvPicPr>
          <p:nvPr/>
        </p:nvPicPr>
        <p:blipFill rotWithShape="1">
          <a:blip r:embed="rId3"/>
          <a:srcRect r="22966"/>
          <a:stretch/>
        </p:blipFill>
        <p:spPr>
          <a:xfrm>
            <a:off x="915681" y="752820"/>
            <a:ext cx="3194131" cy="4187917"/>
          </a:xfrm>
          <a:prstGeom prst="rect">
            <a:avLst/>
          </a:prstGeom>
        </p:spPr>
      </p:pic>
      <p:pic>
        <p:nvPicPr>
          <p:cNvPr id="15" name="Grafik 14" descr="Schließendes Anführungszeichen mit einfarbiger Füllung">
            <a:extLst>
              <a:ext uri="{FF2B5EF4-FFF2-40B4-BE49-F238E27FC236}">
                <a16:creationId xmlns:a16="http://schemas.microsoft.com/office/drawing/2014/main" id="{25F026FE-421D-4948-B485-3DC9D05898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223" y="-588598"/>
            <a:ext cx="2338905" cy="2338905"/>
          </a:xfrm>
          <a:prstGeom prst="rect">
            <a:avLst/>
          </a:prstGeom>
          <a:effectLst>
            <a:outerShdw blurRad="50800" dist="38100" dir="5400000" algn="t" rotWithShape="0">
              <a:prstClr val="black">
                <a:alpha val="40000"/>
              </a:prstClr>
            </a:outerShdw>
          </a:effectLst>
        </p:spPr>
      </p:pic>
      <p:sp>
        <p:nvSpPr>
          <p:cNvPr id="12" name="Foliennummernplatzhalter 11">
            <a:extLst>
              <a:ext uri="{FF2B5EF4-FFF2-40B4-BE49-F238E27FC236}">
                <a16:creationId xmlns:a16="http://schemas.microsoft.com/office/drawing/2014/main" id="{EFE22460-9F35-2340-A41D-734DD431B83F}"/>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2131359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19">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ectangle 21">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1F0C902-5BE1-6E44-BC3B-003E2E1666D5}"/>
              </a:ext>
            </a:extLst>
          </p:cNvPr>
          <p:cNvSpPr>
            <a:spLocks noGrp="1"/>
          </p:cNvSpPr>
          <p:nvPr>
            <p:ph type="title"/>
          </p:nvPr>
        </p:nvSpPr>
        <p:spPr>
          <a:xfrm>
            <a:off x="795338" y="1566473"/>
            <a:ext cx="10601325" cy="2166723"/>
          </a:xfrm>
        </p:spPr>
        <p:txBody>
          <a:bodyPr vert="horz" lIns="91440" tIns="45720" rIns="91440" bIns="45720" rtlCol="0" anchor="b">
            <a:normAutofit/>
          </a:bodyPr>
          <a:lstStyle/>
          <a:p>
            <a:pPr algn="ctr"/>
            <a:r>
              <a:rPr lang="en-US" sz="6600" kern="1200">
                <a:solidFill>
                  <a:schemeClr val="tx1"/>
                </a:solidFill>
                <a:latin typeface="+mj-lt"/>
                <a:ea typeface="+mj-ea"/>
                <a:cs typeface="+mj-cs"/>
              </a:rPr>
              <a:t>Gattungsfrage</a:t>
            </a:r>
          </a:p>
        </p:txBody>
      </p:sp>
      <p:cxnSp>
        <p:nvCxnSpPr>
          <p:cNvPr id="31" name="Straight Connector 23">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25">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liennummernplatzhalter 3">
            <a:extLst>
              <a:ext uri="{FF2B5EF4-FFF2-40B4-BE49-F238E27FC236}">
                <a16:creationId xmlns:a16="http://schemas.microsoft.com/office/drawing/2014/main" id="{69589A22-6E74-0C49-9B44-70EB665A86D0}"/>
              </a:ext>
            </a:extLst>
          </p:cNvPr>
          <p:cNvSpPr>
            <a:spLocks noGrp="1"/>
          </p:cNvSpPr>
          <p:nvPr>
            <p:ph type="sldNum" sz="quarter" idx="12"/>
          </p:nvPr>
        </p:nvSpPr>
        <p:spPr>
          <a:xfrm>
            <a:off x="8610600" y="6159710"/>
            <a:ext cx="2743200" cy="365125"/>
          </a:xfrm>
        </p:spPr>
        <p:txBody>
          <a:bodyPr vert="horz" lIns="91440" tIns="45720" rIns="91440" bIns="45720" rtlCol="0" anchor="ctr">
            <a:normAutofit/>
          </a:bodyPr>
          <a:lstStyle/>
          <a:p>
            <a:pPr>
              <a:spcAft>
                <a:spcPts val="600"/>
              </a:spcAft>
            </a:pPr>
            <a:fld id="{3A98EE3D-8CD1-4C3F-BD1C-C98C9596463C}" type="slidenum">
              <a:rPr lang="en-US" smtClean="0">
                <a:solidFill>
                  <a:schemeClr val="bg1"/>
                </a:solidFill>
              </a:rPr>
              <a:pPr>
                <a:spcAft>
                  <a:spcPts val="600"/>
                </a:spcAft>
              </a:pPr>
              <a:t>28</a:t>
            </a:fld>
            <a:endParaRPr lang="en-US">
              <a:solidFill>
                <a:schemeClr val="bg1"/>
              </a:solidFill>
            </a:endParaRPr>
          </a:p>
        </p:txBody>
      </p:sp>
    </p:spTree>
    <p:extLst>
      <p:ext uri="{BB962C8B-B14F-4D97-AF65-F5344CB8AC3E}">
        <p14:creationId xmlns:p14="http://schemas.microsoft.com/office/powerpoint/2010/main" val="222724934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panose="020B0602020104020603" pitchFamily="34" charset="77"/>
            </a:endParaRPr>
          </a:p>
        </p:txBody>
      </p:sp>
      <p:sp useBgFill="1">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panose="020B0602020104020603" pitchFamily="34" charset="77"/>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0F1737E6-522B-CC44-8F97-E1EC24E67D02}"/>
              </a:ext>
            </a:extLst>
          </p:cNvPr>
          <p:cNvSpPr/>
          <p:nvPr/>
        </p:nvSpPr>
        <p:spPr>
          <a:xfrm>
            <a:off x="3103022" y="1503479"/>
            <a:ext cx="2687216" cy="4334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Tw Cen MT" panose="020B0602020104020603" pitchFamily="34" charset="77"/>
            </a:endParaRPr>
          </a:p>
        </p:txBody>
      </p:sp>
      <p:sp>
        <p:nvSpPr>
          <p:cNvPr id="7" name="Rechteck 6">
            <a:extLst>
              <a:ext uri="{FF2B5EF4-FFF2-40B4-BE49-F238E27FC236}">
                <a16:creationId xmlns:a16="http://schemas.microsoft.com/office/drawing/2014/main" id="{F53F24F3-0AA1-F34F-8B42-D1BC9574CE94}"/>
              </a:ext>
            </a:extLst>
          </p:cNvPr>
          <p:cNvSpPr/>
          <p:nvPr/>
        </p:nvSpPr>
        <p:spPr>
          <a:xfrm>
            <a:off x="975642" y="1713536"/>
            <a:ext cx="4348065" cy="1352939"/>
          </a:xfrm>
          <a:prstGeom prst="rect">
            <a:avLst/>
          </a:prstGeom>
          <a:solidFill>
            <a:srgbClr val="4040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latin typeface="Tw Cen MT" panose="020B0602020104020603" pitchFamily="34" charset="77"/>
              </a:rPr>
              <a:t>Einzelszenen sind auf die Zuspitzung des Konflikts ausgerichtet</a:t>
            </a:r>
          </a:p>
        </p:txBody>
      </p:sp>
      <p:sp>
        <p:nvSpPr>
          <p:cNvPr id="16" name="Rechteck 15">
            <a:extLst>
              <a:ext uri="{FF2B5EF4-FFF2-40B4-BE49-F238E27FC236}">
                <a16:creationId xmlns:a16="http://schemas.microsoft.com/office/drawing/2014/main" id="{C49EBDD3-F19C-FD4F-B8F9-5EBE2655C5DC}"/>
              </a:ext>
            </a:extLst>
          </p:cNvPr>
          <p:cNvSpPr/>
          <p:nvPr/>
        </p:nvSpPr>
        <p:spPr>
          <a:xfrm>
            <a:off x="6961599" y="1713535"/>
            <a:ext cx="4348065" cy="1352939"/>
          </a:xfrm>
          <a:prstGeom prst="rect">
            <a:avLst/>
          </a:prstGeom>
          <a:solidFill>
            <a:srgbClr val="4040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latin typeface="Tw Cen MT" panose="020B0602020104020603" pitchFamily="34" charset="77"/>
              </a:rPr>
              <a:t>Eigentliche entscheidende Handlung liegt vor seinem Beginn vor</a:t>
            </a:r>
          </a:p>
        </p:txBody>
      </p:sp>
      <p:sp>
        <p:nvSpPr>
          <p:cNvPr id="18" name="Rechteck 17">
            <a:extLst>
              <a:ext uri="{FF2B5EF4-FFF2-40B4-BE49-F238E27FC236}">
                <a16:creationId xmlns:a16="http://schemas.microsoft.com/office/drawing/2014/main" id="{39D50107-6864-FA42-A7CD-F12647181F82}"/>
              </a:ext>
            </a:extLst>
          </p:cNvPr>
          <p:cNvSpPr/>
          <p:nvPr/>
        </p:nvSpPr>
        <p:spPr>
          <a:xfrm>
            <a:off x="7322472" y="751591"/>
            <a:ext cx="3626314" cy="584775"/>
          </a:xfrm>
          <a:prstGeom prst="rect">
            <a:avLst/>
          </a:prstGeom>
        </p:spPr>
        <p:txBody>
          <a:bodyPr wrap="none">
            <a:spAutoFit/>
          </a:bodyPr>
          <a:lstStyle/>
          <a:p>
            <a:pPr algn="ctr"/>
            <a:r>
              <a:rPr lang="de-DE" sz="3200" b="1" dirty="0">
                <a:latin typeface="Tw Cen MT" panose="020B0602020104020603" pitchFamily="34" charset="77"/>
              </a:rPr>
              <a:t>Analytisches Drama</a:t>
            </a:r>
            <a:endParaRPr lang="de-DE" sz="3200" dirty="0">
              <a:latin typeface="Tw Cen MT" panose="020B0602020104020603" pitchFamily="34" charset="77"/>
            </a:endParaRPr>
          </a:p>
        </p:txBody>
      </p:sp>
      <p:sp>
        <p:nvSpPr>
          <p:cNvPr id="19" name="Rechteck 18">
            <a:extLst>
              <a:ext uri="{FF2B5EF4-FFF2-40B4-BE49-F238E27FC236}">
                <a16:creationId xmlns:a16="http://schemas.microsoft.com/office/drawing/2014/main" id="{8F220594-FC4B-484C-93F1-C762F8C2F267}"/>
              </a:ext>
            </a:extLst>
          </p:cNvPr>
          <p:cNvSpPr/>
          <p:nvPr/>
        </p:nvSpPr>
        <p:spPr>
          <a:xfrm>
            <a:off x="2133044" y="747202"/>
            <a:ext cx="1939955" cy="584775"/>
          </a:xfrm>
          <a:prstGeom prst="rect">
            <a:avLst/>
          </a:prstGeom>
        </p:spPr>
        <p:txBody>
          <a:bodyPr wrap="none">
            <a:spAutoFit/>
          </a:bodyPr>
          <a:lstStyle/>
          <a:p>
            <a:pPr algn="ctr"/>
            <a:r>
              <a:rPr lang="de-DE" sz="3200" b="1" dirty="0">
                <a:latin typeface="Tw Cen MT" panose="020B0602020104020603" pitchFamily="34" charset="77"/>
              </a:rPr>
              <a:t>Zieldrama</a:t>
            </a:r>
            <a:endParaRPr lang="de-DE" sz="3200" dirty="0">
              <a:latin typeface="Tw Cen MT" panose="020B0602020104020603" pitchFamily="34" charset="77"/>
            </a:endParaRPr>
          </a:p>
        </p:txBody>
      </p:sp>
      <p:cxnSp>
        <p:nvCxnSpPr>
          <p:cNvPr id="21" name="Gerade Verbindung 20">
            <a:extLst>
              <a:ext uri="{FF2B5EF4-FFF2-40B4-BE49-F238E27FC236}">
                <a16:creationId xmlns:a16="http://schemas.microsoft.com/office/drawing/2014/main" id="{63F0143B-0F15-DE44-B2DE-F14FE915AF66}"/>
              </a:ext>
            </a:extLst>
          </p:cNvPr>
          <p:cNvCxnSpPr>
            <a:cxnSpLocks/>
          </p:cNvCxnSpPr>
          <p:nvPr/>
        </p:nvCxnSpPr>
        <p:spPr>
          <a:xfrm flipH="1">
            <a:off x="6096000" y="1886195"/>
            <a:ext cx="0" cy="3060071"/>
          </a:xfrm>
          <a:prstGeom prst="line">
            <a:avLst/>
          </a:prstGeom>
          <a:ln w="38100"/>
        </p:spPr>
        <p:style>
          <a:lnRef idx="1">
            <a:schemeClr val="dk1"/>
          </a:lnRef>
          <a:fillRef idx="0">
            <a:schemeClr val="dk1"/>
          </a:fillRef>
          <a:effectRef idx="0">
            <a:schemeClr val="dk1"/>
          </a:effectRef>
          <a:fontRef idx="minor">
            <a:schemeClr val="tx1"/>
          </a:fontRef>
        </p:style>
      </p:cxnSp>
      <p:sp>
        <p:nvSpPr>
          <p:cNvPr id="23" name="Rechteck 22">
            <a:extLst>
              <a:ext uri="{FF2B5EF4-FFF2-40B4-BE49-F238E27FC236}">
                <a16:creationId xmlns:a16="http://schemas.microsoft.com/office/drawing/2014/main" id="{57ADAD7D-549F-9E4D-9C66-B549C6510D62}"/>
              </a:ext>
            </a:extLst>
          </p:cNvPr>
          <p:cNvSpPr/>
          <p:nvPr/>
        </p:nvSpPr>
        <p:spPr>
          <a:xfrm>
            <a:off x="975642" y="3216583"/>
            <a:ext cx="4348065" cy="1352939"/>
          </a:xfrm>
          <a:prstGeom prst="rect">
            <a:avLst/>
          </a:prstGeom>
          <a:solidFill>
            <a:srgbClr val="4040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latin typeface="Tw Cen MT" panose="020B0602020104020603" pitchFamily="34" charset="77"/>
                <a:sym typeface="Wingdings" pitchFamily="2" charset="2"/>
              </a:rPr>
              <a:t></a:t>
            </a:r>
            <a:r>
              <a:rPr lang="de-DE" sz="2200" dirty="0">
                <a:latin typeface="Tw Cen MT" panose="020B0602020104020603" pitchFamily="34" charset="77"/>
              </a:rPr>
              <a:t> Auflösung in der Katastrophe</a:t>
            </a:r>
          </a:p>
        </p:txBody>
      </p:sp>
      <p:sp>
        <p:nvSpPr>
          <p:cNvPr id="24" name="Rechteck 23">
            <a:extLst>
              <a:ext uri="{FF2B5EF4-FFF2-40B4-BE49-F238E27FC236}">
                <a16:creationId xmlns:a16="http://schemas.microsoft.com/office/drawing/2014/main" id="{B978F05F-A217-844B-BCC9-944D05143E69}"/>
              </a:ext>
            </a:extLst>
          </p:cNvPr>
          <p:cNvSpPr/>
          <p:nvPr/>
        </p:nvSpPr>
        <p:spPr>
          <a:xfrm>
            <a:off x="611173" y="5524923"/>
            <a:ext cx="10969655" cy="584775"/>
          </a:xfrm>
          <a:prstGeom prst="rect">
            <a:avLst/>
          </a:prstGeom>
        </p:spPr>
        <p:txBody>
          <a:bodyPr wrap="square">
            <a:spAutoFit/>
          </a:bodyPr>
          <a:lstStyle/>
          <a:p>
            <a:pPr algn="just"/>
            <a:r>
              <a:rPr lang="de-DE" sz="1600" dirty="0">
                <a:latin typeface="Tw Cen MT" panose="020B0602020104020603" pitchFamily="34" charset="77"/>
              </a:rPr>
              <a:t>vgl. </a:t>
            </a:r>
            <a:r>
              <a:rPr lang="de-DE" sz="1600" cap="small" dirty="0">
                <a:latin typeface="Tw Cen MT" panose="020B0602020104020603" pitchFamily="34" charset="77"/>
              </a:rPr>
              <a:t>Daehwan</a:t>
            </a:r>
            <a:r>
              <a:rPr lang="de-DE" sz="1600" dirty="0">
                <a:latin typeface="Tw Cen MT" panose="020B0602020104020603" pitchFamily="34" charset="77"/>
              </a:rPr>
              <a:t>, Park (2018): </a:t>
            </a:r>
            <a:r>
              <a:rPr lang="de-DE" sz="1600" i="1" dirty="0">
                <a:latin typeface="Tw Cen MT" panose="020B0602020104020603" pitchFamily="34" charset="77"/>
              </a:rPr>
              <a:t>Wirkung von Namen und Symbolik im Lustspiel „Der zerbrochene Krug“ von Kleist</a:t>
            </a:r>
            <a:r>
              <a:rPr lang="de-DE" sz="1600" dirty="0">
                <a:latin typeface="Tw Cen MT" panose="020B0602020104020603" pitchFamily="34" charset="77"/>
              </a:rPr>
              <a:t>. In: Journal </a:t>
            </a:r>
            <a:r>
              <a:rPr lang="de-DE" sz="1600" dirty="0" err="1">
                <a:latin typeface="Tw Cen MT" panose="020B0602020104020603" pitchFamily="34" charset="77"/>
              </a:rPr>
              <a:t>of</a:t>
            </a:r>
            <a:r>
              <a:rPr lang="de-DE" sz="1600" dirty="0">
                <a:latin typeface="Tw Cen MT" panose="020B0602020104020603" pitchFamily="34" charset="77"/>
              </a:rPr>
              <a:t> International Culture, Vol. 11-1, International Cultural Institute, 151-168.</a:t>
            </a:r>
          </a:p>
        </p:txBody>
      </p:sp>
      <p:sp>
        <p:nvSpPr>
          <p:cNvPr id="25" name="Rechteck 24">
            <a:extLst>
              <a:ext uri="{FF2B5EF4-FFF2-40B4-BE49-F238E27FC236}">
                <a16:creationId xmlns:a16="http://schemas.microsoft.com/office/drawing/2014/main" id="{BEA96361-6877-0243-A939-FACE325910CD}"/>
              </a:ext>
            </a:extLst>
          </p:cNvPr>
          <p:cNvSpPr/>
          <p:nvPr/>
        </p:nvSpPr>
        <p:spPr>
          <a:xfrm>
            <a:off x="6961598" y="3216582"/>
            <a:ext cx="4348065" cy="1352939"/>
          </a:xfrm>
          <a:prstGeom prst="rect">
            <a:avLst/>
          </a:prstGeom>
          <a:solidFill>
            <a:srgbClr val="4040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latin typeface="Tw Cen MT" panose="020B0602020104020603" pitchFamily="34" charset="77"/>
                <a:sym typeface="Wingdings" pitchFamily="2" charset="2"/>
              </a:rPr>
              <a:t></a:t>
            </a:r>
            <a:r>
              <a:rPr lang="de-DE" sz="2200" dirty="0">
                <a:latin typeface="Tw Cen MT" panose="020B0602020104020603" pitchFamily="34" charset="77"/>
              </a:rPr>
              <a:t> Schrittweise Enthüllung der Situation auf Basis von Teilinformationen</a:t>
            </a:r>
          </a:p>
        </p:txBody>
      </p:sp>
      <p:sp>
        <p:nvSpPr>
          <p:cNvPr id="26" name="Rechteck 25">
            <a:extLst>
              <a:ext uri="{FF2B5EF4-FFF2-40B4-BE49-F238E27FC236}">
                <a16:creationId xmlns:a16="http://schemas.microsoft.com/office/drawing/2014/main" id="{BDA49768-495A-BF4A-81DB-53CBDFBCC116}"/>
              </a:ext>
            </a:extLst>
          </p:cNvPr>
          <p:cNvSpPr/>
          <p:nvPr/>
        </p:nvSpPr>
        <p:spPr>
          <a:xfrm>
            <a:off x="6961597" y="4725808"/>
            <a:ext cx="4348065" cy="646332"/>
          </a:xfrm>
          <a:prstGeom prst="rect">
            <a:avLst/>
          </a:prstGeom>
          <a:solidFill>
            <a:srgbClr val="4040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latin typeface="Tw Cen MT" panose="020B0602020104020603" pitchFamily="34" charset="77"/>
                <a:sym typeface="Wingdings" pitchFamily="2" charset="2"/>
              </a:rPr>
              <a:t>Mittel: Erfahrung oder „Verhör“</a:t>
            </a:r>
            <a:endParaRPr lang="de-DE" sz="2200" dirty="0">
              <a:latin typeface="Tw Cen MT" panose="020B0602020104020603" pitchFamily="34" charset="77"/>
            </a:endParaRPr>
          </a:p>
        </p:txBody>
      </p:sp>
      <p:sp>
        <p:nvSpPr>
          <p:cNvPr id="27" name="Foliennummernplatzhalter 26">
            <a:extLst>
              <a:ext uri="{FF2B5EF4-FFF2-40B4-BE49-F238E27FC236}">
                <a16:creationId xmlns:a16="http://schemas.microsoft.com/office/drawing/2014/main" id="{FC7E8D7E-6E49-E446-BBDA-8D093F40CC44}"/>
              </a:ext>
            </a:extLst>
          </p:cNvPr>
          <p:cNvSpPr>
            <a:spLocks noGrp="1"/>
          </p:cNvSpPr>
          <p:nvPr>
            <p:ph type="sldNum" sz="quarter" idx="12"/>
          </p:nvPr>
        </p:nvSpPr>
        <p:spPr/>
        <p:txBody>
          <a:bodyPr/>
          <a:lstStyle/>
          <a:p>
            <a:fld id="{3A98EE3D-8CD1-4C3F-BD1C-C98C9596463C}" type="slidenum">
              <a:rPr lang="en-US" smtClean="0"/>
              <a:t>29</a:t>
            </a:fld>
            <a:endParaRPr lang="en-US" dirty="0"/>
          </a:p>
        </p:txBody>
      </p:sp>
    </p:spTree>
    <p:extLst>
      <p:ext uri="{BB962C8B-B14F-4D97-AF65-F5344CB8AC3E}">
        <p14:creationId xmlns:p14="http://schemas.microsoft.com/office/powerpoint/2010/main" val="319523953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FABBCE0-E08C-4BBE-9FD2-E2B253D4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el 1">
            <a:extLst>
              <a:ext uri="{FF2B5EF4-FFF2-40B4-BE49-F238E27FC236}">
                <a16:creationId xmlns:a16="http://schemas.microsoft.com/office/drawing/2014/main" id="{A5142FDE-40B7-6F49-A242-9E34F102A7EE}"/>
              </a:ext>
            </a:extLst>
          </p:cNvPr>
          <p:cNvSpPr>
            <a:spLocks noGrp="1"/>
          </p:cNvSpPr>
          <p:nvPr>
            <p:ph type="title"/>
          </p:nvPr>
        </p:nvSpPr>
        <p:spPr>
          <a:xfrm>
            <a:off x="581192" y="702156"/>
            <a:ext cx="11029616" cy="1188720"/>
          </a:xfrm>
        </p:spPr>
        <p:txBody>
          <a:bodyPr>
            <a:normAutofit/>
          </a:bodyPr>
          <a:lstStyle/>
          <a:p>
            <a:pPr algn="ctr"/>
            <a:r>
              <a:rPr lang="de-DE" sz="4800" u="sng" dirty="0">
                <a:solidFill>
                  <a:schemeClr val="tx1">
                    <a:lumMod val="85000"/>
                    <a:lumOff val="15000"/>
                  </a:schemeClr>
                </a:solidFill>
              </a:rPr>
              <a:t>Agenda</a:t>
            </a:r>
          </a:p>
        </p:txBody>
      </p:sp>
      <p:sp>
        <p:nvSpPr>
          <p:cNvPr id="34" name="Rectangle 33">
            <a:extLst>
              <a:ext uri="{FF2B5EF4-FFF2-40B4-BE49-F238E27FC236}">
                <a16:creationId xmlns:a16="http://schemas.microsoft.com/office/drawing/2014/main" id="{FF426BAC-43D6-468E-B6FF-167034D5C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0727A"/>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FB02D80E-5995-4C54-8387-5893C2C8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896083C8-1401-4950-AF56-E2FAFE42D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7" name="Inhaltsplatzhalter 2">
            <a:extLst>
              <a:ext uri="{FF2B5EF4-FFF2-40B4-BE49-F238E27FC236}">
                <a16:creationId xmlns:a16="http://schemas.microsoft.com/office/drawing/2014/main" id="{660750FD-8AA3-407C-A127-77A95A351B24}"/>
              </a:ext>
            </a:extLst>
          </p:cNvPr>
          <p:cNvGraphicFramePr>
            <a:graphicFrameLocks noGrp="1"/>
          </p:cNvGraphicFramePr>
          <p:nvPr>
            <p:ph idx="1"/>
            <p:extLst>
              <p:ext uri="{D42A27DB-BD31-4B8C-83A1-F6EECF244321}">
                <p14:modId xmlns:p14="http://schemas.microsoft.com/office/powerpoint/2010/main" val="562939556"/>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liennummernplatzhalter 2">
            <a:extLst>
              <a:ext uri="{FF2B5EF4-FFF2-40B4-BE49-F238E27FC236}">
                <a16:creationId xmlns:a16="http://schemas.microsoft.com/office/drawing/2014/main" id="{CC832008-A418-A045-B7A9-A43730F6EC96}"/>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1829896737"/>
      </p:ext>
    </p:extLst>
  </p:cSld>
  <p:clrMapOvr>
    <a:overrideClrMapping bg1="dk1" tx1="lt1" bg2="dk2" tx2="lt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graphicEl>
                                              <a:dgm id="{29942E20-1A92-8843-BEE9-C12D3AC7E93B}"/>
                                            </p:graphicEl>
                                          </p:spTgt>
                                        </p:tgtEl>
                                        <p:attrNameLst>
                                          <p:attrName>style.visibility</p:attrName>
                                        </p:attrNameLst>
                                      </p:cBhvr>
                                      <p:to>
                                        <p:strVal val="visible"/>
                                      </p:to>
                                    </p:set>
                                    <p:anim calcmode="lin" valueType="num">
                                      <p:cBhvr additive="base">
                                        <p:cTn id="7" dur="500" fill="hold"/>
                                        <p:tgtEl>
                                          <p:spTgt spid="17">
                                            <p:graphicEl>
                                              <a:dgm id="{29942E20-1A92-8843-BEE9-C12D3AC7E93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graphicEl>
                                              <a:dgm id="{29942E20-1A92-8843-BEE9-C12D3AC7E93B}"/>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graphicEl>
                                              <a:dgm id="{72CC14C8-B80C-E444-ABB5-ED8ADFEF8F25}"/>
                                            </p:graphicEl>
                                          </p:spTgt>
                                        </p:tgtEl>
                                        <p:attrNameLst>
                                          <p:attrName>style.visibility</p:attrName>
                                        </p:attrNameLst>
                                      </p:cBhvr>
                                      <p:to>
                                        <p:strVal val="visible"/>
                                      </p:to>
                                    </p:set>
                                    <p:anim calcmode="lin" valueType="num">
                                      <p:cBhvr additive="base">
                                        <p:cTn id="11" dur="500" fill="hold"/>
                                        <p:tgtEl>
                                          <p:spTgt spid="17">
                                            <p:graphicEl>
                                              <a:dgm id="{72CC14C8-B80C-E444-ABB5-ED8ADFEF8F25}"/>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graphicEl>
                                              <a:dgm id="{72CC14C8-B80C-E444-ABB5-ED8ADFEF8F25}"/>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graphicEl>
                                              <a:dgm id="{EE9AFE01-3484-EE42-9A69-9347D682A8CC}"/>
                                            </p:graphicEl>
                                          </p:spTgt>
                                        </p:tgtEl>
                                        <p:attrNameLst>
                                          <p:attrName>style.visibility</p:attrName>
                                        </p:attrNameLst>
                                      </p:cBhvr>
                                      <p:to>
                                        <p:strVal val="visible"/>
                                      </p:to>
                                    </p:set>
                                    <p:anim calcmode="lin" valueType="num">
                                      <p:cBhvr additive="base">
                                        <p:cTn id="15" dur="500" fill="hold"/>
                                        <p:tgtEl>
                                          <p:spTgt spid="17">
                                            <p:graphicEl>
                                              <a:dgm id="{EE9AFE01-3484-EE42-9A69-9347D682A8CC}"/>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graphicEl>
                                              <a:dgm id="{EE9AFE01-3484-EE42-9A69-9347D682A8CC}"/>
                                            </p:graphic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7">
                                            <p:graphicEl>
                                              <a:dgm id="{E4BB4F1A-E07D-104F-A86D-280529A91958}"/>
                                            </p:graphicEl>
                                          </p:spTgt>
                                        </p:tgtEl>
                                        <p:attrNameLst>
                                          <p:attrName>style.visibility</p:attrName>
                                        </p:attrNameLst>
                                      </p:cBhvr>
                                      <p:to>
                                        <p:strVal val="visible"/>
                                      </p:to>
                                    </p:set>
                                    <p:anim calcmode="lin" valueType="num">
                                      <p:cBhvr additive="base">
                                        <p:cTn id="20" dur="500" fill="hold"/>
                                        <p:tgtEl>
                                          <p:spTgt spid="17">
                                            <p:graphicEl>
                                              <a:dgm id="{E4BB4F1A-E07D-104F-A86D-280529A91958}"/>
                                            </p:graphic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
                                            <p:graphicEl>
                                              <a:dgm id="{E4BB4F1A-E07D-104F-A86D-280529A91958}"/>
                                            </p:graphic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graphicEl>
                                              <a:dgm id="{AFBA60A7-CC96-EF48-9352-557945826765}"/>
                                            </p:graphicEl>
                                          </p:spTgt>
                                        </p:tgtEl>
                                        <p:attrNameLst>
                                          <p:attrName>style.visibility</p:attrName>
                                        </p:attrNameLst>
                                      </p:cBhvr>
                                      <p:to>
                                        <p:strVal val="visible"/>
                                      </p:to>
                                    </p:set>
                                    <p:anim calcmode="lin" valueType="num">
                                      <p:cBhvr additive="base">
                                        <p:cTn id="24" dur="500" fill="hold"/>
                                        <p:tgtEl>
                                          <p:spTgt spid="17">
                                            <p:graphicEl>
                                              <a:dgm id="{AFBA60A7-CC96-EF48-9352-557945826765}"/>
                                            </p:graphic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
                                            <p:graphicEl>
                                              <a:dgm id="{AFBA60A7-CC96-EF48-9352-557945826765}"/>
                                            </p:graphic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graphicEl>
                                              <a:dgm id="{D833659B-3E88-D442-BFBD-4569CF82E6AE}"/>
                                            </p:graphicEl>
                                          </p:spTgt>
                                        </p:tgtEl>
                                        <p:attrNameLst>
                                          <p:attrName>style.visibility</p:attrName>
                                        </p:attrNameLst>
                                      </p:cBhvr>
                                      <p:to>
                                        <p:strVal val="visible"/>
                                      </p:to>
                                    </p:set>
                                    <p:anim calcmode="lin" valueType="num">
                                      <p:cBhvr additive="base">
                                        <p:cTn id="28" dur="500" fill="hold"/>
                                        <p:tgtEl>
                                          <p:spTgt spid="17">
                                            <p:graphicEl>
                                              <a:dgm id="{D833659B-3E88-D442-BFBD-4569CF82E6AE}"/>
                                            </p:graphicEl>
                                          </p:spTgt>
                                        </p:tgtEl>
                                        <p:attrNameLst>
                                          <p:attrName>ppt_x</p:attrName>
                                        </p:attrNameLst>
                                      </p:cBhvr>
                                      <p:tavLst>
                                        <p:tav tm="0">
                                          <p:val>
                                            <p:strVal val="#ppt_x"/>
                                          </p:val>
                                        </p:tav>
                                        <p:tav tm="100000">
                                          <p:val>
                                            <p:strVal val="#ppt_x"/>
                                          </p:val>
                                        </p:tav>
                                      </p:tavLst>
                                    </p:anim>
                                    <p:anim calcmode="lin" valueType="num">
                                      <p:cBhvr additive="base">
                                        <p:cTn id="29" dur="500" fill="hold"/>
                                        <p:tgtEl>
                                          <p:spTgt spid="17">
                                            <p:graphicEl>
                                              <a:dgm id="{D833659B-3E88-D442-BFBD-4569CF82E6AE}"/>
                                            </p:graphic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7">
                                            <p:graphicEl>
                                              <a:dgm id="{35DF444D-E27C-4B44-9E1F-398695BF46B4}"/>
                                            </p:graphicEl>
                                          </p:spTgt>
                                        </p:tgtEl>
                                        <p:attrNameLst>
                                          <p:attrName>style.visibility</p:attrName>
                                        </p:attrNameLst>
                                      </p:cBhvr>
                                      <p:to>
                                        <p:strVal val="visible"/>
                                      </p:to>
                                    </p:set>
                                    <p:anim calcmode="lin" valueType="num">
                                      <p:cBhvr additive="base">
                                        <p:cTn id="33" dur="500" fill="hold"/>
                                        <p:tgtEl>
                                          <p:spTgt spid="17">
                                            <p:graphicEl>
                                              <a:dgm id="{35DF444D-E27C-4B44-9E1F-398695BF46B4}"/>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
                                            <p:graphicEl>
                                              <a:dgm id="{35DF444D-E27C-4B44-9E1F-398695BF46B4}"/>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graphicEl>
                                              <a:dgm id="{EF2C1E72-0196-DA4D-9AAC-EDD6A97CE8C7}"/>
                                            </p:graphicEl>
                                          </p:spTgt>
                                        </p:tgtEl>
                                        <p:attrNameLst>
                                          <p:attrName>style.visibility</p:attrName>
                                        </p:attrNameLst>
                                      </p:cBhvr>
                                      <p:to>
                                        <p:strVal val="visible"/>
                                      </p:to>
                                    </p:set>
                                    <p:anim calcmode="lin" valueType="num">
                                      <p:cBhvr additive="base">
                                        <p:cTn id="37" dur="500" fill="hold"/>
                                        <p:tgtEl>
                                          <p:spTgt spid="17">
                                            <p:graphicEl>
                                              <a:dgm id="{EF2C1E72-0196-DA4D-9AAC-EDD6A97CE8C7}"/>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graphicEl>
                                              <a:dgm id="{EF2C1E72-0196-DA4D-9AAC-EDD6A97CE8C7}"/>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graphicEl>
                                              <a:dgm id="{FBC003E3-7016-114D-95FE-1ED6A0A027D6}"/>
                                            </p:graphicEl>
                                          </p:spTgt>
                                        </p:tgtEl>
                                        <p:attrNameLst>
                                          <p:attrName>style.visibility</p:attrName>
                                        </p:attrNameLst>
                                      </p:cBhvr>
                                      <p:to>
                                        <p:strVal val="visible"/>
                                      </p:to>
                                    </p:set>
                                    <p:anim calcmode="lin" valueType="num">
                                      <p:cBhvr additive="base">
                                        <p:cTn id="41" dur="500" fill="hold"/>
                                        <p:tgtEl>
                                          <p:spTgt spid="17">
                                            <p:graphicEl>
                                              <a:dgm id="{FBC003E3-7016-114D-95FE-1ED6A0A027D6}"/>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17">
                                            <p:graphicEl>
                                              <a:dgm id="{FBC003E3-7016-114D-95FE-1ED6A0A027D6}"/>
                                            </p:graphicEl>
                                          </p:spTgt>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grpId="0" nodeType="afterEffect">
                                  <p:stCondLst>
                                    <p:cond delay="0"/>
                                  </p:stCondLst>
                                  <p:childTnLst>
                                    <p:set>
                                      <p:cBhvr>
                                        <p:cTn id="45" dur="1" fill="hold">
                                          <p:stCondLst>
                                            <p:cond delay="0"/>
                                          </p:stCondLst>
                                        </p:cTn>
                                        <p:tgtEl>
                                          <p:spTgt spid="17">
                                            <p:graphicEl>
                                              <a:dgm id="{385FAD24-30F5-5F47-A4D1-BE9A5FD34845}"/>
                                            </p:graphicEl>
                                          </p:spTgt>
                                        </p:tgtEl>
                                        <p:attrNameLst>
                                          <p:attrName>style.visibility</p:attrName>
                                        </p:attrNameLst>
                                      </p:cBhvr>
                                      <p:to>
                                        <p:strVal val="visible"/>
                                      </p:to>
                                    </p:set>
                                    <p:anim calcmode="lin" valueType="num">
                                      <p:cBhvr additive="base">
                                        <p:cTn id="46" dur="500" fill="hold"/>
                                        <p:tgtEl>
                                          <p:spTgt spid="17">
                                            <p:graphicEl>
                                              <a:dgm id="{385FAD24-30F5-5F47-A4D1-BE9A5FD34845}"/>
                                            </p:graphicEl>
                                          </p:spTgt>
                                        </p:tgtEl>
                                        <p:attrNameLst>
                                          <p:attrName>ppt_x</p:attrName>
                                        </p:attrNameLst>
                                      </p:cBhvr>
                                      <p:tavLst>
                                        <p:tav tm="0">
                                          <p:val>
                                            <p:strVal val="#ppt_x"/>
                                          </p:val>
                                        </p:tav>
                                        <p:tav tm="100000">
                                          <p:val>
                                            <p:strVal val="#ppt_x"/>
                                          </p:val>
                                        </p:tav>
                                      </p:tavLst>
                                    </p:anim>
                                    <p:anim calcmode="lin" valueType="num">
                                      <p:cBhvr additive="base">
                                        <p:cTn id="47" dur="500" fill="hold"/>
                                        <p:tgtEl>
                                          <p:spTgt spid="17">
                                            <p:graphicEl>
                                              <a:dgm id="{385FAD24-30F5-5F47-A4D1-BE9A5FD34845}"/>
                                            </p:graphicEl>
                                          </p:spTgt>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7">
                                            <p:graphicEl>
                                              <a:dgm id="{402009DD-75A7-EA45-9682-4638A9DDBD45}"/>
                                            </p:graphicEl>
                                          </p:spTgt>
                                        </p:tgtEl>
                                        <p:attrNameLst>
                                          <p:attrName>style.visibility</p:attrName>
                                        </p:attrNameLst>
                                      </p:cBhvr>
                                      <p:to>
                                        <p:strVal val="visible"/>
                                      </p:to>
                                    </p:set>
                                    <p:anim calcmode="lin" valueType="num">
                                      <p:cBhvr additive="base">
                                        <p:cTn id="50" dur="500" fill="hold"/>
                                        <p:tgtEl>
                                          <p:spTgt spid="17">
                                            <p:graphicEl>
                                              <a:dgm id="{402009DD-75A7-EA45-9682-4638A9DDBD45}"/>
                                            </p:graphicEl>
                                          </p:spTgt>
                                        </p:tgtEl>
                                        <p:attrNameLst>
                                          <p:attrName>ppt_x</p:attrName>
                                        </p:attrNameLst>
                                      </p:cBhvr>
                                      <p:tavLst>
                                        <p:tav tm="0">
                                          <p:val>
                                            <p:strVal val="#ppt_x"/>
                                          </p:val>
                                        </p:tav>
                                        <p:tav tm="100000">
                                          <p:val>
                                            <p:strVal val="#ppt_x"/>
                                          </p:val>
                                        </p:tav>
                                      </p:tavLst>
                                    </p:anim>
                                    <p:anim calcmode="lin" valueType="num">
                                      <p:cBhvr additive="base">
                                        <p:cTn id="51" dur="500" fill="hold"/>
                                        <p:tgtEl>
                                          <p:spTgt spid="17">
                                            <p:graphicEl>
                                              <a:dgm id="{402009DD-75A7-EA45-9682-4638A9DDBD45}"/>
                                            </p:graphicEl>
                                          </p:spTgt>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7">
                                            <p:graphicEl>
                                              <a:dgm id="{E4411581-0B14-014E-AA5A-5BF764BECC8A}"/>
                                            </p:graphicEl>
                                          </p:spTgt>
                                        </p:tgtEl>
                                        <p:attrNameLst>
                                          <p:attrName>style.visibility</p:attrName>
                                        </p:attrNameLst>
                                      </p:cBhvr>
                                      <p:to>
                                        <p:strVal val="visible"/>
                                      </p:to>
                                    </p:set>
                                    <p:anim calcmode="lin" valueType="num">
                                      <p:cBhvr additive="base">
                                        <p:cTn id="54" dur="500" fill="hold"/>
                                        <p:tgtEl>
                                          <p:spTgt spid="17">
                                            <p:graphicEl>
                                              <a:dgm id="{E4411581-0B14-014E-AA5A-5BF764BECC8A}"/>
                                            </p:graphicEl>
                                          </p:spTgt>
                                        </p:tgtEl>
                                        <p:attrNameLst>
                                          <p:attrName>ppt_x</p:attrName>
                                        </p:attrNameLst>
                                      </p:cBhvr>
                                      <p:tavLst>
                                        <p:tav tm="0">
                                          <p:val>
                                            <p:strVal val="#ppt_x"/>
                                          </p:val>
                                        </p:tav>
                                        <p:tav tm="100000">
                                          <p:val>
                                            <p:strVal val="#ppt_x"/>
                                          </p:val>
                                        </p:tav>
                                      </p:tavLst>
                                    </p:anim>
                                    <p:anim calcmode="lin" valueType="num">
                                      <p:cBhvr additive="base">
                                        <p:cTn id="55" dur="500" fill="hold"/>
                                        <p:tgtEl>
                                          <p:spTgt spid="17">
                                            <p:graphicEl>
                                              <a:dgm id="{E4411581-0B14-014E-AA5A-5BF764BECC8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Gerade Verbindung 6">
            <a:extLst>
              <a:ext uri="{FF2B5EF4-FFF2-40B4-BE49-F238E27FC236}">
                <a16:creationId xmlns:a16="http://schemas.microsoft.com/office/drawing/2014/main" id="{98E1E786-6D85-5D4B-8371-3F02489917F8}"/>
              </a:ext>
            </a:extLst>
          </p:cNvPr>
          <p:cNvCxnSpPr>
            <a:cxnSpLocks/>
          </p:cNvCxnSpPr>
          <p:nvPr/>
        </p:nvCxnSpPr>
        <p:spPr>
          <a:xfrm flipH="1">
            <a:off x="7654945" y="1898964"/>
            <a:ext cx="0" cy="3060071"/>
          </a:xfrm>
          <a:prstGeom prst="line">
            <a:avLst/>
          </a:prstGeom>
          <a:ln w="38100"/>
        </p:spPr>
        <p:style>
          <a:lnRef idx="1">
            <a:schemeClr val="dk1"/>
          </a:lnRef>
          <a:fillRef idx="0">
            <a:schemeClr val="dk1"/>
          </a:fillRef>
          <a:effectRef idx="0">
            <a:schemeClr val="dk1"/>
          </a:effectRef>
          <a:fontRef idx="minor">
            <a:schemeClr val="tx1"/>
          </a:fontRef>
        </p:style>
      </p:cxnSp>
      <p:sp>
        <p:nvSpPr>
          <p:cNvPr id="5" name="Rechteck 4">
            <a:extLst>
              <a:ext uri="{FF2B5EF4-FFF2-40B4-BE49-F238E27FC236}">
                <a16:creationId xmlns:a16="http://schemas.microsoft.com/office/drawing/2014/main" id="{5A09516A-4EB5-944A-BD92-ED48A73542E3}"/>
              </a:ext>
            </a:extLst>
          </p:cNvPr>
          <p:cNvSpPr/>
          <p:nvPr/>
        </p:nvSpPr>
        <p:spPr>
          <a:xfrm>
            <a:off x="3238447" y="1141956"/>
            <a:ext cx="4340484" cy="523220"/>
          </a:xfrm>
          <a:prstGeom prst="rect">
            <a:avLst/>
          </a:prstGeom>
        </p:spPr>
        <p:txBody>
          <a:bodyPr wrap="none">
            <a:spAutoFit/>
          </a:bodyPr>
          <a:lstStyle/>
          <a:p>
            <a:pPr algn="ctr"/>
            <a:r>
              <a:rPr lang="de-DE" sz="2800" b="1" dirty="0">
                <a:latin typeface="Tw Cen MT" panose="020B0602020104020603" pitchFamily="34" charset="77"/>
              </a:rPr>
              <a:t>Kleist, </a:t>
            </a:r>
            <a:r>
              <a:rPr lang="de-DE" sz="2800" b="1" i="1" dirty="0">
                <a:latin typeface="Tw Cen MT" panose="020B0602020104020603" pitchFamily="34" charset="77"/>
              </a:rPr>
              <a:t>Der zerbrochene Krug </a:t>
            </a:r>
            <a:endParaRPr lang="de-DE" sz="2800" i="1" dirty="0">
              <a:latin typeface="Tw Cen MT" panose="020B0602020104020603" pitchFamily="34" charset="77"/>
            </a:endParaRPr>
          </a:p>
        </p:txBody>
      </p:sp>
      <p:sp>
        <p:nvSpPr>
          <p:cNvPr id="6" name="Rechteck 5">
            <a:extLst>
              <a:ext uri="{FF2B5EF4-FFF2-40B4-BE49-F238E27FC236}">
                <a16:creationId xmlns:a16="http://schemas.microsoft.com/office/drawing/2014/main" id="{7DBD64F3-EDD7-124E-9598-AABBA4D326CA}"/>
              </a:ext>
            </a:extLst>
          </p:cNvPr>
          <p:cNvSpPr/>
          <p:nvPr/>
        </p:nvSpPr>
        <p:spPr>
          <a:xfrm>
            <a:off x="7723532" y="1127418"/>
            <a:ext cx="3814442" cy="523220"/>
          </a:xfrm>
          <a:prstGeom prst="rect">
            <a:avLst/>
          </a:prstGeom>
        </p:spPr>
        <p:txBody>
          <a:bodyPr wrap="none">
            <a:spAutoFit/>
          </a:bodyPr>
          <a:lstStyle/>
          <a:p>
            <a:pPr algn="ctr"/>
            <a:r>
              <a:rPr lang="de-DE" sz="2800" b="1" dirty="0">
                <a:latin typeface="Tw Cen MT" panose="020B0602020104020603" pitchFamily="34" charset="77"/>
              </a:rPr>
              <a:t>Sophokles, </a:t>
            </a:r>
            <a:r>
              <a:rPr lang="de-DE" sz="2800" b="1" i="1" dirty="0">
                <a:latin typeface="Tw Cen MT" panose="020B0602020104020603" pitchFamily="34" charset="77"/>
              </a:rPr>
              <a:t>König Ödipus </a:t>
            </a:r>
            <a:endParaRPr lang="de-DE" sz="2800" i="1" dirty="0">
              <a:latin typeface="Tw Cen MT" panose="020B0602020104020603" pitchFamily="34" charset="77"/>
            </a:endParaRPr>
          </a:p>
        </p:txBody>
      </p:sp>
      <p:sp>
        <p:nvSpPr>
          <p:cNvPr id="8" name="Foliennummernplatzhalter 7">
            <a:extLst>
              <a:ext uri="{FF2B5EF4-FFF2-40B4-BE49-F238E27FC236}">
                <a16:creationId xmlns:a16="http://schemas.microsoft.com/office/drawing/2014/main" id="{225563AA-275D-9A4C-9EA5-6F2F0B060B9E}"/>
              </a:ext>
            </a:extLst>
          </p:cNvPr>
          <p:cNvSpPr>
            <a:spLocks noGrp="1"/>
          </p:cNvSpPr>
          <p:nvPr>
            <p:ph type="sldNum" sz="quarter" idx="12"/>
          </p:nvPr>
        </p:nvSpPr>
        <p:spPr/>
        <p:txBody>
          <a:bodyPr/>
          <a:lstStyle/>
          <a:p>
            <a:fld id="{3A98EE3D-8CD1-4C3F-BD1C-C98C9596463C}" type="slidenum">
              <a:rPr lang="en-US" smtClean="0"/>
              <a:t>30</a:t>
            </a:fld>
            <a:endParaRPr lang="en-US" dirty="0"/>
          </a:p>
        </p:txBody>
      </p:sp>
      <p:sp>
        <p:nvSpPr>
          <p:cNvPr id="10" name="Rechteck 9">
            <a:extLst>
              <a:ext uri="{FF2B5EF4-FFF2-40B4-BE49-F238E27FC236}">
                <a16:creationId xmlns:a16="http://schemas.microsoft.com/office/drawing/2014/main" id="{9276723A-51E7-984B-8F0F-16F08D4559E6}"/>
              </a:ext>
            </a:extLst>
          </p:cNvPr>
          <p:cNvSpPr/>
          <p:nvPr/>
        </p:nvSpPr>
        <p:spPr>
          <a:xfrm>
            <a:off x="3398002" y="1869088"/>
            <a:ext cx="2799164" cy="769441"/>
          </a:xfrm>
          <a:prstGeom prst="rect">
            <a:avLst/>
          </a:prstGeom>
        </p:spPr>
        <p:txBody>
          <a:bodyPr wrap="none">
            <a:spAutoFit/>
          </a:bodyPr>
          <a:lstStyle/>
          <a:p>
            <a:r>
              <a:rPr lang="de-DE" sz="2200" dirty="0">
                <a:latin typeface="Tw Cen MT" panose="020B0602020104020603" pitchFamily="34" charset="77"/>
              </a:rPr>
              <a:t>Lustspiel/Komödie </a:t>
            </a:r>
            <a:br>
              <a:rPr lang="de-DE" sz="2200" dirty="0">
                <a:latin typeface="Tw Cen MT" panose="020B0602020104020603" pitchFamily="34" charset="77"/>
              </a:rPr>
            </a:br>
            <a:r>
              <a:rPr lang="de-DE" sz="2200" dirty="0">
                <a:latin typeface="Tw Cen MT" panose="020B0602020104020603" pitchFamily="34" charset="77"/>
                <a:sym typeface="Wingdings" pitchFamily="2" charset="2"/>
              </a:rPr>
              <a:t> </a:t>
            </a:r>
            <a:r>
              <a:rPr lang="de-DE" sz="2200" dirty="0">
                <a:latin typeface="Tw Cen MT" panose="020B0602020104020603" pitchFamily="34" charset="77"/>
              </a:rPr>
              <a:t>analytisches Drama </a:t>
            </a:r>
          </a:p>
        </p:txBody>
      </p:sp>
      <p:sp>
        <p:nvSpPr>
          <p:cNvPr id="12" name="Rechteck 11">
            <a:extLst>
              <a:ext uri="{FF2B5EF4-FFF2-40B4-BE49-F238E27FC236}">
                <a16:creationId xmlns:a16="http://schemas.microsoft.com/office/drawing/2014/main" id="{453B8DA7-B1B7-3B44-BAAC-0B705AE805F8}"/>
              </a:ext>
            </a:extLst>
          </p:cNvPr>
          <p:cNvSpPr/>
          <p:nvPr/>
        </p:nvSpPr>
        <p:spPr>
          <a:xfrm>
            <a:off x="7919581" y="1869088"/>
            <a:ext cx="2807692" cy="769441"/>
          </a:xfrm>
          <a:prstGeom prst="rect">
            <a:avLst/>
          </a:prstGeom>
        </p:spPr>
        <p:txBody>
          <a:bodyPr wrap="none">
            <a:spAutoFit/>
          </a:bodyPr>
          <a:lstStyle/>
          <a:p>
            <a:r>
              <a:rPr lang="de-DE" sz="2200" dirty="0">
                <a:latin typeface="Tw Cen MT" panose="020B0602020104020603" pitchFamily="34" charset="77"/>
              </a:rPr>
              <a:t>Tragödie </a:t>
            </a:r>
            <a:br>
              <a:rPr lang="de-DE" sz="2200" dirty="0">
                <a:latin typeface="Tw Cen MT" panose="020B0602020104020603" pitchFamily="34" charset="77"/>
              </a:rPr>
            </a:br>
            <a:r>
              <a:rPr lang="de-DE" sz="2200" dirty="0">
                <a:latin typeface="Tw Cen MT" panose="020B0602020104020603" pitchFamily="34" charset="77"/>
                <a:sym typeface="Wingdings" pitchFamily="2" charset="2"/>
              </a:rPr>
              <a:t></a:t>
            </a:r>
            <a:r>
              <a:rPr lang="de-DE" sz="2200" dirty="0">
                <a:latin typeface="Tw Cen MT" panose="020B0602020104020603" pitchFamily="34" charset="77"/>
              </a:rPr>
              <a:t> analytisches Drama </a:t>
            </a:r>
          </a:p>
        </p:txBody>
      </p:sp>
      <p:sp>
        <p:nvSpPr>
          <p:cNvPr id="13" name="Rechteck 12">
            <a:extLst>
              <a:ext uri="{FF2B5EF4-FFF2-40B4-BE49-F238E27FC236}">
                <a16:creationId xmlns:a16="http://schemas.microsoft.com/office/drawing/2014/main" id="{7E975E19-B9C8-4A4A-A0D3-0204ED82DCCD}"/>
              </a:ext>
            </a:extLst>
          </p:cNvPr>
          <p:cNvSpPr/>
          <p:nvPr/>
        </p:nvSpPr>
        <p:spPr>
          <a:xfrm>
            <a:off x="3398002" y="2792006"/>
            <a:ext cx="3752948" cy="769441"/>
          </a:xfrm>
          <a:prstGeom prst="rect">
            <a:avLst/>
          </a:prstGeom>
        </p:spPr>
        <p:txBody>
          <a:bodyPr wrap="square">
            <a:spAutoFit/>
          </a:bodyPr>
          <a:lstStyle/>
          <a:p>
            <a:r>
              <a:rPr lang="de-DE" sz="2200" dirty="0">
                <a:latin typeface="Tw Cen MT" panose="020B0602020104020603" pitchFamily="34" charset="77"/>
              </a:rPr>
              <a:t>Aufklärung eines Verbrechens  Gerichtsverhandlung </a:t>
            </a:r>
          </a:p>
        </p:txBody>
      </p:sp>
      <p:cxnSp>
        <p:nvCxnSpPr>
          <p:cNvPr id="14" name="Gerade Verbindung 13">
            <a:extLst>
              <a:ext uri="{FF2B5EF4-FFF2-40B4-BE49-F238E27FC236}">
                <a16:creationId xmlns:a16="http://schemas.microsoft.com/office/drawing/2014/main" id="{5C9FBA21-8CF0-AA44-9462-91D0E23922D4}"/>
              </a:ext>
            </a:extLst>
          </p:cNvPr>
          <p:cNvCxnSpPr>
            <a:cxnSpLocks/>
          </p:cNvCxnSpPr>
          <p:nvPr/>
        </p:nvCxnSpPr>
        <p:spPr>
          <a:xfrm flipH="1">
            <a:off x="3295634" y="1898964"/>
            <a:ext cx="0" cy="3060071"/>
          </a:xfrm>
          <a:prstGeom prst="line">
            <a:avLst/>
          </a:prstGeom>
          <a:ln w="38100"/>
        </p:spPr>
        <p:style>
          <a:lnRef idx="1">
            <a:schemeClr val="dk1"/>
          </a:lnRef>
          <a:fillRef idx="0">
            <a:schemeClr val="dk1"/>
          </a:fillRef>
          <a:effectRef idx="0">
            <a:schemeClr val="dk1"/>
          </a:effectRef>
          <a:fontRef idx="minor">
            <a:schemeClr val="tx1"/>
          </a:fontRef>
        </p:style>
      </p:cxnSp>
      <p:sp>
        <p:nvSpPr>
          <p:cNvPr id="16" name="Rechteck 15">
            <a:extLst>
              <a:ext uri="{FF2B5EF4-FFF2-40B4-BE49-F238E27FC236}">
                <a16:creationId xmlns:a16="http://schemas.microsoft.com/office/drawing/2014/main" id="{408F9395-92A2-EE4F-A250-9430994459F3}"/>
              </a:ext>
            </a:extLst>
          </p:cNvPr>
          <p:cNvSpPr/>
          <p:nvPr/>
        </p:nvSpPr>
        <p:spPr>
          <a:xfrm>
            <a:off x="7919581" y="2778044"/>
            <a:ext cx="3752948" cy="769441"/>
          </a:xfrm>
          <a:prstGeom prst="rect">
            <a:avLst/>
          </a:prstGeom>
        </p:spPr>
        <p:txBody>
          <a:bodyPr wrap="square">
            <a:spAutoFit/>
          </a:bodyPr>
          <a:lstStyle/>
          <a:p>
            <a:r>
              <a:rPr lang="de-DE" sz="2200" dirty="0">
                <a:latin typeface="Tw Cen MT" panose="020B0602020104020603" pitchFamily="34" charset="77"/>
              </a:rPr>
              <a:t>Aufklärung eines Verbrechens  Gerichtsverhandlung </a:t>
            </a:r>
          </a:p>
        </p:txBody>
      </p:sp>
      <p:sp>
        <p:nvSpPr>
          <p:cNvPr id="17" name="Textfeld 16">
            <a:extLst>
              <a:ext uri="{FF2B5EF4-FFF2-40B4-BE49-F238E27FC236}">
                <a16:creationId xmlns:a16="http://schemas.microsoft.com/office/drawing/2014/main" id="{24B3B440-00CA-6F4A-B296-BC186491A6C4}"/>
              </a:ext>
            </a:extLst>
          </p:cNvPr>
          <p:cNvSpPr txBox="1"/>
          <p:nvPr/>
        </p:nvSpPr>
        <p:spPr>
          <a:xfrm>
            <a:off x="1241382" y="2017743"/>
            <a:ext cx="1362617" cy="461665"/>
          </a:xfrm>
          <a:prstGeom prst="rect">
            <a:avLst/>
          </a:prstGeom>
          <a:noFill/>
        </p:spPr>
        <p:txBody>
          <a:bodyPr wrap="none" rtlCol="0">
            <a:spAutoFit/>
          </a:bodyPr>
          <a:lstStyle/>
          <a:p>
            <a:r>
              <a:rPr lang="de-DE" sz="2400" b="1" dirty="0">
                <a:latin typeface="Tw Cen MT" panose="020B0602020104020603" pitchFamily="34" charset="77"/>
              </a:rPr>
              <a:t>Gattung?</a:t>
            </a:r>
            <a:endParaRPr sz="2400" b="1" dirty="0">
              <a:latin typeface="Tw Cen MT" panose="020B0602020104020603" pitchFamily="34" charset="77"/>
            </a:endParaRPr>
          </a:p>
        </p:txBody>
      </p:sp>
      <p:sp>
        <p:nvSpPr>
          <p:cNvPr id="18" name="Textfeld 17">
            <a:extLst>
              <a:ext uri="{FF2B5EF4-FFF2-40B4-BE49-F238E27FC236}">
                <a16:creationId xmlns:a16="http://schemas.microsoft.com/office/drawing/2014/main" id="{EDBAB943-0756-5846-B2E2-830A12033532}"/>
              </a:ext>
            </a:extLst>
          </p:cNvPr>
          <p:cNvSpPr txBox="1"/>
          <p:nvPr/>
        </p:nvSpPr>
        <p:spPr>
          <a:xfrm>
            <a:off x="1186268" y="2931931"/>
            <a:ext cx="1587294" cy="461665"/>
          </a:xfrm>
          <a:prstGeom prst="rect">
            <a:avLst/>
          </a:prstGeom>
          <a:noFill/>
        </p:spPr>
        <p:txBody>
          <a:bodyPr wrap="none" rtlCol="0">
            <a:spAutoFit/>
          </a:bodyPr>
          <a:lstStyle/>
          <a:p>
            <a:r>
              <a:rPr lang="de-DE" sz="2400" b="1" dirty="0">
                <a:latin typeface="Tw Cen MT" panose="020B0602020104020603" pitchFamily="34" charset="77"/>
              </a:rPr>
              <a:t>Handlung?</a:t>
            </a:r>
            <a:endParaRPr sz="2400" b="1" dirty="0">
              <a:latin typeface="Tw Cen MT" panose="020B0602020104020603" pitchFamily="34" charset="77"/>
            </a:endParaRPr>
          </a:p>
        </p:txBody>
      </p:sp>
      <p:sp>
        <p:nvSpPr>
          <p:cNvPr id="20" name="Textfeld 19">
            <a:extLst>
              <a:ext uri="{FF2B5EF4-FFF2-40B4-BE49-F238E27FC236}">
                <a16:creationId xmlns:a16="http://schemas.microsoft.com/office/drawing/2014/main" id="{CC57B00F-78E7-9F49-9462-9E96A6C0AFEF}"/>
              </a:ext>
            </a:extLst>
          </p:cNvPr>
          <p:cNvSpPr txBox="1"/>
          <p:nvPr/>
        </p:nvSpPr>
        <p:spPr>
          <a:xfrm>
            <a:off x="1098776" y="3710316"/>
            <a:ext cx="1762277" cy="461665"/>
          </a:xfrm>
          <a:prstGeom prst="rect">
            <a:avLst/>
          </a:prstGeom>
          <a:noFill/>
        </p:spPr>
        <p:txBody>
          <a:bodyPr wrap="none" rtlCol="0">
            <a:spAutoFit/>
          </a:bodyPr>
          <a:lstStyle/>
          <a:p>
            <a:r>
              <a:rPr lang="de-DE" sz="2400" b="1" dirty="0">
                <a:latin typeface="Tw Cen MT" panose="020B0602020104020603" pitchFamily="34" charset="77"/>
              </a:rPr>
              <a:t>Lebenswelt?</a:t>
            </a:r>
            <a:endParaRPr sz="2400" b="1" dirty="0">
              <a:latin typeface="Tw Cen MT" panose="020B0602020104020603" pitchFamily="34" charset="77"/>
            </a:endParaRPr>
          </a:p>
        </p:txBody>
      </p:sp>
      <p:sp>
        <p:nvSpPr>
          <p:cNvPr id="21" name="Rechteck 20">
            <a:extLst>
              <a:ext uri="{FF2B5EF4-FFF2-40B4-BE49-F238E27FC236}">
                <a16:creationId xmlns:a16="http://schemas.microsoft.com/office/drawing/2014/main" id="{2954AB05-D12D-CD4C-BFF8-2A2F456EFAEF}"/>
              </a:ext>
            </a:extLst>
          </p:cNvPr>
          <p:cNvSpPr/>
          <p:nvPr/>
        </p:nvSpPr>
        <p:spPr>
          <a:xfrm>
            <a:off x="3398002" y="3725704"/>
            <a:ext cx="3882794" cy="430887"/>
          </a:xfrm>
          <a:prstGeom prst="rect">
            <a:avLst/>
          </a:prstGeom>
        </p:spPr>
        <p:txBody>
          <a:bodyPr wrap="none">
            <a:spAutoFit/>
          </a:bodyPr>
          <a:lstStyle/>
          <a:p>
            <a:r>
              <a:rPr lang="de-DE" sz="2200" dirty="0">
                <a:latin typeface="Tw Cen MT" panose="020B0602020104020603" pitchFamily="34" charset="77"/>
              </a:rPr>
              <a:t>Dörfliche/bäuerliche Lebenswelt </a:t>
            </a:r>
          </a:p>
        </p:txBody>
      </p:sp>
      <p:sp>
        <p:nvSpPr>
          <p:cNvPr id="22" name="Rechteck 21">
            <a:extLst>
              <a:ext uri="{FF2B5EF4-FFF2-40B4-BE49-F238E27FC236}">
                <a16:creationId xmlns:a16="http://schemas.microsoft.com/office/drawing/2014/main" id="{A9EDCCEC-5138-D546-8830-50F25CA3B8E4}"/>
              </a:ext>
            </a:extLst>
          </p:cNvPr>
          <p:cNvSpPr/>
          <p:nvPr/>
        </p:nvSpPr>
        <p:spPr>
          <a:xfrm>
            <a:off x="7920818" y="3725703"/>
            <a:ext cx="2155526" cy="430887"/>
          </a:xfrm>
          <a:prstGeom prst="rect">
            <a:avLst/>
          </a:prstGeom>
        </p:spPr>
        <p:txBody>
          <a:bodyPr wrap="none">
            <a:spAutoFit/>
          </a:bodyPr>
          <a:lstStyle/>
          <a:p>
            <a:r>
              <a:rPr lang="de-DE" sz="2200" dirty="0">
                <a:latin typeface="Tw Cen MT" panose="020B0602020104020603" pitchFamily="34" charset="77"/>
              </a:rPr>
              <a:t>Stadt/Königshaus</a:t>
            </a:r>
          </a:p>
        </p:txBody>
      </p:sp>
      <p:sp>
        <p:nvSpPr>
          <p:cNvPr id="23" name="Textfeld 22">
            <a:extLst>
              <a:ext uri="{FF2B5EF4-FFF2-40B4-BE49-F238E27FC236}">
                <a16:creationId xmlns:a16="http://schemas.microsoft.com/office/drawing/2014/main" id="{7E0D9C7E-FE3D-5449-AC9C-5F276AAA7A57}"/>
              </a:ext>
            </a:extLst>
          </p:cNvPr>
          <p:cNvSpPr txBox="1"/>
          <p:nvPr/>
        </p:nvSpPr>
        <p:spPr>
          <a:xfrm>
            <a:off x="776819" y="5089254"/>
            <a:ext cx="10638361" cy="1323439"/>
          </a:xfrm>
          <a:prstGeom prst="rect">
            <a:avLst/>
          </a:prstGeom>
          <a:noFill/>
        </p:spPr>
        <p:txBody>
          <a:bodyPr wrap="square" rtlCol="0">
            <a:spAutoFit/>
          </a:bodyPr>
          <a:lstStyle/>
          <a:p>
            <a:pPr algn="just"/>
            <a:r>
              <a:rPr lang="de-DE" sz="2000" dirty="0">
                <a:latin typeface="Tw Cen MT" panose="020B0602020104020603" pitchFamily="34" charset="77"/>
              </a:rPr>
              <a:t>„[...] die Personen, die Motive, die Situationen wie vor allem der ganze Hergang der Handlung erweisen die Komödie vom </a:t>
            </a:r>
            <a:r>
              <a:rPr lang="de-DE" sz="2000" i="1" dirty="0" err="1">
                <a:latin typeface="Tw Cen MT" panose="020B0602020104020603" pitchFamily="34" charset="77"/>
              </a:rPr>
              <a:t>Zerbrochnen</a:t>
            </a:r>
            <a:r>
              <a:rPr lang="de-DE" sz="2000" i="1" dirty="0">
                <a:latin typeface="Tw Cen MT" panose="020B0602020104020603" pitchFamily="34" charset="77"/>
              </a:rPr>
              <a:t> Krug </a:t>
            </a:r>
            <a:r>
              <a:rPr lang="de-DE" sz="2000" dirty="0">
                <a:latin typeface="Tw Cen MT" panose="020B0602020104020603" pitchFamily="34" charset="77"/>
              </a:rPr>
              <a:t>als ein gleichsam negatives Spiegelbild des </a:t>
            </a:r>
            <a:r>
              <a:rPr lang="de-DE" sz="2000" dirty="0" err="1">
                <a:latin typeface="Tw Cen MT" panose="020B0602020104020603" pitchFamily="34" charset="77"/>
              </a:rPr>
              <a:t>sophokleischen</a:t>
            </a:r>
            <a:r>
              <a:rPr lang="de-DE" sz="2000" dirty="0">
                <a:latin typeface="Tw Cen MT" panose="020B0602020104020603" pitchFamily="34" charset="77"/>
              </a:rPr>
              <a:t> </a:t>
            </a:r>
            <a:r>
              <a:rPr lang="de-DE" sz="2000" dirty="0" err="1">
                <a:latin typeface="Tw Cen MT" panose="020B0602020104020603" pitchFamily="34" charset="77"/>
              </a:rPr>
              <a:t>Ödipusgeschehens</a:t>
            </a:r>
            <a:r>
              <a:rPr lang="de-DE" sz="2000" dirty="0">
                <a:latin typeface="Tw Cen MT" panose="020B0602020104020603" pitchFamily="34" charset="77"/>
              </a:rPr>
              <a:t>.“</a:t>
            </a:r>
          </a:p>
          <a:p>
            <a:pPr algn="just"/>
            <a:r>
              <a:rPr lang="de-DE" sz="2000" dirty="0">
                <a:latin typeface="Tw Cen MT" panose="020B0602020104020603" pitchFamily="34" charset="77"/>
              </a:rPr>
              <a:t>(</a:t>
            </a:r>
            <a:r>
              <a:rPr lang="de-DE" sz="2000" cap="small" dirty="0">
                <a:latin typeface="Tw Cen MT" panose="020B0602020104020603" pitchFamily="34" charset="77"/>
              </a:rPr>
              <a:t>Schadewaldt</a:t>
            </a:r>
            <a:r>
              <a:rPr lang="de-DE" sz="2000" dirty="0">
                <a:latin typeface="Tw Cen MT" panose="020B0602020104020603" pitchFamily="34" charset="77"/>
              </a:rPr>
              <a:t> 1967: 843f.)</a:t>
            </a:r>
          </a:p>
        </p:txBody>
      </p:sp>
      <p:pic>
        <p:nvPicPr>
          <p:cNvPr id="27" name="Grafik 26" descr="Steine, balancierend auf einem Holz">
            <a:extLst>
              <a:ext uri="{FF2B5EF4-FFF2-40B4-BE49-F238E27FC236}">
                <a16:creationId xmlns:a16="http://schemas.microsoft.com/office/drawing/2014/main" id="{B78BAC70-3DB9-EC41-9EFD-6C25F2ECADBD}"/>
              </a:ext>
            </a:extLst>
          </p:cNvPr>
          <p:cNvPicPr>
            <a:picLocks noChangeAspect="1"/>
          </p:cNvPicPr>
          <p:nvPr/>
        </p:nvPicPr>
        <p:blipFill>
          <a:blip r:embed="rId3"/>
          <a:stretch>
            <a:fillRect/>
          </a:stretch>
        </p:blipFill>
        <p:spPr>
          <a:xfrm>
            <a:off x="696146" y="572097"/>
            <a:ext cx="2435984" cy="1464943"/>
          </a:xfrm>
          <a:prstGeom prst="rect">
            <a:avLst/>
          </a:prstGeom>
        </p:spPr>
      </p:pic>
      <p:sp>
        <p:nvSpPr>
          <p:cNvPr id="28" name="Textfeld 27">
            <a:extLst>
              <a:ext uri="{FF2B5EF4-FFF2-40B4-BE49-F238E27FC236}">
                <a16:creationId xmlns:a16="http://schemas.microsoft.com/office/drawing/2014/main" id="{299EBE94-1276-9640-B8A3-6DDDDCB5598C}"/>
              </a:ext>
            </a:extLst>
          </p:cNvPr>
          <p:cNvSpPr txBox="1"/>
          <p:nvPr/>
        </p:nvSpPr>
        <p:spPr>
          <a:xfrm>
            <a:off x="1174472" y="4340814"/>
            <a:ext cx="1496435" cy="461665"/>
          </a:xfrm>
          <a:prstGeom prst="rect">
            <a:avLst/>
          </a:prstGeom>
          <a:noFill/>
        </p:spPr>
        <p:txBody>
          <a:bodyPr wrap="none" rtlCol="0">
            <a:spAutoFit/>
          </a:bodyPr>
          <a:lstStyle/>
          <a:p>
            <a:r>
              <a:rPr lang="de-DE" sz="2400" b="1" dirty="0">
                <a:latin typeface="Tw Cen MT" panose="020B0602020104020603" pitchFamily="34" charset="77"/>
              </a:rPr>
              <a:t>Personen?</a:t>
            </a:r>
            <a:endParaRPr sz="2400" b="1" dirty="0">
              <a:latin typeface="Tw Cen MT" panose="020B0602020104020603" pitchFamily="34" charset="77"/>
            </a:endParaRPr>
          </a:p>
        </p:txBody>
      </p:sp>
      <p:sp>
        <p:nvSpPr>
          <p:cNvPr id="29" name="Textfeld 28">
            <a:extLst>
              <a:ext uri="{FF2B5EF4-FFF2-40B4-BE49-F238E27FC236}">
                <a16:creationId xmlns:a16="http://schemas.microsoft.com/office/drawing/2014/main" id="{41155D85-F584-B243-8304-BFDB369DAE29}"/>
              </a:ext>
            </a:extLst>
          </p:cNvPr>
          <p:cNvSpPr txBox="1"/>
          <p:nvPr/>
        </p:nvSpPr>
        <p:spPr>
          <a:xfrm>
            <a:off x="3362542" y="4251930"/>
            <a:ext cx="3032818" cy="769441"/>
          </a:xfrm>
          <a:prstGeom prst="rect">
            <a:avLst/>
          </a:prstGeom>
          <a:noFill/>
        </p:spPr>
        <p:txBody>
          <a:bodyPr wrap="none" rtlCol="0">
            <a:spAutoFit/>
          </a:bodyPr>
          <a:lstStyle/>
          <a:p>
            <a:r>
              <a:rPr lang="de-DE" sz="2200" dirty="0">
                <a:latin typeface="Tw Cen MT" panose="020B0602020104020603" pitchFamily="34" charset="77"/>
              </a:rPr>
              <a:t>Adam / Licht / Walter / </a:t>
            </a:r>
          </a:p>
          <a:p>
            <a:r>
              <a:rPr lang="de-DE" sz="2200" dirty="0">
                <a:latin typeface="Tw Cen MT" panose="020B0602020104020603" pitchFamily="34" charset="77"/>
              </a:rPr>
              <a:t>Eve / Frau Brigitte </a:t>
            </a:r>
            <a:endParaRPr sz="2200" dirty="0">
              <a:latin typeface="Tw Cen MT" panose="020B0602020104020603" pitchFamily="34" charset="77"/>
            </a:endParaRPr>
          </a:p>
        </p:txBody>
      </p:sp>
      <p:sp>
        <p:nvSpPr>
          <p:cNvPr id="30" name="Textfeld 29">
            <a:extLst>
              <a:ext uri="{FF2B5EF4-FFF2-40B4-BE49-F238E27FC236}">
                <a16:creationId xmlns:a16="http://schemas.microsoft.com/office/drawing/2014/main" id="{598C215A-5CB0-2143-B04B-5762A734540D}"/>
              </a:ext>
            </a:extLst>
          </p:cNvPr>
          <p:cNvSpPr txBox="1"/>
          <p:nvPr/>
        </p:nvSpPr>
        <p:spPr>
          <a:xfrm>
            <a:off x="7930608" y="4257222"/>
            <a:ext cx="3400290" cy="769441"/>
          </a:xfrm>
          <a:prstGeom prst="rect">
            <a:avLst/>
          </a:prstGeom>
          <a:noFill/>
        </p:spPr>
        <p:txBody>
          <a:bodyPr wrap="none" rtlCol="0">
            <a:spAutoFit/>
          </a:bodyPr>
          <a:lstStyle/>
          <a:p>
            <a:r>
              <a:rPr lang="de-DE" sz="2200" dirty="0">
                <a:latin typeface="Tw Cen MT" panose="020B0602020104020603" pitchFamily="34" charset="77"/>
              </a:rPr>
              <a:t>Ödipus / Kreon / Apollon / </a:t>
            </a:r>
          </a:p>
          <a:p>
            <a:r>
              <a:rPr lang="de-DE" sz="2200" dirty="0" err="1">
                <a:latin typeface="Tw Cen MT" panose="020B0602020104020603" pitchFamily="34" charset="77"/>
              </a:rPr>
              <a:t>Teiresias</a:t>
            </a:r>
            <a:r>
              <a:rPr lang="de-DE" sz="2200" dirty="0">
                <a:latin typeface="Tw Cen MT" panose="020B0602020104020603" pitchFamily="34" charset="77"/>
              </a:rPr>
              <a:t> / Hirte</a:t>
            </a:r>
            <a:endParaRPr sz="2200" dirty="0">
              <a:latin typeface="Tw Cen MT" panose="020B0602020104020603" pitchFamily="34" charset="77"/>
            </a:endParaRPr>
          </a:p>
        </p:txBody>
      </p:sp>
    </p:spTree>
    <p:extLst>
      <p:ext uri="{BB962C8B-B14F-4D97-AF65-F5344CB8AC3E}">
        <p14:creationId xmlns:p14="http://schemas.microsoft.com/office/powerpoint/2010/main" val="1638825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6" grpId="0"/>
      <p:bldP spid="17" grpId="0"/>
      <p:bldP spid="18" grpId="0"/>
      <p:bldP spid="20" grpId="0"/>
      <p:bldP spid="21" grpId="0"/>
      <p:bldP spid="22" grpId="0"/>
      <p:bldP spid="23"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liennummernplatzhalter 3">
            <a:extLst>
              <a:ext uri="{FF2B5EF4-FFF2-40B4-BE49-F238E27FC236}">
                <a16:creationId xmlns:a16="http://schemas.microsoft.com/office/drawing/2014/main" id="{F7537778-F3B1-D141-B131-5C9674629AF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A98EE3D-8CD1-4C3F-BD1C-C98C9596463C}" type="slidenum">
              <a:rPr lang="en-US">
                <a:solidFill>
                  <a:srgbClr val="FFFFFF"/>
                </a:solidFill>
              </a:rPr>
              <a:pPr>
                <a:spcAft>
                  <a:spcPts val="600"/>
                </a:spcAft>
              </a:pPr>
              <a:t>31</a:t>
            </a:fld>
            <a:endParaRPr lang="en-US">
              <a:solidFill>
                <a:srgbClr val="FFFFFF"/>
              </a:solidFill>
            </a:endParaRPr>
          </a:p>
        </p:txBody>
      </p:sp>
      <p:sp>
        <p:nvSpPr>
          <p:cNvPr id="8" name="Rechteck 7">
            <a:extLst>
              <a:ext uri="{FF2B5EF4-FFF2-40B4-BE49-F238E27FC236}">
                <a16:creationId xmlns:a16="http://schemas.microsoft.com/office/drawing/2014/main" id="{DEB4B646-179E-8C4E-A495-E8EEBD240FF1}"/>
              </a:ext>
            </a:extLst>
          </p:cNvPr>
          <p:cNvSpPr/>
          <p:nvPr/>
        </p:nvSpPr>
        <p:spPr>
          <a:xfrm>
            <a:off x="477012" y="938914"/>
            <a:ext cx="5618988" cy="523220"/>
          </a:xfrm>
          <a:prstGeom prst="rect">
            <a:avLst/>
          </a:prstGeom>
        </p:spPr>
        <p:txBody>
          <a:bodyPr wrap="square">
            <a:spAutoFit/>
          </a:bodyPr>
          <a:lstStyle/>
          <a:p>
            <a:pPr algn="ctr"/>
            <a:r>
              <a:rPr lang="de-DE" sz="2800" b="1" dirty="0">
                <a:latin typeface="Tw Cen MT" panose="020B0602020104020603" pitchFamily="34" charset="77"/>
              </a:rPr>
              <a:t>Kleist, </a:t>
            </a:r>
            <a:r>
              <a:rPr lang="de-DE" sz="2800" b="1" i="1" dirty="0">
                <a:latin typeface="Tw Cen MT" panose="020B0602020104020603" pitchFamily="34" charset="77"/>
              </a:rPr>
              <a:t>Der zerbrochene Krug </a:t>
            </a:r>
            <a:endParaRPr lang="de-DE" sz="2800" i="1" dirty="0">
              <a:latin typeface="Tw Cen MT" panose="020B0602020104020603" pitchFamily="34" charset="77"/>
            </a:endParaRPr>
          </a:p>
        </p:txBody>
      </p:sp>
      <p:sp>
        <p:nvSpPr>
          <p:cNvPr id="9" name="Rechteck 8">
            <a:extLst>
              <a:ext uri="{FF2B5EF4-FFF2-40B4-BE49-F238E27FC236}">
                <a16:creationId xmlns:a16="http://schemas.microsoft.com/office/drawing/2014/main" id="{7599DBF2-472C-E74D-80E8-82E0CFD665E9}"/>
              </a:ext>
            </a:extLst>
          </p:cNvPr>
          <p:cNvSpPr/>
          <p:nvPr/>
        </p:nvSpPr>
        <p:spPr>
          <a:xfrm>
            <a:off x="6096000" y="938914"/>
            <a:ext cx="5618988" cy="523220"/>
          </a:xfrm>
          <a:prstGeom prst="rect">
            <a:avLst/>
          </a:prstGeom>
        </p:spPr>
        <p:txBody>
          <a:bodyPr wrap="square">
            <a:spAutoFit/>
          </a:bodyPr>
          <a:lstStyle/>
          <a:p>
            <a:pPr algn="ctr"/>
            <a:r>
              <a:rPr lang="de-DE" sz="2800" b="1" dirty="0">
                <a:latin typeface="Tw Cen MT" panose="020B0602020104020603" pitchFamily="34" charset="77"/>
              </a:rPr>
              <a:t>Sophokles, </a:t>
            </a:r>
            <a:r>
              <a:rPr lang="de-DE" sz="2800" b="1" i="1" dirty="0">
                <a:latin typeface="Tw Cen MT" panose="020B0602020104020603" pitchFamily="34" charset="77"/>
              </a:rPr>
              <a:t>König Ödipus </a:t>
            </a:r>
            <a:endParaRPr lang="de-DE" sz="2800" i="1" dirty="0">
              <a:latin typeface="Tw Cen MT" panose="020B0602020104020603" pitchFamily="34" charset="77"/>
            </a:endParaRPr>
          </a:p>
        </p:txBody>
      </p:sp>
      <p:sp>
        <p:nvSpPr>
          <p:cNvPr id="6" name="Rechteck 5">
            <a:extLst>
              <a:ext uri="{FF2B5EF4-FFF2-40B4-BE49-F238E27FC236}">
                <a16:creationId xmlns:a16="http://schemas.microsoft.com/office/drawing/2014/main" id="{6D484A87-173F-AE4A-A720-409AC6369969}"/>
              </a:ext>
            </a:extLst>
          </p:cNvPr>
          <p:cNvSpPr/>
          <p:nvPr/>
        </p:nvSpPr>
        <p:spPr>
          <a:xfrm>
            <a:off x="477012" y="1652289"/>
            <a:ext cx="5618988" cy="1384995"/>
          </a:xfrm>
          <a:prstGeom prst="rect">
            <a:avLst/>
          </a:prstGeom>
        </p:spPr>
        <p:txBody>
          <a:bodyPr wrap="square">
            <a:spAutoFit/>
          </a:bodyPr>
          <a:lstStyle/>
          <a:p>
            <a:pPr algn="ctr"/>
            <a:r>
              <a:rPr lang="de-DE" sz="3200" b="1" i="1" dirty="0">
                <a:latin typeface="Tw Cen MT" panose="020B0602020104020603" pitchFamily="34" charset="77"/>
              </a:rPr>
              <a:t>Adam</a:t>
            </a:r>
            <a:r>
              <a:rPr lang="de-DE" sz="2000" b="1" dirty="0">
                <a:latin typeface="Tw Cen MT" panose="020B0602020104020603" pitchFamily="34" charset="77"/>
              </a:rPr>
              <a:t> </a:t>
            </a:r>
          </a:p>
          <a:p>
            <a:pPr algn="ctr"/>
            <a:endParaRPr lang="de-DE" sz="2000" b="1" dirty="0">
              <a:latin typeface="Tw Cen MT" panose="020B0602020104020603" pitchFamily="34" charset="77"/>
            </a:endParaRPr>
          </a:p>
          <a:p>
            <a:pPr algn="ctr"/>
            <a:endParaRPr lang="de-DE" sz="3200" dirty="0">
              <a:latin typeface="Tw Cen MT" panose="020B0602020104020603" pitchFamily="34" charset="77"/>
            </a:endParaRPr>
          </a:p>
        </p:txBody>
      </p:sp>
      <p:sp>
        <p:nvSpPr>
          <p:cNvPr id="7" name="Rechteck 6">
            <a:extLst>
              <a:ext uri="{FF2B5EF4-FFF2-40B4-BE49-F238E27FC236}">
                <a16:creationId xmlns:a16="http://schemas.microsoft.com/office/drawing/2014/main" id="{B4A9D7E5-6533-C14F-969E-A1F980F760DC}"/>
              </a:ext>
            </a:extLst>
          </p:cNvPr>
          <p:cNvSpPr/>
          <p:nvPr/>
        </p:nvSpPr>
        <p:spPr>
          <a:xfrm>
            <a:off x="5926974" y="1584524"/>
            <a:ext cx="5618988" cy="1569660"/>
          </a:xfrm>
          <a:prstGeom prst="rect">
            <a:avLst/>
          </a:prstGeom>
        </p:spPr>
        <p:txBody>
          <a:bodyPr wrap="square">
            <a:spAutoFit/>
          </a:bodyPr>
          <a:lstStyle/>
          <a:p>
            <a:pPr algn="ctr"/>
            <a:r>
              <a:rPr lang="de-DE" sz="3200" b="1" i="1" dirty="0">
                <a:latin typeface="Tw Cen MT" panose="020B0602020104020603" pitchFamily="34" charset="77"/>
              </a:rPr>
              <a:t>Ödipus</a:t>
            </a:r>
          </a:p>
          <a:p>
            <a:pPr algn="ctr"/>
            <a:endParaRPr lang="de-DE" sz="3200" b="1" dirty="0">
              <a:latin typeface="Tw Cen MT" panose="020B0602020104020603" pitchFamily="34" charset="77"/>
            </a:endParaRPr>
          </a:p>
          <a:p>
            <a:pPr algn="ctr"/>
            <a:endParaRPr lang="de-DE" sz="3200" b="1" dirty="0">
              <a:latin typeface="Tw Cen MT" panose="020B0602020104020603" pitchFamily="34" charset="77"/>
            </a:endParaRPr>
          </a:p>
        </p:txBody>
      </p:sp>
      <p:pic>
        <p:nvPicPr>
          <p:cNvPr id="15" name="Grafik 14" descr="Shuffle mit einfarbiger Füllung">
            <a:extLst>
              <a:ext uri="{FF2B5EF4-FFF2-40B4-BE49-F238E27FC236}">
                <a16:creationId xmlns:a16="http://schemas.microsoft.com/office/drawing/2014/main" id="{F1563A6E-00FB-6141-9F44-CC9B1BAE60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04410" y="2239784"/>
            <a:ext cx="914400" cy="914400"/>
          </a:xfrm>
          <a:prstGeom prst="rect">
            <a:avLst/>
          </a:prstGeom>
        </p:spPr>
      </p:pic>
      <p:pic>
        <p:nvPicPr>
          <p:cNvPr id="17" name="Grafik 16" descr="Krone mit einfarbiger Füllung">
            <a:extLst>
              <a:ext uri="{FF2B5EF4-FFF2-40B4-BE49-F238E27FC236}">
                <a16:creationId xmlns:a16="http://schemas.microsoft.com/office/drawing/2014/main" id="{FF85509A-B003-B544-A3F8-846DC314EA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3904" y="2195066"/>
            <a:ext cx="914400" cy="914400"/>
          </a:xfrm>
          <a:prstGeom prst="rect">
            <a:avLst/>
          </a:prstGeom>
        </p:spPr>
      </p:pic>
      <p:pic>
        <p:nvPicPr>
          <p:cNvPr id="19" name="Grafik 18" descr="Richterin mit einfarbiger Füllung">
            <a:extLst>
              <a:ext uri="{FF2B5EF4-FFF2-40B4-BE49-F238E27FC236}">
                <a16:creationId xmlns:a16="http://schemas.microsoft.com/office/drawing/2014/main" id="{4A997361-AEDC-564C-906E-C45547CA8A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9306" y="2154950"/>
            <a:ext cx="914400" cy="914400"/>
          </a:xfrm>
          <a:prstGeom prst="rect">
            <a:avLst/>
          </a:prstGeom>
        </p:spPr>
      </p:pic>
      <p:pic>
        <p:nvPicPr>
          <p:cNvPr id="21" name="Grafik 20" descr="Auktionshammer mit einfarbiger Füllung">
            <a:extLst>
              <a:ext uri="{FF2B5EF4-FFF2-40B4-BE49-F238E27FC236}">
                <a16:creationId xmlns:a16="http://schemas.microsoft.com/office/drawing/2014/main" id="{B9A558D1-071A-5040-BEAE-1EB87BA008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34066" y="5110158"/>
            <a:ext cx="914400" cy="914400"/>
          </a:xfrm>
          <a:prstGeom prst="rect">
            <a:avLst/>
          </a:prstGeom>
        </p:spPr>
      </p:pic>
      <p:sp>
        <p:nvSpPr>
          <p:cNvPr id="22" name="Rechteck 21">
            <a:extLst>
              <a:ext uri="{FF2B5EF4-FFF2-40B4-BE49-F238E27FC236}">
                <a16:creationId xmlns:a16="http://schemas.microsoft.com/office/drawing/2014/main" id="{C41018C5-3D64-6B40-B596-868C2EED10DB}"/>
              </a:ext>
            </a:extLst>
          </p:cNvPr>
          <p:cNvSpPr/>
          <p:nvPr/>
        </p:nvSpPr>
        <p:spPr>
          <a:xfrm>
            <a:off x="477012" y="3521129"/>
            <a:ext cx="5618988" cy="2677656"/>
          </a:xfrm>
          <a:prstGeom prst="rect">
            <a:avLst/>
          </a:prstGeom>
        </p:spPr>
        <p:txBody>
          <a:bodyPr wrap="square">
            <a:spAutoFit/>
          </a:bodyPr>
          <a:lstStyle/>
          <a:p>
            <a:pPr marL="285750" indent="-285750">
              <a:buFontTx/>
              <a:buChar char="-"/>
            </a:pPr>
            <a:r>
              <a:rPr lang="de-DE" sz="2400" dirty="0">
                <a:latin typeface="Tw Cen MT" panose="020B0602020104020603" pitchFamily="34" charset="77"/>
              </a:rPr>
              <a:t>ist sich der Schuld von Anfang an bewusst</a:t>
            </a:r>
          </a:p>
          <a:p>
            <a:pPr marL="285750" indent="-285750">
              <a:buFontTx/>
              <a:buChar char="-"/>
            </a:pPr>
            <a:r>
              <a:rPr lang="de-DE" sz="2400" dirty="0">
                <a:latin typeface="Tw Cen MT" panose="020B0602020104020603" pitchFamily="34" charset="77"/>
              </a:rPr>
              <a:t>Verdeckung der Wahrheit</a:t>
            </a:r>
          </a:p>
          <a:p>
            <a:pPr marL="285750" indent="-285750">
              <a:buFontTx/>
              <a:buChar char="-"/>
            </a:pPr>
            <a:r>
              <a:rPr lang="de-DE" sz="2400" dirty="0">
                <a:latin typeface="Tw Cen MT" panose="020B0602020104020603" pitchFamily="34" charset="77"/>
              </a:rPr>
              <a:t>Klumpfuß</a:t>
            </a:r>
          </a:p>
          <a:p>
            <a:pPr marL="285750" indent="-285750">
              <a:buFontTx/>
              <a:buChar char="-"/>
            </a:pPr>
            <a:r>
              <a:rPr lang="de-DE" sz="2400" dirty="0">
                <a:latin typeface="Tw Cen MT" panose="020B0602020104020603" pitchFamily="34" charset="77"/>
              </a:rPr>
              <a:t>sprechender Name (Adam)</a:t>
            </a:r>
          </a:p>
          <a:p>
            <a:pPr marL="285750" indent="-285750">
              <a:buFontTx/>
              <a:buChar char="-"/>
            </a:pPr>
            <a:r>
              <a:rPr lang="de-DE" sz="2400" dirty="0">
                <a:latin typeface="Tw Cen MT" panose="020B0602020104020603" pitchFamily="34" charset="77"/>
              </a:rPr>
              <a:t>Jähzorn</a:t>
            </a:r>
          </a:p>
          <a:p>
            <a:pPr marL="285750" indent="-285750">
              <a:buFontTx/>
              <a:buChar char="-"/>
            </a:pPr>
            <a:r>
              <a:rPr lang="de-DE" sz="2400" dirty="0">
                <a:latin typeface="Tw Cen MT" panose="020B0602020104020603" pitchFamily="34" charset="77"/>
              </a:rPr>
              <a:t>Richter</a:t>
            </a:r>
          </a:p>
          <a:p>
            <a:pPr marL="285750" indent="-285750">
              <a:buFontTx/>
              <a:buChar char="-"/>
            </a:pPr>
            <a:r>
              <a:rPr lang="de-DE" sz="2400" dirty="0">
                <a:latin typeface="Tw Cen MT" panose="020B0602020104020603" pitchFamily="34" charset="77"/>
              </a:rPr>
              <a:t>Flucht </a:t>
            </a:r>
            <a:endParaRPr lang="de-DE" sz="3600" dirty="0">
              <a:latin typeface="Tw Cen MT" panose="020B0602020104020603" pitchFamily="34" charset="77"/>
            </a:endParaRPr>
          </a:p>
        </p:txBody>
      </p:sp>
      <p:sp>
        <p:nvSpPr>
          <p:cNvPr id="23" name="Rechteck 22">
            <a:extLst>
              <a:ext uri="{FF2B5EF4-FFF2-40B4-BE49-F238E27FC236}">
                <a16:creationId xmlns:a16="http://schemas.microsoft.com/office/drawing/2014/main" id="{FB9A1118-33C3-7E48-A3E2-7E7F5B65631D}"/>
              </a:ext>
            </a:extLst>
          </p:cNvPr>
          <p:cNvSpPr/>
          <p:nvPr/>
        </p:nvSpPr>
        <p:spPr>
          <a:xfrm>
            <a:off x="6096001" y="3438664"/>
            <a:ext cx="5618988" cy="2677656"/>
          </a:xfrm>
          <a:prstGeom prst="rect">
            <a:avLst/>
          </a:prstGeom>
        </p:spPr>
        <p:txBody>
          <a:bodyPr wrap="square">
            <a:spAutoFit/>
          </a:bodyPr>
          <a:lstStyle/>
          <a:p>
            <a:pPr marL="285750" indent="-285750">
              <a:buFontTx/>
              <a:buChar char="-"/>
            </a:pPr>
            <a:r>
              <a:rPr lang="de-DE" sz="2400" dirty="0">
                <a:latin typeface="Tw Cen MT" panose="020B0602020104020603" pitchFamily="34" charset="77"/>
              </a:rPr>
              <a:t>wird sich der Schuld im Stück bewusst </a:t>
            </a:r>
          </a:p>
          <a:p>
            <a:pPr marL="285750" indent="-285750">
              <a:buFontTx/>
              <a:buChar char="-"/>
            </a:pPr>
            <a:r>
              <a:rPr lang="de-DE" sz="2400" dirty="0">
                <a:latin typeface="Tw Cen MT" panose="020B0602020104020603" pitchFamily="34" charset="77"/>
              </a:rPr>
              <a:t>Aufdeckung der Wahrheit</a:t>
            </a:r>
          </a:p>
          <a:p>
            <a:pPr marL="285750" indent="-285750">
              <a:buFontTx/>
              <a:buChar char="-"/>
            </a:pPr>
            <a:r>
              <a:rPr lang="de-DE" sz="2400" dirty="0">
                <a:latin typeface="Tw Cen MT" panose="020B0602020104020603" pitchFamily="34" charset="77"/>
              </a:rPr>
              <a:t>„Schwellfuß“</a:t>
            </a:r>
          </a:p>
          <a:p>
            <a:pPr marL="285750" indent="-285750">
              <a:buFontTx/>
              <a:buChar char="-"/>
            </a:pPr>
            <a:r>
              <a:rPr lang="de-DE" sz="2400" dirty="0">
                <a:latin typeface="Tw Cen MT" panose="020B0602020104020603" pitchFamily="34" charset="77"/>
              </a:rPr>
              <a:t>sprechender Name (Ödipus) </a:t>
            </a:r>
          </a:p>
          <a:p>
            <a:pPr marL="285750" indent="-285750">
              <a:buFontTx/>
              <a:buChar char="-"/>
            </a:pPr>
            <a:r>
              <a:rPr lang="de-DE" sz="2400" dirty="0">
                <a:latin typeface="Tw Cen MT" panose="020B0602020104020603" pitchFamily="34" charset="77"/>
              </a:rPr>
              <a:t>Jähzorn</a:t>
            </a:r>
          </a:p>
          <a:p>
            <a:pPr marL="285750" indent="-285750">
              <a:buFontTx/>
              <a:buChar char="-"/>
            </a:pPr>
            <a:r>
              <a:rPr lang="de-DE" sz="2400" dirty="0">
                <a:latin typeface="Tw Cen MT" panose="020B0602020104020603" pitchFamily="34" charset="77"/>
              </a:rPr>
              <a:t>Herrscher und damit Richter </a:t>
            </a:r>
          </a:p>
          <a:p>
            <a:pPr marL="285750" indent="-285750">
              <a:buFontTx/>
              <a:buChar char="-"/>
            </a:pPr>
            <a:r>
              <a:rPr lang="de-DE" sz="2400" dirty="0">
                <a:latin typeface="Tw Cen MT" panose="020B0602020104020603" pitchFamily="34" charset="77"/>
              </a:rPr>
              <a:t>Exil / Flucht </a:t>
            </a:r>
            <a:endParaRPr lang="de-DE" sz="3600" dirty="0">
              <a:latin typeface="Tw Cen MT" panose="020B0602020104020603" pitchFamily="34" charset="77"/>
            </a:endParaRPr>
          </a:p>
        </p:txBody>
      </p:sp>
      <p:cxnSp>
        <p:nvCxnSpPr>
          <p:cNvPr id="25" name="Gerade Verbindung 24">
            <a:extLst>
              <a:ext uri="{FF2B5EF4-FFF2-40B4-BE49-F238E27FC236}">
                <a16:creationId xmlns:a16="http://schemas.microsoft.com/office/drawing/2014/main" id="{BC307B17-033B-9043-B283-6D88F34AF0AD}"/>
              </a:ext>
            </a:extLst>
          </p:cNvPr>
          <p:cNvCxnSpPr/>
          <p:nvPr/>
        </p:nvCxnSpPr>
        <p:spPr>
          <a:xfrm>
            <a:off x="5926975" y="480060"/>
            <a:ext cx="0" cy="5897880"/>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84340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74" name="Rectangle 73">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65" name="Grafik 64" descr="Schließendes Anführungszeichen mit einfarbiger Füllung">
            <a:extLst>
              <a:ext uri="{FF2B5EF4-FFF2-40B4-BE49-F238E27FC236}">
                <a16:creationId xmlns:a16="http://schemas.microsoft.com/office/drawing/2014/main" id="{9FD1EA42-A4B5-2B49-937E-AB7567D31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9188" y="-115073"/>
            <a:ext cx="2338905" cy="2338905"/>
          </a:xfrm>
          <a:prstGeom prst="rect">
            <a:avLst/>
          </a:prstGeom>
          <a:effectLst>
            <a:outerShdw blurRad="50800" dist="38100" dir="5400000" algn="t" rotWithShape="0">
              <a:prstClr val="black">
                <a:alpha val="40000"/>
              </a:prstClr>
            </a:outerShdw>
          </a:effectLst>
        </p:spPr>
      </p:pic>
      <p:pic>
        <p:nvPicPr>
          <p:cNvPr id="66" name="Grafik 65" descr="Öffnendes Anführungszeichen mit einfarbiger Füllung">
            <a:extLst>
              <a:ext uri="{FF2B5EF4-FFF2-40B4-BE49-F238E27FC236}">
                <a16:creationId xmlns:a16="http://schemas.microsoft.com/office/drawing/2014/main" id="{6B4A51C7-4767-CD4C-BE6D-F8724D888A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8" y="4578000"/>
            <a:ext cx="2340000" cy="2340000"/>
          </a:xfrm>
          <a:prstGeom prst="rect">
            <a:avLst/>
          </a:prstGeom>
          <a:effectLst>
            <a:outerShdw blurRad="50800" dist="38100" dir="5400000" algn="t" rotWithShape="0">
              <a:prstClr val="black">
                <a:alpha val="40000"/>
              </a:prstClr>
            </a:outerShdw>
          </a:effectLst>
        </p:spPr>
      </p:pic>
      <p:sp>
        <p:nvSpPr>
          <p:cNvPr id="4" name="Rechteck 3">
            <a:extLst>
              <a:ext uri="{FF2B5EF4-FFF2-40B4-BE49-F238E27FC236}">
                <a16:creationId xmlns:a16="http://schemas.microsoft.com/office/drawing/2014/main" id="{308ACE02-2CBD-804F-83F3-243EE261A03B}"/>
              </a:ext>
            </a:extLst>
          </p:cNvPr>
          <p:cNvSpPr/>
          <p:nvPr/>
        </p:nvSpPr>
        <p:spPr>
          <a:xfrm>
            <a:off x="1095450" y="1773392"/>
            <a:ext cx="9996527" cy="2677656"/>
          </a:xfrm>
          <a:prstGeom prst="rect">
            <a:avLst/>
          </a:prstGeom>
        </p:spPr>
        <p:txBody>
          <a:bodyPr wrap="square">
            <a:spAutoFit/>
          </a:bodyPr>
          <a:lstStyle/>
          <a:p>
            <a:pPr algn="just"/>
            <a:r>
              <a:rPr lang="de-DE" sz="2800" dirty="0">
                <a:latin typeface="Tw Cen MT" panose="020B0602020104020603" pitchFamily="34" charset="77"/>
              </a:rPr>
              <a:t>Der «Zerbrochene Krug» in seiner Herkunft vom «König Ödipus» des Sophokles steht als ein wohl einzigartiges Beispiel für die echte schöpferische Fortwirkung der großen griechischen Gestaltung im modernen abendländischen Geiste vor uns. […] sie ist </a:t>
            </a:r>
            <a:r>
              <a:rPr lang="de-DE" sz="2800" b="1" dirty="0">
                <a:latin typeface="Tw Cen MT" panose="020B0602020104020603" pitchFamily="34" charset="77"/>
              </a:rPr>
              <a:t>Metamorphose</a:t>
            </a:r>
            <a:r>
              <a:rPr lang="de-DE" sz="2800" dirty="0">
                <a:latin typeface="Tw Cen MT" panose="020B0602020104020603" pitchFamily="34" charset="77"/>
              </a:rPr>
              <a:t>, lebendige Fortentwicklung der erweiterten inneren Struktur in neuem Stoff und neuem Geiste. — </a:t>
            </a:r>
          </a:p>
        </p:txBody>
      </p:sp>
      <p:sp>
        <p:nvSpPr>
          <p:cNvPr id="18" name="Rechteck 17">
            <a:extLst>
              <a:ext uri="{FF2B5EF4-FFF2-40B4-BE49-F238E27FC236}">
                <a16:creationId xmlns:a16="http://schemas.microsoft.com/office/drawing/2014/main" id="{277B0C9D-1172-034F-A34C-03AA04DFF886}"/>
              </a:ext>
            </a:extLst>
          </p:cNvPr>
          <p:cNvSpPr/>
          <p:nvPr/>
        </p:nvSpPr>
        <p:spPr>
          <a:xfrm>
            <a:off x="4140486" y="4991623"/>
            <a:ext cx="6988156" cy="646331"/>
          </a:xfrm>
          <a:prstGeom prst="rect">
            <a:avLst/>
          </a:prstGeom>
        </p:spPr>
        <p:txBody>
          <a:bodyPr wrap="square">
            <a:spAutoFit/>
          </a:bodyPr>
          <a:lstStyle/>
          <a:p>
            <a:pPr algn="r"/>
            <a:r>
              <a:rPr lang="de-DE" cap="small" dirty="0">
                <a:latin typeface="Tw Cen MT" panose="020B0602020104020603" pitchFamily="34" charset="77"/>
              </a:rPr>
              <a:t>Schadewaldt</a:t>
            </a:r>
            <a:r>
              <a:rPr lang="de-DE" dirty="0">
                <a:latin typeface="Tw Cen MT" panose="020B0602020104020603" pitchFamily="34" charset="77"/>
              </a:rPr>
              <a:t>, Wolfgang (1967). </a:t>
            </a:r>
            <a:r>
              <a:rPr lang="de-DE" i="1" dirty="0">
                <a:latin typeface="Tw Cen MT" panose="020B0602020104020603" pitchFamily="34" charset="77"/>
              </a:rPr>
              <a:t>„Der zerbrochene Krug“ von Heinrich </a:t>
            </a:r>
            <a:br>
              <a:rPr lang="de-DE" i="1" dirty="0">
                <a:latin typeface="Tw Cen MT" panose="020B0602020104020603" pitchFamily="34" charset="77"/>
              </a:rPr>
            </a:br>
            <a:r>
              <a:rPr lang="de-DE" i="1" dirty="0">
                <a:latin typeface="Tw Cen MT" panose="020B0602020104020603" pitchFamily="34" charset="77"/>
              </a:rPr>
              <a:t>von Kleist und Sophokles „König Ödipus“. Hellas und Hesperien</a:t>
            </a:r>
            <a:r>
              <a:rPr lang="de-DE" dirty="0">
                <a:latin typeface="Tw Cen MT" panose="020B0602020104020603" pitchFamily="34" charset="77"/>
              </a:rPr>
              <a:t>, 849 f.</a:t>
            </a:r>
          </a:p>
        </p:txBody>
      </p:sp>
    </p:spTree>
    <p:extLst>
      <p:ext uri="{BB962C8B-B14F-4D97-AF65-F5344CB8AC3E}">
        <p14:creationId xmlns:p14="http://schemas.microsoft.com/office/powerpoint/2010/main" val="1235665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74" name="Rectangle 73">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65" name="Grafik 64" descr="Schließendes Anführungszeichen mit einfarbiger Füllung">
            <a:extLst>
              <a:ext uri="{FF2B5EF4-FFF2-40B4-BE49-F238E27FC236}">
                <a16:creationId xmlns:a16="http://schemas.microsoft.com/office/drawing/2014/main" id="{9FD1EA42-A4B5-2B49-937E-AB7567D31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9188" y="-115073"/>
            <a:ext cx="2338905" cy="2338905"/>
          </a:xfrm>
          <a:prstGeom prst="rect">
            <a:avLst/>
          </a:prstGeom>
          <a:effectLst>
            <a:outerShdw blurRad="50800" dist="38100" dir="5400000" algn="t" rotWithShape="0">
              <a:prstClr val="black">
                <a:alpha val="40000"/>
              </a:prstClr>
            </a:outerShdw>
          </a:effectLst>
        </p:spPr>
      </p:pic>
      <p:pic>
        <p:nvPicPr>
          <p:cNvPr id="66" name="Grafik 65" descr="Öffnendes Anführungszeichen mit einfarbiger Füllung">
            <a:extLst>
              <a:ext uri="{FF2B5EF4-FFF2-40B4-BE49-F238E27FC236}">
                <a16:creationId xmlns:a16="http://schemas.microsoft.com/office/drawing/2014/main" id="{6B4A51C7-4767-CD4C-BE6D-F8724D888A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8" y="4578000"/>
            <a:ext cx="2340000" cy="2340000"/>
          </a:xfrm>
          <a:prstGeom prst="rect">
            <a:avLst/>
          </a:prstGeom>
          <a:effectLst>
            <a:outerShdw blurRad="50800" dist="38100" dir="5400000" algn="t" rotWithShape="0">
              <a:prstClr val="black">
                <a:alpha val="40000"/>
              </a:prstClr>
            </a:outerShdw>
          </a:effectLst>
        </p:spPr>
      </p:pic>
      <p:sp>
        <p:nvSpPr>
          <p:cNvPr id="69" name="Rechteck 68">
            <a:extLst>
              <a:ext uri="{FF2B5EF4-FFF2-40B4-BE49-F238E27FC236}">
                <a16:creationId xmlns:a16="http://schemas.microsoft.com/office/drawing/2014/main" id="{EA2462A5-AA51-3A43-966B-0F3913B056A6}"/>
              </a:ext>
            </a:extLst>
          </p:cNvPr>
          <p:cNvSpPr/>
          <p:nvPr/>
        </p:nvSpPr>
        <p:spPr>
          <a:xfrm>
            <a:off x="4140486" y="4991623"/>
            <a:ext cx="6988156" cy="646331"/>
          </a:xfrm>
          <a:prstGeom prst="rect">
            <a:avLst/>
          </a:prstGeom>
        </p:spPr>
        <p:txBody>
          <a:bodyPr wrap="square">
            <a:spAutoFit/>
          </a:bodyPr>
          <a:lstStyle/>
          <a:p>
            <a:pPr algn="r"/>
            <a:r>
              <a:rPr lang="de-DE" cap="small" dirty="0">
                <a:latin typeface="Tw Cen MT" panose="020B0602020104020603" pitchFamily="34" charset="77"/>
              </a:rPr>
              <a:t>Schadewaldt</a:t>
            </a:r>
            <a:r>
              <a:rPr lang="de-DE" dirty="0">
                <a:latin typeface="Tw Cen MT" panose="020B0602020104020603" pitchFamily="34" charset="77"/>
              </a:rPr>
              <a:t>, Wolfgang (1967). </a:t>
            </a:r>
            <a:r>
              <a:rPr lang="de-DE" i="1" dirty="0">
                <a:latin typeface="Tw Cen MT" panose="020B0602020104020603" pitchFamily="34" charset="77"/>
              </a:rPr>
              <a:t>„Der zerbrochene Krug“ von Heinrich </a:t>
            </a:r>
            <a:br>
              <a:rPr lang="de-DE" i="1" dirty="0">
                <a:latin typeface="Tw Cen MT" panose="020B0602020104020603" pitchFamily="34" charset="77"/>
              </a:rPr>
            </a:br>
            <a:r>
              <a:rPr lang="de-DE" i="1" dirty="0">
                <a:latin typeface="Tw Cen MT" panose="020B0602020104020603" pitchFamily="34" charset="77"/>
              </a:rPr>
              <a:t>von Kleist und Sophokles „König Ödipus“. Hellas und Hesperien</a:t>
            </a:r>
            <a:r>
              <a:rPr lang="de-DE" dirty="0">
                <a:latin typeface="Tw Cen MT" panose="020B0602020104020603" pitchFamily="34" charset="77"/>
              </a:rPr>
              <a:t>, 849 f.</a:t>
            </a:r>
          </a:p>
        </p:txBody>
      </p:sp>
      <p:sp>
        <p:nvSpPr>
          <p:cNvPr id="4" name="Rechteck 3">
            <a:extLst>
              <a:ext uri="{FF2B5EF4-FFF2-40B4-BE49-F238E27FC236}">
                <a16:creationId xmlns:a16="http://schemas.microsoft.com/office/drawing/2014/main" id="{308ACE02-2CBD-804F-83F3-243EE261A03B}"/>
              </a:ext>
            </a:extLst>
          </p:cNvPr>
          <p:cNvSpPr/>
          <p:nvPr/>
        </p:nvSpPr>
        <p:spPr>
          <a:xfrm>
            <a:off x="1157161" y="1487908"/>
            <a:ext cx="9902725" cy="1815882"/>
          </a:xfrm>
          <a:prstGeom prst="rect">
            <a:avLst/>
          </a:prstGeom>
        </p:spPr>
        <p:txBody>
          <a:bodyPr wrap="square">
            <a:spAutoFit/>
          </a:bodyPr>
          <a:lstStyle/>
          <a:p>
            <a:pPr algn="just"/>
            <a:r>
              <a:rPr lang="de-DE" sz="2800" dirty="0">
                <a:latin typeface="Tw Cen MT" panose="020B0602020104020603" pitchFamily="34" charset="77"/>
              </a:rPr>
              <a:t>Der «Zerbrochene Krug» ist eine solche </a:t>
            </a:r>
            <a:r>
              <a:rPr lang="de-DE" sz="2800" b="1" dirty="0">
                <a:latin typeface="Tw Cen MT" panose="020B0602020104020603" pitchFamily="34" charset="77"/>
              </a:rPr>
              <a:t>Metamorphose</a:t>
            </a:r>
            <a:r>
              <a:rPr lang="de-DE" sz="2800" dirty="0">
                <a:latin typeface="Tw Cen MT" panose="020B0602020104020603" pitchFamily="34" charset="77"/>
              </a:rPr>
              <a:t> des «König Ödipus». Und gerade weil er, als Metamorphose, mit diesem verbunden und zugleich doch als ein Wesen eigener Art neben dem «</a:t>
            </a:r>
            <a:r>
              <a:rPr lang="de-DE" sz="2800" dirty="0" err="1">
                <a:latin typeface="Tw Cen MT" panose="020B0602020104020603" pitchFamily="34" charset="77"/>
              </a:rPr>
              <a:t>König</a:t>
            </a:r>
            <a:r>
              <a:rPr lang="de-DE" sz="2800" dirty="0">
                <a:latin typeface="Tw Cen MT" panose="020B0602020104020603" pitchFamily="34" charset="77"/>
              </a:rPr>
              <a:t> Ödipus» steht, bezeugt er beides:</a:t>
            </a:r>
          </a:p>
        </p:txBody>
      </p:sp>
      <p:sp>
        <p:nvSpPr>
          <p:cNvPr id="3" name="Rechteck 2">
            <a:extLst>
              <a:ext uri="{FF2B5EF4-FFF2-40B4-BE49-F238E27FC236}">
                <a16:creationId xmlns:a16="http://schemas.microsoft.com/office/drawing/2014/main" id="{BDF10C88-23DC-DD48-81AC-8B32BBAF6E7A}"/>
              </a:ext>
            </a:extLst>
          </p:cNvPr>
          <p:cNvSpPr/>
          <p:nvPr/>
        </p:nvSpPr>
        <p:spPr>
          <a:xfrm>
            <a:off x="1157160" y="3175741"/>
            <a:ext cx="9774999" cy="1815882"/>
          </a:xfrm>
          <a:prstGeom prst="rect">
            <a:avLst/>
          </a:prstGeom>
        </p:spPr>
        <p:txBody>
          <a:bodyPr wrap="square">
            <a:spAutoFit/>
          </a:bodyPr>
          <a:lstStyle/>
          <a:p>
            <a:pPr lvl="0" algn="just"/>
            <a:r>
              <a:rPr lang="de-DE" sz="2800" dirty="0">
                <a:solidFill>
                  <a:prstClr val="white"/>
                </a:solidFill>
                <a:latin typeface="Tw Cen MT" panose="020B0602020104020603" pitchFamily="34" charset="77"/>
              </a:rPr>
              <a:t>die </a:t>
            </a:r>
            <a:r>
              <a:rPr lang="de-DE" sz="2800" dirty="0" err="1">
                <a:solidFill>
                  <a:prstClr val="white"/>
                </a:solidFill>
                <a:latin typeface="Tw Cen MT" panose="020B0602020104020603" pitchFamily="34" charset="77"/>
              </a:rPr>
              <a:t>unerschöpflichche</a:t>
            </a:r>
            <a:r>
              <a:rPr lang="de-DE" sz="2800" dirty="0">
                <a:solidFill>
                  <a:prstClr val="white"/>
                </a:solidFill>
                <a:latin typeface="Tw Cen MT" panose="020B0602020104020603" pitchFamily="34" charset="77"/>
              </a:rPr>
              <a:t> Fruchtbarkeit jener lebendigen antiken Grundformen und Strukturen, wie auch, vom modernen Dichter her gesehen, jene geniale Weise ihres Bewahrens, die umgestaltende Gestaltung, lebendige </a:t>
            </a:r>
            <a:r>
              <a:rPr lang="de-DE" sz="2800" dirty="0" err="1">
                <a:solidFill>
                  <a:prstClr val="white"/>
                </a:solidFill>
                <a:latin typeface="Tw Cen MT" panose="020B0602020104020603" pitchFamily="34" charset="77"/>
              </a:rPr>
              <a:t>Anverwandlung</a:t>
            </a:r>
            <a:r>
              <a:rPr lang="de-DE" sz="2800" dirty="0">
                <a:solidFill>
                  <a:prstClr val="white"/>
                </a:solidFill>
                <a:latin typeface="Tw Cen MT" panose="020B0602020104020603" pitchFamily="34" charset="77"/>
              </a:rPr>
              <a:t> ist.</a:t>
            </a:r>
          </a:p>
        </p:txBody>
      </p:sp>
    </p:spTree>
    <p:extLst>
      <p:ext uri="{BB962C8B-B14F-4D97-AF65-F5344CB8AC3E}">
        <p14:creationId xmlns:p14="http://schemas.microsoft.com/office/powerpoint/2010/main" val="468961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EA2370D9-7899-4372-80AC-FFE6C25D90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40000"/>
          </a:blip>
          <a:srcRect t="284" r="1" b="1"/>
          <a:stretch/>
        </p:blipFill>
        <p:spPr>
          <a:xfrm>
            <a:off x="-3047" y="10"/>
            <a:ext cx="12191999" cy="6857990"/>
          </a:xfrm>
          <a:prstGeom prst="rect">
            <a:avLst/>
          </a:prstGeom>
        </p:spPr>
      </p:pic>
      <p:sp>
        <p:nvSpPr>
          <p:cNvPr id="8" name="Rectangle 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08CBF2F-EA38-874D-9D5C-C15CE9BDF1F4}"/>
              </a:ext>
            </a:extLst>
          </p:cNvPr>
          <p:cNvSpPr>
            <a:spLocks noGrp="1"/>
          </p:cNvSpPr>
          <p:nvPr>
            <p:ph type="ctrTitle"/>
          </p:nvPr>
        </p:nvSpPr>
        <p:spPr>
          <a:xfrm>
            <a:off x="640422" y="2207602"/>
            <a:ext cx="10905059" cy="5234818"/>
          </a:xfrm>
          <a:effectLst>
            <a:outerShdw blurRad="50800" dist="38100" dir="2700000" algn="tl" rotWithShape="0">
              <a:prstClr val="black">
                <a:alpha val="40000"/>
              </a:prstClr>
            </a:outerShdw>
          </a:effectLst>
        </p:spPr>
        <p:txBody>
          <a:bodyPr>
            <a:normAutofit fontScale="90000"/>
          </a:bodyPr>
          <a:lstStyle/>
          <a:p>
            <a:pPr algn="ctr"/>
            <a:r>
              <a:rPr lang="de-DE" sz="7300" dirty="0">
                <a:solidFill>
                  <a:schemeClr val="bg1"/>
                </a:solidFill>
              </a:rPr>
              <a:t>III</a:t>
            </a:r>
            <a:br>
              <a:rPr lang="de-DE" sz="7300" dirty="0">
                <a:solidFill>
                  <a:schemeClr val="bg1"/>
                </a:solidFill>
              </a:rPr>
            </a:br>
            <a:r>
              <a:rPr lang="de-DE" sz="7300" dirty="0">
                <a:solidFill>
                  <a:schemeClr val="bg1"/>
                </a:solidFill>
              </a:rPr>
              <a:t>Adamsfall und Adams </a:t>
            </a:r>
            <a:r>
              <a:rPr lang="de-DE" sz="7300" dirty="0" err="1">
                <a:solidFill>
                  <a:schemeClr val="bg1"/>
                </a:solidFill>
              </a:rPr>
              <a:t>FAll</a:t>
            </a:r>
            <a:br>
              <a:rPr lang="de-DE" sz="6600" dirty="0">
                <a:solidFill>
                  <a:schemeClr val="bg1"/>
                </a:solidFill>
              </a:rPr>
            </a:br>
            <a:br>
              <a:rPr lang="de-DE" sz="6600" dirty="0">
                <a:solidFill>
                  <a:schemeClr val="bg1"/>
                </a:solidFill>
              </a:rPr>
            </a:br>
            <a:r>
              <a:rPr lang="de-DE" sz="4900" dirty="0">
                <a:solidFill>
                  <a:schemeClr val="bg1"/>
                </a:solidFill>
              </a:rPr>
              <a:t>Ein Kurzer Einblick in die Metaphorik</a:t>
            </a:r>
            <a:br>
              <a:rPr lang="de-DE" sz="6600" dirty="0">
                <a:solidFill>
                  <a:schemeClr val="bg1"/>
                </a:solidFill>
              </a:rPr>
            </a:br>
            <a:br>
              <a:rPr lang="de-DE" sz="6600" dirty="0">
                <a:solidFill>
                  <a:schemeClr val="bg1"/>
                </a:solidFill>
              </a:rPr>
            </a:br>
            <a:br>
              <a:rPr lang="de-DE" sz="4400" dirty="0">
                <a:solidFill>
                  <a:schemeClr val="bg1"/>
                </a:solidFill>
              </a:rPr>
            </a:br>
            <a:endParaRPr lang="de-DE" sz="4400" dirty="0">
              <a:solidFill>
                <a:schemeClr val="bg1"/>
              </a:solidFill>
            </a:endParaRPr>
          </a:p>
        </p:txBody>
      </p:sp>
      <p:cxnSp>
        <p:nvCxnSpPr>
          <p:cNvPr id="10" name="Straight Connector 9">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48094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aterausschnitt" descr="Theaterausschnitt">
            <a:hlinkClick r:id="" action="ppaction://media"/>
            <a:extLst>
              <a:ext uri="{FF2B5EF4-FFF2-40B4-BE49-F238E27FC236}">
                <a16:creationId xmlns:a16="http://schemas.microsoft.com/office/drawing/2014/main" id="{CAB31B74-4653-8946-A513-37B55860F3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36786"/>
            <a:ext cx="12276083" cy="6931572"/>
          </a:xfrm>
        </p:spPr>
      </p:pic>
      <p:sp>
        <p:nvSpPr>
          <p:cNvPr id="2" name="Foliennummernplatzhalter 1">
            <a:extLst>
              <a:ext uri="{FF2B5EF4-FFF2-40B4-BE49-F238E27FC236}">
                <a16:creationId xmlns:a16="http://schemas.microsoft.com/office/drawing/2014/main" id="{CAE3CA81-B689-8A45-BB07-EB75ADDF2DC3}"/>
              </a:ext>
            </a:extLst>
          </p:cNvPr>
          <p:cNvSpPr>
            <a:spLocks noGrp="1"/>
          </p:cNvSpPr>
          <p:nvPr>
            <p:ph type="sldNum" sz="quarter" idx="12"/>
          </p:nvPr>
        </p:nvSpPr>
        <p:spPr/>
        <p:txBody>
          <a:bodyPr/>
          <a:lstStyle/>
          <a:p>
            <a:fld id="{3A98EE3D-8CD1-4C3F-BD1C-C98C9596463C}" type="slidenum">
              <a:rPr lang="en-US" smtClean="0"/>
              <a:t>35</a:t>
            </a:fld>
            <a:endParaRPr lang="en-US" dirty="0"/>
          </a:p>
        </p:txBody>
      </p:sp>
    </p:spTree>
    <p:extLst>
      <p:ext uri="{BB962C8B-B14F-4D97-AF65-F5344CB8AC3E}">
        <p14:creationId xmlns:p14="http://schemas.microsoft.com/office/powerpoint/2010/main" val="40717806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liennummernplatzhalter 3">
            <a:extLst>
              <a:ext uri="{FF2B5EF4-FFF2-40B4-BE49-F238E27FC236}">
                <a16:creationId xmlns:a16="http://schemas.microsoft.com/office/drawing/2014/main" id="{F7537778-F3B1-D141-B131-5C9674629AF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A98EE3D-8CD1-4C3F-BD1C-C98C9596463C}" type="slidenum">
              <a:rPr lang="en-US">
                <a:solidFill>
                  <a:srgbClr val="FFFFFF"/>
                </a:solidFill>
              </a:rPr>
              <a:pPr>
                <a:spcAft>
                  <a:spcPts val="600"/>
                </a:spcAft>
              </a:pPr>
              <a:t>36</a:t>
            </a:fld>
            <a:endParaRPr lang="en-US">
              <a:solidFill>
                <a:srgbClr val="FFFFFF"/>
              </a:solidFill>
            </a:endParaRPr>
          </a:p>
        </p:txBody>
      </p:sp>
      <p:sp>
        <p:nvSpPr>
          <p:cNvPr id="35" name="Textfeld 34">
            <a:extLst>
              <a:ext uri="{FF2B5EF4-FFF2-40B4-BE49-F238E27FC236}">
                <a16:creationId xmlns:a16="http://schemas.microsoft.com/office/drawing/2014/main" id="{8975A112-6A6E-3143-9EA3-BD7C47A56522}"/>
              </a:ext>
            </a:extLst>
          </p:cNvPr>
          <p:cNvSpPr txBox="1"/>
          <p:nvPr/>
        </p:nvSpPr>
        <p:spPr>
          <a:xfrm>
            <a:off x="8012548" y="2265654"/>
            <a:ext cx="2950744" cy="523220"/>
          </a:xfrm>
          <a:prstGeom prst="rect">
            <a:avLst/>
          </a:prstGeom>
          <a:noFill/>
        </p:spPr>
        <p:txBody>
          <a:bodyPr wrap="none" rtlCol="0">
            <a:spAutoFit/>
          </a:bodyPr>
          <a:lstStyle/>
          <a:p>
            <a:r>
              <a:rPr lang="de-DE" sz="2800" dirty="0">
                <a:latin typeface="Tw Cen MT" panose="020B0602020104020603" pitchFamily="34" charset="77"/>
              </a:rPr>
              <a:t>„Adamsfall“ (V. 62)</a:t>
            </a:r>
          </a:p>
        </p:txBody>
      </p:sp>
      <p:sp>
        <p:nvSpPr>
          <p:cNvPr id="36" name="Textfeld 35">
            <a:extLst>
              <a:ext uri="{FF2B5EF4-FFF2-40B4-BE49-F238E27FC236}">
                <a16:creationId xmlns:a16="http://schemas.microsoft.com/office/drawing/2014/main" id="{58EB2BE0-92DF-F44D-9E53-FBE7E7AE0F52}"/>
              </a:ext>
            </a:extLst>
          </p:cNvPr>
          <p:cNvSpPr txBox="1"/>
          <p:nvPr/>
        </p:nvSpPr>
        <p:spPr>
          <a:xfrm>
            <a:off x="6622130" y="676034"/>
            <a:ext cx="3554243" cy="1384995"/>
          </a:xfrm>
          <a:prstGeom prst="rect">
            <a:avLst/>
          </a:prstGeom>
          <a:noFill/>
        </p:spPr>
        <p:txBody>
          <a:bodyPr wrap="none" rtlCol="0">
            <a:spAutoFit/>
          </a:bodyPr>
          <a:lstStyle/>
          <a:p>
            <a:r>
              <a:rPr lang="de-DE" sz="2800" dirty="0">
                <a:latin typeface="Tw Cen MT" panose="020B0602020104020603" pitchFamily="34" charset="77"/>
              </a:rPr>
              <a:t>„Ältervater“ (V. 9)</a:t>
            </a:r>
          </a:p>
          <a:p>
            <a:r>
              <a:rPr lang="de-DE" sz="2800" dirty="0">
                <a:latin typeface="Tw Cen MT" panose="020B0602020104020603" pitchFamily="34" charset="77"/>
                <a:sym typeface="Wingdings" pitchFamily="2" charset="2"/>
              </a:rPr>
              <a:t> Nicht der Verführte, </a:t>
            </a:r>
            <a:br>
              <a:rPr lang="de-DE" sz="2800" dirty="0">
                <a:latin typeface="Tw Cen MT" panose="020B0602020104020603" pitchFamily="34" charset="77"/>
                <a:sym typeface="Wingdings" pitchFamily="2" charset="2"/>
              </a:rPr>
            </a:br>
            <a:r>
              <a:rPr lang="de-DE" sz="2800" dirty="0">
                <a:latin typeface="Tw Cen MT" panose="020B0602020104020603" pitchFamily="34" charset="77"/>
                <a:sym typeface="Wingdings" pitchFamily="2" charset="2"/>
              </a:rPr>
              <a:t>sondern der Verführer</a:t>
            </a:r>
            <a:endParaRPr sz="2800" dirty="0">
              <a:latin typeface="Tw Cen MT" panose="020B0602020104020603" pitchFamily="34" charset="77"/>
            </a:endParaRPr>
          </a:p>
        </p:txBody>
      </p:sp>
      <p:sp>
        <p:nvSpPr>
          <p:cNvPr id="37" name="Textfeld 36">
            <a:extLst>
              <a:ext uri="{FF2B5EF4-FFF2-40B4-BE49-F238E27FC236}">
                <a16:creationId xmlns:a16="http://schemas.microsoft.com/office/drawing/2014/main" id="{B00779DF-6D33-584A-A1F2-A3885CA72707}"/>
              </a:ext>
            </a:extLst>
          </p:cNvPr>
          <p:cNvSpPr txBox="1"/>
          <p:nvPr/>
        </p:nvSpPr>
        <p:spPr>
          <a:xfrm>
            <a:off x="934666" y="2037461"/>
            <a:ext cx="3339569" cy="1384995"/>
          </a:xfrm>
          <a:prstGeom prst="rect">
            <a:avLst/>
          </a:prstGeom>
          <a:noFill/>
        </p:spPr>
        <p:txBody>
          <a:bodyPr wrap="none" rtlCol="0">
            <a:spAutoFit/>
          </a:bodyPr>
          <a:lstStyle/>
          <a:p>
            <a:r>
              <a:rPr lang="de-DE" sz="2800" dirty="0">
                <a:latin typeface="Tw Cen MT" panose="020B0602020104020603" pitchFamily="34" charset="77"/>
              </a:rPr>
              <a:t>“Ich fiel…“ (V. 1459)</a:t>
            </a:r>
          </a:p>
          <a:p>
            <a:r>
              <a:rPr lang="de-DE" sz="2800" dirty="0">
                <a:latin typeface="Tw Cen MT" panose="020B0602020104020603" pitchFamily="34" charset="77"/>
              </a:rPr>
              <a:t>„Worüber?“ (V. 1462)</a:t>
            </a:r>
          </a:p>
          <a:p>
            <a:r>
              <a:rPr lang="de-DE" sz="2800" dirty="0">
                <a:latin typeface="Tw Cen MT" panose="020B0602020104020603" pitchFamily="34" charset="77"/>
              </a:rPr>
              <a:t>„über mich“ (V. 1463)</a:t>
            </a:r>
            <a:endParaRPr sz="2800" dirty="0">
              <a:latin typeface="Tw Cen MT" panose="020B0602020104020603" pitchFamily="34" charset="77"/>
            </a:endParaRPr>
          </a:p>
        </p:txBody>
      </p:sp>
      <p:sp>
        <p:nvSpPr>
          <p:cNvPr id="38" name="Textfeld 37">
            <a:extLst>
              <a:ext uri="{FF2B5EF4-FFF2-40B4-BE49-F238E27FC236}">
                <a16:creationId xmlns:a16="http://schemas.microsoft.com/office/drawing/2014/main" id="{201D36BE-4924-A54B-AB7F-589E6219EBE2}"/>
              </a:ext>
            </a:extLst>
          </p:cNvPr>
          <p:cNvSpPr txBox="1"/>
          <p:nvPr/>
        </p:nvSpPr>
        <p:spPr>
          <a:xfrm>
            <a:off x="7875106" y="4230124"/>
            <a:ext cx="2891433" cy="523220"/>
          </a:xfrm>
          <a:prstGeom prst="rect">
            <a:avLst/>
          </a:prstGeom>
          <a:noFill/>
        </p:spPr>
        <p:txBody>
          <a:bodyPr wrap="none" rtlCol="0">
            <a:spAutoFit/>
          </a:bodyPr>
          <a:lstStyle/>
          <a:p>
            <a:r>
              <a:rPr lang="de-DE" sz="2800" dirty="0">
                <a:latin typeface="Tw Cen MT" panose="020B0602020104020603" pitchFamily="34" charset="77"/>
              </a:rPr>
              <a:t>„Sünder“ (V. 1930)</a:t>
            </a:r>
            <a:endParaRPr sz="2800" dirty="0">
              <a:latin typeface="Tw Cen MT" panose="020B0602020104020603" pitchFamily="34" charset="77"/>
            </a:endParaRPr>
          </a:p>
        </p:txBody>
      </p:sp>
      <p:sp>
        <p:nvSpPr>
          <p:cNvPr id="39" name="Textfeld 38">
            <a:extLst>
              <a:ext uri="{FF2B5EF4-FFF2-40B4-BE49-F238E27FC236}">
                <a16:creationId xmlns:a16="http://schemas.microsoft.com/office/drawing/2014/main" id="{ADB710E1-E02E-0A4E-9499-0C225EFC1FD8}"/>
              </a:ext>
            </a:extLst>
          </p:cNvPr>
          <p:cNvSpPr txBox="1"/>
          <p:nvPr/>
        </p:nvSpPr>
        <p:spPr>
          <a:xfrm>
            <a:off x="7678354" y="5292858"/>
            <a:ext cx="3284938" cy="523220"/>
          </a:xfrm>
          <a:prstGeom prst="rect">
            <a:avLst/>
          </a:prstGeom>
          <a:noFill/>
        </p:spPr>
        <p:txBody>
          <a:bodyPr wrap="none" rtlCol="0">
            <a:spAutoFit/>
          </a:bodyPr>
          <a:lstStyle/>
          <a:p>
            <a:r>
              <a:rPr lang="de-DE" sz="2800" dirty="0">
                <a:latin typeface="Tw Cen MT" panose="020B0602020104020603" pitchFamily="34" charset="77"/>
              </a:rPr>
              <a:t>„Bösewicht“ (V. 1948)</a:t>
            </a:r>
            <a:endParaRPr sz="2800" dirty="0">
              <a:latin typeface="Tw Cen MT" panose="020B0602020104020603" pitchFamily="34" charset="77"/>
            </a:endParaRPr>
          </a:p>
        </p:txBody>
      </p:sp>
      <p:sp>
        <p:nvSpPr>
          <p:cNvPr id="40" name="Textfeld 39">
            <a:extLst>
              <a:ext uri="{FF2B5EF4-FFF2-40B4-BE49-F238E27FC236}">
                <a16:creationId xmlns:a16="http://schemas.microsoft.com/office/drawing/2014/main" id="{06010948-0FFB-DF41-9C3E-43FF38470F2E}"/>
              </a:ext>
            </a:extLst>
          </p:cNvPr>
          <p:cNvSpPr txBox="1"/>
          <p:nvPr/>
        </p:nvSpPr>
        <p:spPr>
          <a:xfrm>
            <a:off x="8012548" y="3328388"/>
            <a:ext cx="2742482" cy="523220"/>
          </a:xfrm>
          <a:prstGeom prst="rect">
            <a:avLst/>
          </a:prstGeom>
          <a:noFill/>
        </p:spPr>
        <p:txBody>
          <a:bodyPr wrap="none" rtlCol="0">
            <a:spAutoFit/>
          </a:bodyPr>
          <a:lstStyle/>
          <a:p>
            <a:r>
              <a:rPr lang="de-DE" sz="2800" dirty="0">
                <a:latin typeface="Tw Cen MT" panose="020B0602020104020603" pitchFamily="34" charset="77"/>
              </a:rPr>
              <a:t>„Teufel“ (V. 1820)</a:t>
            </a:r>
            <a:endParaRPr sz="2800" dirty="0">
              <a:latin typeface="Tw Cen MT" panose="020B0602020104020603" pitchFamily="34" charset="77"/>
            </a:endParaRPr>
          </a:p>
        </p:txBody>
      </p:sp>
      <p:sp>
        <p:nvSpPr>
          <p:cNvPr id="41" name="Rechteck 40">
            <a:extLst>
              <a:ext uri="{FF2B5EF4-FFF2-40B4-BE49-F238E27FC236}">
                <a16:creationId xmlns:a16="http://schemas.microsoft.com/office/drawing/2014/main" id="{ECB1765E-3BE4-054B-8F00-09C16CC52F98}"/>
              </a:ext>
            </a:extLst>
          </p:cNvPr>
          <p:cNvSpPr/>
          <p:nvPr/>
        </p:nvSpPr>
        <p:spPr>
          <a:xfrm>
            <a:off x="1245861" y="886227"/>
            <a:ext cx="3837654" cy="523220"/>
          </a:xfrm>
          <a:prstGeom prst="rect">
            <a:avLst/>
          </a:prstGeom>
        </p:spPr>
        <p:txBody>
          <a:bodyPr wrap="none">
            <a:spAutoFit/>
          </a:bodyPr>
          <a:lstStyle/>
          <a:p>
            <a:r>
              <a:rPr lang="de-DE" sz="2800" dirty="0">
                <a:latin typeface="Tw Cen MT" panose="020B0602020104020603" pitchFamily="34" charset="77"/>
              </a:rPr>
              <a:t>„stürzt der Kerl“ (V. 998) </a:t>
            </a:r>
          </a:p>
        </p:txBody>
      </p:sp>
      <p:sp>
        <p:nvSpPr>
          <p:cNvPr id="42" name="Textfeld 41">
            <a:extLst>
              <a:ext uri="{FF2B5EF4-FFF2-40B4-BE49-F238E27FC236}">
                <a16:creationId xmlns:a16="http://schemas.microsoft.com/office/drawing/2014/main" id="{9391CEFB-6A1D-0342-B02A-BB286905DA37}"/>
              </a:ext>
            </a:extLst>
          </p:cNvPr>
          <p:cNvSpPr txBox="1"/>
          <p:nvPr/>
        </p:nvSpPr>
        <p:spPr>
          <a:xfrm>
            <a:off x="650958" y="4050470"/>
            <a:ext cx="6557564" cy="1815882"/>
          </a:xfrm>
          <a:prstGeom prst="rect">
            <a:avLst/>
          </a:prstGeom>
          <a:noFill/>
        </p:spPr>
        <p:txBody>
          <a:bodyPr wrap="none" rtlCol="0">
            <a:spAutoFit/>
          </a:bodyPr>
          <a:lstStyle/>
          <a:p>
            <a:r>
              <a:rPr lang="de-DE" sz="2800" dirty="0">
                <a:latin typeface="Tw Cen MT" panose="020B0602020104020603" pitchFamily="34" charset="77"/>
              </a:rPr>
              <a:t>„Strauch“ (V. 4)</a:t>
            </a:r>
          </a:p>
          <a:p>
            <a:r>
              <a:rPr lang="de-DE" sz="2800" dirty="0">
                <a:latin typeface="Tw Cen MT" panose="020B0602020104020603" pitchFamily="34" charset="77"/>
              </a:rPr>
              <a:t>„gestrauchelt“ (V. 5)</a:t>
            </a:r>
          </a:p>
          <a:p>
            <a:r>
              <a:rPr lang="de-DE" sz="2800" dirty="0">
                <a:latin typeface="Tw Cen MT" panose="020B0602020104020603" pitchFamily="34" charset="77"/>
              </a:rPr>
              <a:t>„Strauch von Taxus“ (V. 946)</a:t>
            </a:r>
          </a:p>
          <a:p>
            <a:r>
              <a:rPr lang="de-DE" sz="2800" dirty="0">
                <a:latin typeface="Tw Cen MT" panose="020B0602020104020603" pitchFamily="34" charset="77"/>
              </a:rPr>
              <a:t>„im Kreuzgeflecht des Weinstocks“ (V. 1627)</a:t>
            </a:r>
          </a:p>
        </p:txBody>
      </p:sp>
      <p:sp>
        <p:nvSpPr>
          <p:cNvPr id="43" name="Oval 42">
            <a:extLst>
              <a:ext uri="{FF2B5EF4-FFF2-40B4-BE49-F238E27FC236}">
                <a16:creationId xmlns:a16="http://schemas.microsoft.com/office/drawing/2014/main" id="{6A118726-1018-F34A-B7C3-5923B98A2B8C}"/>
              </a:ext>
            </a:extLst>
          </p:cNvPr>
          <p:cNvSpPr/>
          <p:nvPr/>
        </p:nvSpPr>
        <p:spPr>
          <a:xfrm>
            <a:off x="5408522" y="2654550"/>
            <a:ext cx="1800000" cy="1800000"/>
          </a:xfrm>
          <a:prstGeom prst="ellipse">
            <a:avLst/>
          </a:prstGeom>
          <a:ln>
            <a:solidFill>
              <a:schemeClr val="tx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a:p>
        </p:txBody>
      </p:sp>
      <p:pic>
        <p:nvPicPr>
          <p:cNvPr id="44" name="Grafik 43" descr="Richterin mit einfarbiger Füllung">
            <a:extLst>
              <a:ext uri="{FF2B5EF4-FFF2-40B4-BE49-F238E27FC236}">
                <a16:creationId xmlns:a16="http://schemas.microsoft.com/office/drawing/2014/main" id="{9B8329E6-E5C1-EA4F-9522-749E584669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51322" y="3319590"/>
            <a:ext cx="914400" cy="914400"/>
          </a:xfrm>
          <a:prstGeom prst="rect">
            <a:avLst/>
          </a:prstGeom>
        </p:spPr>
      </p:pic>
      <p:sp>
        <p:nvSpPr>
          <p:cNvPr id="45" name="Rechteck 44">
            <a:extLst>
              <a:ext uri="{FF2B5EF4-FFF2-40B4-BE49-F238E27FC236}">
                <a16:creationId xmlns:a16="http://schemas.microsoft.com/office/drawing/2014/main" id="{8B3F1906-4EA4-F240-B10C-FB7B738EE51B}"/>
              </a:ext>
            </a:extLst>
          </p:cNvPr>
          <p:cNvSpPr/>
          <p:nvPr/>
        </p:nvSpPr>
        <p:spPr>
          <a:xfrm>
            <a:off x="3499028" y="2862053"/>
            <a:ext cx="5618988" cy="584775"/>
          </a:xfrm>
          <a:prstGeom prst="rect">
            <a:avLst/>
          </a:prstGeom>
        </p:spPr>
        <p:txBody>
          <a:bodyPr wrap="square">
            <a:spAutoFit/>
          </a:bodyPr>
          <a:lstStyle/>
          <a:p>
            <a:pPr algn="ctr"/>
            <a:r>
              <a:rPr lang="de-DE" sz="3200" b="1" i="1" dirty="0">
                <a:latin typeface="Tw Cen MT" panose="020B0602020104020603" pitchFamily="34" charset="77"/>
              </a:rPr>
              <a:t>Adam</a:t>
            </a:r>
            <a:endParaRPr lang="de-DE" sz="3200" dirty="0">
              <a:latin typeface="Tw Cen MT" panose="020B0602020104020603" pitchFamily="34" charset="77"/>
            </a:endParaRPr>
          </a:p>
        </p:txBody>
      </p:sp>
    </p:spTree>
    <p:extLst>
      <p:ext uri="{BB962C8B-B14F-4D97-AF65-F5344CB8AC3E}">
        <p14:creationId xmlns:p14="http://schemas.microsoft.com/office/powerpoint/2010/main" val="83729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41" grpId="0"/>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3D4464D8-FD41-4EA2-9094-791BB1112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3"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59DF772F-A79B-48F9-8B22-3B11AB306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745696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9" name="Rechteck 8">
            <a:extLst>
              <a:ext uri="{FF2B5EF4-FFF2-40B4-BE49-F238E27FC236}">
                <a16:creationId xmlns:a16="http://schemas.microsoft.com/office/drawing/2014/main" id="{BFBEC5EA-CB85-6C46-878D-3BCB67CF9435}"/>
              </a:ext>
            </a:extLst>
          </p:cNvPr>
          <p:cNvSpPr/>
          <p:nvPr/>
        </p:nvSpPr>
        <p:spPr>
          <a:xfrm>
            <a:off x="538542" y="729175"/>
            <a:ext cx="7456962" cy="539965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a:p>
        </p:txBody>
      </p:sp>
      <p:pic>
        <p:nvPicPr>
          <p:cNvPr id="8" name="Grafik 7" descr="Schließendes Anführungszeichen mit einfarbiger Füllung">
            <a:extLst>
              <a:ext uri="{FF2B5EF4-FFF2-40B4-BE49-F238E27FC236}">
                <a16:creationId xmlns:a16="http://schemas.microsoft.com/office/drawing/2014/main" id="{C4F1C4C4-84E7-714E-A6C1-F8FD5C1C2D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7940" y="-440278"/>
            <a:ext cx="2338905" cy="2338905"/>
          </a:xfrm>
          <a:prstGeom prst="rect">
            <a:avLst/>
          </a:prstGeom>
          <a:effectLst>
            <a:outerShdw blurRad="50800" dist="38100" dir="5400000" algn="t" rotWithShape="0">
              <a:prstClr val="black">
                <a:alpha val="40000"/>
              </a:prstClr>
            </a:outerShdw>
          </a:effectLst>
        </p:spPr>
      </p:pic>
      <p:pic>
        <p:nvPicPr>
          <p:cNvPr id="15" name="Grafik 14" descr="Öffnendes Anführungszeichen mit einfarbiger Füllung">
            <a:extLst>
              <a:ext uri="{FF2B5EF4-FFF2-40B4-BE49-F238E27FC236}">
                <a16:creationId xmlns:a16="http://schemas.microsoft.com/office/drawing/2014/main" id="{46523631-8ED3-154D-8084-BBFAFBA968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2799" y="4966149"/>
            <a:ext cx="2340000" cy="2340000"/>
          </a:xfrm>
          <a:prstGeom prst="rect">
            <a:avLst/>
          </a:prstGeom>
          <a:effectLst>
            <a:outerShdw blurRad="50800" dist="38100" dir="5400000" algn="t" rotWithShape="0">
              <a:prstClr val="black">
                <a:alpha val="40000"/>
              </a:prstClr>
            </a:outerShdw>
          </a:effectLst>
        </p:spPr>
      </p:pic>
      <p:sp>
        <p:nvSpPr>
          <p:cNvPr id="5" name="Rechteck 4">
            <a:extLst>
              <a:ext uri="{FF2B5EF4-FFF2-40B4-BE49-F238E27FC236}">
                <a16:creationId xmlns:a16="http://schemas.microsoft.com/office/drawing/2014/main" id="{F3580740-C344-B148-B368-22ABFCA4F90D}"/>
              </a:ext>
            </a:extLst>
          </p:cNvPr>
          <p:cNvSpPr/>
          <p:nvPr/>
        </p:nvSpPr>
        <p:spPr>
          <a:xfrm>
            <a:off x="538542" y="1442123"/>
            <a:ext cx="7456962" cy="3973751"/>
          </a:xfrm>
          <a:prstGeom prst="rect">
            <a:avLst/>
          </a:prstGeom>
        </p:spPr>
        <p:txBody>
          <a:bodyPr vert="horz" lIns="91440" tIns="45720" rIns="91440" bIns="45720" rtlCol="0">
            <a:normAutofit/>
          </a:bodyPr>
          <a:lstStyle/>
          <a:p>
            <a:pPr algn="just"/>
            <a:r>
              <a:rPr lang="de-DE" sz="4000" dirty="0">
                <a:latin typeface="Tw Cen MT" panose="020B0602020104020603" pitchFamily="34" charset="77"/>
              </a:rPr>
              <a:t>Die Nacht hat sowohl seine physische als auch seine ethische Integrität in einem beschädigten Zustand zurückgelassen. Genauso zerbrochen ist er wie der Krug.</a:t>
            </a:r>
          </a:p>
        </p:txBody>
      </p:sp>
      <p:sp>
        <p:nvSpPr>
          <p:cNvPr id="17" name="Rechteck 16">
            <a:extLst>
              <a:ext uri="{FF2B5EF4-FFF2-40B4-BE49-F238E27FC236}">
                <a16:creationId xmlns:a16="http://schemas.microsoft.com/office/drawing/2014/main" id="{7EDEA831-413E-FE40-BB17-FAD0D239C9EF}"/>
              </a:ext>
            </a:extLst>
          </p:cNvPr>
          <p:cNvSpPr/>
          <p:nvPr/>
        </p:nvSpPr>
        <p:spPr>
          <a:xfrm>
            <a:off x="2219218" y="5244661"/>
            <a:ext cx="5776285" cy="923330"/>
          </a:xfrm>
          <a:prstGeom prst="rect">
            <a:avLst/>
          </a:prstGeom>
        </p:spPr>
        <p:txBody>
          <a:bodyPr wrap="square">
            <a:spAutoFit/>
          </a:bodyPr>
          <a:lstStyle/>
          <a:p>
            <a:pPr algn="r"/>
            <a:r>
              <a:rPr lang="de-DE" cap="small" dirty="0" err="1">
                <a:latin typeface="Tw Cen MT" panose="020B0602020104020603" pitchFamily="34" charset="77"/>
              </a:rPr>
              <a:t>Wellbery</a:t>
            </a:r>
            <a:r>
              <a:rPr lang="de-DE" dirty="0">
                <a:latin typeface="Tw Cen MT" panose="020B0602020104020603" pitchFamily="34" charset="77"/>
              </a:rPr>
              <a:t>, David E. (1997): </a:t>
            </a:r>
            <a:r>
              <a:rPr lang="de-DE" i="1" dirty="0">
                <a:latin typeface="Tw Cen MT" panose="020B0602020104020603" pitchFamily="34" charset="77"/>
              </a:rPr>
              <a:t>Der zerbrochene Krug. Das Spiel der Geschlechterdifferenz. </a:t>
            </a:r>
            <a:br>
              <a:rPr lang="de-DE" i="1" dirty="0">
                <a:latin typeface="Tw Cen MT" panose="020B0602020104020603" pitchFamily="34" charset="77"/>
              </a:rPr>
            </a:br>
            <a:r>
              <a:rPr lang="de-DE" dirty="0">
                <a:latin typeface="Tw Cen MT" panose="020B0602020104020603" pitchFamily="34" charset="77"/>
              </a:rPr>
              <a:t>In: Walter </a:t>
            </a:r>
            <a:r>
              <a:rPr lang="de-DE" cap="small" dirty="0">
                <a:latin typeface="Tw Cen MT" panose="020B0602020104020603" pitchFamily="34" charset="77"/>
              </a:rPr>
              <a:t>Hinderer</a:t>
            </a:r>
            <a:r>
              <a:rPr lang="de-DE" dirty="0">
                <a:latin typeface="Tw Cen MT" panose="020B0602020104020603" pitchFamily="34" charset="77"/>
              </a:rPr>
              <a:t> (Hrsg.): Kleists Dramen. Stuttgart, 13</a:t>
            </a:r>
            <a:r>
              <a:rPr lang="de-DE" dirty="0"/>
              <a:t>.</a:t>
            </a:r>
          </a:p>
        </p:txBody>
      </p:sp>
      <p:sp>
        <p:nvSpPr>
          <p:cNvPr id="2" name="Foliennummernplatzhalter 1">
            <a:extLst>
              <a:ext uri="{FF2B5EF4-FFF2-40B4-BE49-F238E27FC236}">
                <a16:creationId xmlns:a16="http://schemas.microsoft.com/office/drawing/2014/main" id="{56C93556-4FE2-6A45-83B5-19D665A1FCA9}"/>
              </a:ext>
            </a:extLst>
          </p:cNvPr>
          <p:cNvSpPr>
            <a:spLocks noGrp="1"/>
          </p:cNvSpPr>
          <p:nvPr>
            <p:ph type="sldNum" sz="quarter" idx="12"/>
          </p:nvPr>
        </p:nvSpPr>
        <p:spPr/>
        <p:txBody>
          <a:bodyPr/>
          <a:lstStyle/>
          <a:p>
            <a:fld id="{3A98EE3D-8CD1-4C3F-BD1C-C98C9596463C}" type="slidenum">
              <a:rPr lang="en-US" smtClean="0"/>
              <a:t>37</a:t>
            </a:fld>
            <a:endParaRPr lang="en-US" dirty="0"/>
          </a:p>
        </p:txBody>
      </p:sp>
    </p:spTree>
    <p:extLst>
      <p:ext uri="{BB962C8B-B14F-4D97-AF65-F5344CB8AC3E}">
        <p14:creationId xmlns:p14="http://schemas.microsoft.com/office/powerpoint/2010/main" val="853207866"/>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EA2370D9-7899-4372-80AC-FFE6C25D90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40000"/>
          </a:blip>
          <a:srcRect t="284" r="1" b="1"/>
          <a:stretch/>
        </p:blipFill>
        <p:spPr>
          <a:xfrm>
            <a:off x="-3047" y="10"/>
            <a:ext cx="12191999" cy="6857990"/>
          </a:xfrm>
          <a:prstGeom prst="rect">
            <a:avLst/>
          </a:prstGeom>
        </p:spPr>
      </p:pic>
      <p:sp>
        <p:nvSpPr>
          <p:cNvPr id="8" name="Rectangle 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08CBF2F-EA38-874D-9D5C-C15CE9BDF1F4}"/>
              </a:ext>
            </a:extLst>
          </p:cNvPr>
          <p:cNvSpPr>
            <a:spLocks noGrp="1"/>
          </p:cNvSpPr>
          <p:nvPr>
            <p:ph type="ctrTitle"/>
          </p:nvPr>
        </p:nvSpPr>
        <p:spPr>
          <a:xfrm>
            <a:off x="640422" y="2207602"/>
            <a:ext cx="10905059" cy="5234818"/>
          </a:xfrm>
          <a:effectLst>
            <a:outerShdw blurRad="50800" dist="38100" dir="2700000" algn="tl" rotWithShape="0">
              <a:prstClr val="black">
                <a:alpha val="40000"/>
              </a:prstClr>
            </a:outerShdw>
          </a:effectLst>
        </p:spPr>
        <p:txBody>
          <a:bodyPr>
            <a:normAutofit fontScale="90000"/>
          </a:bodyPr>
          <a:lstStyle/>
          <a:p>
            <a:pPr algn="ctr"/>
            <a:r>
              <a:rPr lang="de-DE" sz="7300" dirty="0">
                <a:solidFill>
                  <a:schemeClr val="bg1"/>
                </a:solidFill>
              </a:rPr>
              <a:t>IV</a:t>
            </a:r>
            <a:br>
              <a:rPr lang="de-DE" sz="7300" dirty="0">
                <a:solidFill>
                  <a:schemeClr val="bg1"/>
                </a:solidFill>
              </a:rPr>
            </a:br>
            <a:r>
              <a:rPr lang="de-DE" sz="7300" dirty="0">
                <a:solidFill>
                  <a:schemeClr val="bg1"/>
                </a:solidFill>
              </a:rPr>
              <a:t>Der Satyr und sein Krug</a:t>
            </a:r>
            <a:br>
              <a:rPr lang="de-DE" sz="6600" dirty="0">
                <a:solidFill>
                  <a:schemeClr val="bg1"/>
                </a:solidFill>
              </a:rPr>
            </a:br>
            <a:br>
              <a:rPr lang="de-DE" sz="6600" dirty="0">
                <a:solidFill>
                  <a:schemeClr val="bg1"/>
                </a:solidFill>
              </a:rPr>
            </a:br>
            <a:r>
              <a:rPr lang="de-DE" sz="4900" dirty="0">
                <a:solidFill>
                  <a:schemeClr val="bg1"/>
                </a:solidFill>
              </a:rPr>
              <a:t>Der andere „Zerbrochene Krug“</a:t>
            </a:r>
            <a:br>
              <a:rPr lang="de-DE" sz="6600" dirty="0">
                <a:solidFill>
                  <a:schemeClr val="bg1"/>
                </a:solidFill>
              </a:rPr>
            </a:br>
            <a:br>
              <a:rPr lang="de-DE" sz="6600" dirty="0">
                <a:solidFill>
                  <a:schemeClr val="bg1"/>
                </a:solidFill>
              </a:rPr>
            </a:br>
            <a:br>
              <a:rPr lang="de-DE" sz="4400" dirty="0">
                <a:solidFill>
                  <a:schemeClr val="bg1"/>
                </a:solidFill>
              </a:rPr>
            </a:br>
            <a:endParaRPr lang="de-DE" sz="4400" dirty="0">
              <a:solidFill>
                <a:schemeClr val="bg1"/>
              </a:solidFill>
            </a:endParaRPr>
          </a:p>
        </p:txBody>
      </p:sp>
      <p:cxnSp>
        <p:nvCxnSpPr>
          <p:cNvPr id="10" name="Straight Connector 9">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2197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panose="020B0602020104020603" pitchFamily="34" charset="77"/>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panose="020B0602020104020603" pitchFamily="34" charset="77"/>
            </a:endParaRPr>
          </a:p>
        </p:txBody>
      </p:sp>
      <p:sp>
        <p:nvSpPr>
          <p:cNvPr id="4" name="Foliennummernplatzhalter 3">
            <a:extLst>
              <a:ext uri="{FF2B5EF4-FFF2-40B4-BE49-F238E27FC236}">
                <a16:creationId xmlns:a16="http://schemas.microsoft.com/office/drawing/2014/main" id="{F7537778-F3B1-D141-B131-5C9674629AF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A98EE3D-8CD1-4C3F-BD1C-C98C9596463C}" type="slidenum">
              <a:rPr lang="en-US">
                <a:solidFill>
                  <a:srgbClr val="FFFFFF"/>
                </a:solidFill>
                <a:latin typeface="Tw Cen MT" panose="020B0602020104020603" pitchFamily="34" charset="77"/>
              </a:rPr>
              <a:pPr>
                <a:spcAft>
                  <a:spcPts val="600"/>
                </a:spcAft>
              </a:pPr>
              <a:t>39</a:t>
            </a:fld>
            <a:endParaRPr lang="en-US">
              <a:solidFill>
                <a:srgbClr val="FFFFFF"/>
              </a:solidFill>
              <a:latin typeface="Tw Cen MT" panose="020B0602020104020603" pitchFamily="34" charset="77"/>
            </a:endParaRPr>
          </a:p>
        </p:txBody>
      </p:sp>
      <p:sp>
        <p:nvSpPr>
          <p:cNvPr id="18" name="Textfeld 17">
            <a:extLst>
              <a:ext uri="{FF2B5EF4-FFF2-40B4-BE49-F238E27FC236}">
                <a16:creationId xmlns:a16="http://schemas.microsoft.com/office/drawing/2014/main" id="{83DBB0EC-5AFA-B448-8B77-1712268616B7}"/>
              </a:ext>
            </a:extLst>
          </p:cNvPr>
          <p:cNvSpPr txBox="1"/>
          <p:nvPr/>
        </p:nvSpPr>
        <p:spPr>
          <a:xfrm>
            <a:off x="4984763" y="571208"/>
            <a:ext cx="503049" cy="276999"/>
          </a:xfrm>
          <a:prstGeom prst="rect">
            <a:avLst/>
          </a:prstGeom>
          <a:noFill/>
          <a:ln>
            <a:noFill/>
          </a:ln>
        </p:spPr>
        <p:txBody>
          <a:bodyPr wrap="square" rtlCol="0">
            <a:spAutoFit/>
          </a:bodyPr>
          <a:lstStyle/>
          <a:p>
            <a:pPr algn="ctr"/>
            <a:r>
              <a:rPr lang="de-DE" sz="1200" b="1" dirty="0">
                <a:solidFill>
                  <a:schemeClr val="bg1"/>
                </a:solidFill>
                <a:latin typeface="Tw Cen MT" panose="020B0602020104020603" pitchFamily="34" charset="77"/>
              </a:rPr>
              <a:t>(4)</a:t>
            </a:r>
            <a:endParaRPr sz="1200" b="1" dirty="0">
              <a:solidFill>
                <a:schemeClr val="bg1"/>
              </a:solidFill>
              <a:latin typeface="Tw Cen MT" panose="020B0602020104020603" pitchFamily="34" charset="77"/>
            </a:endParaRPr>
          </a:p>
        </p:txBody>
      </p:sp>
      <p:sp>
        <p:nvSpPr>
          <p:cNvPr id="2" name="Rechteck 1">
            <a:extLst>
              <a:ext uri="{FF2B5EF4-FFF2-40B4-BE49-F238E27FC236}">
                <a16:creationId xmlns:a16="http://schemas.microsoft.com/office/drawing/2014/main" id="{8EAB2A18-8CF9-534E-931E-B5AB8D747CE9}"/>
              </a:ext>
            </a:extLst>
          </p:cNvPr>
          <p:cNvSpPr/>
          <p:nvPr/>
        </p:nvSpPr>
        <p:spPr>
          <a:xfrm>
            <a:off x="6667765" y="1644497"/>
            <a:ext cx="4619150" cy="584775"/>
          </a:xfrm>
          <a:prstGeom prst="rect">
            <a:avLst/>
          </a:prstGeom>
        </p:spPr>
        <p:txBody>
          <a:bodyPr wrap="none">
            <a:spAutoFit/>
          </a:bodyPr>
          <a:lstStyle/>
          <a:p>
            <a:r>
              <a:rPr lang="de-DE" sz="3200" dirty="0">
                <a:latin typeface="Tw Cen MT" panose="020B0602020104020603" pitchFamily="34" charset="77"/>
              </a:rPr>
              <a:t>„Blitz-Pferdefuß“ (V. 1869)</a:t>
            </a:r>
            <a:endParaRPr sz="3200" dirty="0">
              <a:latin typeface="Tw Cen MT" panose="020B0602020104020603" pitchFamily="34" charset="77"/>
            </a:endParaRPr>
          </a:p>
        </p:txBody>
      </p:sp>
      <p:sp>
        <p:nvSpPr>
          <p:cNvPr id="6" name="Rechteck 5">
            <a:extLst>
              <a:ext uri="{FF2B5EF4-FFF2-40B4-BE49-F238E27FC236}">
                <a16:creationId xmlns:a16="http://schemas.microsoft.com/office/drawing/2014/main" id="{2352CAC5-A504-9646-A6B9-0A57D9076A6F}"/>
              </a:ext>
            </a:extLst>
          </p:cNvPr>
          <p:cNvSpPr/>
          <p:nvPr/>
        </p:nvSpPr>
        <p:spPr>
          <a:xfrm>
            <a:off x="3089853" y="815465"/>
            <a:ext cx="3789820" cy="584775"/>
          </a:xfrm>
          <a:prstGeom prst="rect">
            <a:avLst/>
          </a:prstGeom>
        </p:spPr>
        <p:txBody>
          <a:bodyPr wrap="none">
            <a:spAutoFit/>
          </a:bodyPr>
          <a:lstStyle/>
          <a:p>
            <a:r>
              <a:rPr lang="de-DE" sz="3200" dirty="0">
                <a:latin typeface="Tw Cen MT" panose="020B0602020104020603" pitchFamily="34" charset="77"/>
              </a:rPr>
              <a:t>„Pferdehuf" (V. 1849)</a:t>
            </a:r>
            <a:endParaRPr sz="3200" dirty="0">
              <a:latin typeface="Tw Cen MT" panose="020B0602020104020603" pitchFamily="34" charset="77"/>
            </a:endParaRPr>
          </a:p>
        </p:txBody>
      </p:sp>
      <p:sp>
        <p:nvSpPr>
          <p:cNvPr id="7" name="Rechteck 6">
            <a:extLst>
              <a:ext uri="{FF2B5EF4-FFF2-40B4-BE49-F238E27FC236}">
                <a16:creationId xmlns:a16="http://schemas.microsoft.com/office/drawing/2014/main" id="{8CC6BA3D-4C4A-E045-B27E-454D7D153769}"/>
              </a:ext>
            </a:extLst>
          </p:cNvPr>
          <p:cNvSpPr/>
          <p:nvPr/>
        </p:nvSpPr>
        <p:spPr>
          <a:xfrm>
            <a:off x="1069302" y="2111569"/>
            <a:ext cx="5170390" cy="584775"/>
          </a:xfrm>
          <a:prstGeom prst="rect">
            <a:avLst/>
          </a:prstGeom>
        </p:spPr>
        <p:txBody>
          <a:bodyPr wrap="none">
            <a:spAutoFit/>
          </a:bodyPr>
          <a:lstStyle/>
          <a:p>
            <a:r>
              <a:rPr lang="de-DE" sz="3200" dirty="0">
                <a:latin typeface="Tw Cen MT" panose="020B0602020104020603" pitchFamily="34" charset="77"/>
              </a:rPr>
              <a:t>„hinkenden Galopp“ (V. 2411)</a:t>
            </a:r>
            <a:endParaRPr sz="3200" dirty="0">
              <a:latin typeface="Tw Cen MT" panose="020B0602020104020603" pitchFamily="34" charset="77"/>
            </a:endParaRPr>
          </a:p>
        </p:txBody>
      </p:sp>
      <p:sp>
        <p:nvSpPr>
          <p:cNvPr id="8" name="Rechteck 7">
            <a:extLst>
              <a:ext uri="{FF2B5EF4-FFF2-40B4-BE49-F238E27FC236}">
                <a16:creationId xmlns:a16="http://schemas.microsoft.com/office/drawing/2014/main" id="{3E3C0C42-5662-2F4D-B6DE-813D26B9CFDB}"/>
              </a:ext>
            </a:extLst>
          </p:cNvPr>
          <p:cNvSpPr/>
          <p:nvPr/>
        </p:nvSpPr>
        <p:spPr>
          <a:xfrm>
            <a:off x="703537" y="3643843"/>
            <a:ext cx="10784926" cy="1569660"/>
          </a:xfrm>
          <a:prstGeom prst="rect">
            <a:avLst/>
          </a:prstGeom>
        </p:spPr>
        <p:txBody>
          <a:bodyPr wrap="square">
            <a:spAutoFit/>
          </a:bodyPr>
          <a:lstStyle/>
          <a:p>
            <a:pPr algn="just"/>
            <a:r>
              <a:rPr lang="de-DE" sz="3200" dirty="0">
                <a:latin typeface="Tw Cen MT" panose="020B0602020104020603" pitchFamily="34" charset="77"/>
              </a:rPr>
              <a:t>„Adam hat seinen Klumpfuß (...) nicht nur von Ödipus und nicht nur vom Teufel, sondern zunächst einmal von einem </a:t>
            </a:r>
            <a:r>
              <a:rPr lang="de-DE" sz="3200" dirty="0" err="1">
                <a:latin typeface="Tw Cen MT" panose="020B0602020104020603" pitchFamily="34" charset="77"/>
              </a:rPr>
              <a:t>Geßnerschen</a:t>
            </a:r>
            <a:r>
              <a:rPr lang="de-DE" sz="3200" dirty="0">
                <a:latin typeface="Tw Cen MT" panose="020B0602020104020603" pitchFamily="34" charset="77"/>
              </a:rPr>
              <a:t> Satyr."</a:t>
            </a:r>
            <a:endParaRPr sz="3200" dirty="0">
              <a:latin typeface="Tw Cen MT" panose="020B0602020104020603" pitchFamily="34" charset="77"/>
            </a:endParaRPr>
          </a:p>
        </p:txBody>
      </p:sp>
      <p:sp>
        <p:nvSpPr>
          <p:cNvPr id="9" name="Rechteck 8">
            <a:extLst>
              <a:ext uri="{FF2B5EF4-FFF2-40B4-BE49-F238E27FC236}">
                <a16:creationId xmlns:a16="http://schemas.microsoft.com/office/drawing/2014/main" id="{CDBCBB0D-79AD-CB4F-8A48-7AE3DC788E09}"/>
              </a:ext>
            </a:extLst>
          </p:cNvPr>
          <p:cNvSpPr/>
          <p:nvPr/>
        </p:nvSpPr>
        <p:spPr>
          <a:xfrm>
            <a:off x="703537" y="5349294"/>
            <a:ext cx="10583378" cy="923330"/>
          </a:xfrm>
          <a:prstGeom prst="rect">
            <a:avLst/>
          </a:prstGeom>
        </p:spPr>
        <p:txBody>
          <a:bodyPr wrap="square">
            <a:spAutoFit/>
          </a:bodyPr>
          <a:lstStyle/>
          <a:p>
            <a:pPr algn="just"/>
            <a:r>
              <a:rPr lang="de-DE" cap="small" dirty="0">
                <a:latin typeface="Tw Cen MT" panose="020B0602020104020603" pitchFamily="34" charset="77"/>
              </a:rPr>
              <a:t>Voss</a:t>
            </a:r>
            <a:r>
              <a:rPr lang="de-DE" dirty="0">
                <a:latin typeface="Tw Cen MT" panose="020B0602020104020603" pitchFamily="34" charset="77"/>
              </a:rPr>
              <a:t>, Ernst Theodor (1976): </a:t>
            </a:r>
            <a:r>
              <a:rPr lang="de-DE" i="1" dirty="0">
                <a:latin typeface="Tw Cen MT" panose="020B0602020104020603" pitchFamily="34" charset="77"/>
              </a:rPr>
              <a:t>Kleists ›Zerbrochener Krug‹ im Lichte alter und neuer Quellen</a:t>
            </a:r>
            <a:r>
              <a:rPr lang="de-DE" dirty="0">
                <a:latin typeface="Tw Cen MT" panose="020B0602020104020603" pitchFamily="34" charset="77"/>
              </a:rPr>
              <a:t>. In: Alexander </a:t>
            </a:r>
            <a:r>
              <a:rPr lang="de-DE" cap="small" dirty="0">
                <a:latin typeface="Tw Cen MT" panose="020B0602020104020603" pitchFamily="34" charset="77"/>
              </a:rPr>
              <a:t>von Bormann</a:t>
            </a:r>
            <a:r>
              <a:rPr lang="de-DE" dirty="0">
                <a:latin typeface="Tw Cen MT" panose="020B0602020104020603" pitchFamily="34" charset="77"/>
              </a:rPr>
              <a:t> (Hrsg.): </a:t>
            </a:r>
            <a:r>
              <a:rPr lang="de-DE" i="1" dirty="0">
                <a:latin typeface="Tw Cen MT" panose="020B0602020104020603" pitchFamily="34" charset="77"/>
              </a:rPr>
              <a:t>Wissen aus Erfahrungen. Werkbegriff und Interpretation heute. Festschrift für Herman Meyer zum 65. Geburtstag</a:t>
            </a:r>
            <a:r>
              <a:rPr lang="de-DE" dirty="0">
                <a:latin typeface="Tw Cen MT" panose="020B0602020104020603" pitchFamily="34" charset="77"/>
              </a:rPr>
              <a:t>. Tübingen, 358.</a:t>
            </a:r>
          </a:p>
        </p:txBody>
      </p:sp>
      <p:cxnSp>
        <p:nvCxnSpPr>
          <p:cNvPr id="13" name="Gerade Verbindung 12">
            <a:extLst>
              <a:ext uri="{FF2B5EF4-FFF2-40B4-BE49-F238E27FC236}">
                <a16:creationId xmlns:a16="http://schemas.microsoft.com/office/drawing/2014/main" id="{815250A1-E52C-7E4C-8B08-B76F3744ABB0}"/>
              </a:ext>
            </a:extLst>
          </p:cNvPr>
          <p:cNvCxnSpPr>
            <a:cxnSpLocks/>
          </p:cNvCxnSpPr>
          <p:nvPr/>
        </p:nvCxnSpPr>
        <p:spPr>
          <a:xfrm>
            <a:off x="4256049" y="3300761"/>
            <a:ext cx="3679903"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8167906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EA2370D9-7899-4372-80AC-FFE6C25D90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40000"/>
          </a:blip>
          <a:srcRect t="284" r="1" b="1"/>
          <a:stretch/>
        </p:blipFill>
        <p:spPr>
          <a:xfrm>
            <a:off x="-3047" y="10"/>
            <a:ext cx="12191999" cy="6857990"/>
          </a:xfrm>
          <a:prstGeom prst="rect">
            <a:avLst/>
          </a:prstGeom>
        </p:spPr>
      </p:pic>
      <p:sp>
        <p:nvSpPr>
          <p:cNvPr id="8" name="Rectangle 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08CBF2F-EA38-874D-9D5C-C15CE9BDF1F4}"/>
              </a:ext>
            </a:extLst>
          </p:cNvPr>
          <p:cNvSpPr>
            <a:spLocks noGrp="1"/>
          </p:cNvSpPr>
          <p:nvPr>
            <p:ph type="ctrTitle"/>
          </p:nvPr>
        </p:nvSpPr>
        <p:spPr>
          <a:xfrm>
            <a:off x="643466" y="643468"/>
            <a:ext cx="10905059" cy="5234818"/>
          </a:xfrm>
          <a:effectLst>
            <a:outerShdw blurRad="50800" dist="38100" dir="2700000" algn="tl" rotWithShape="0">
              <a:prstClr val="black">
                <a:alpha val="40000"/>
              </a:prstClr>
            </a:outerShdw>
          </a:effectLst>
        </p:spPr>
        <p:txBody>
          <a:bodyPr>
            <a:normAutofit/>
          </a:bodyPr>
          <a:lstStyle/>
          <a:p>
            <a:pPr algn="ctr"/>
            <a:r>
              <a:rPr lang="de-DE" sz="8800" dirty="0">
                <a:solidFill>
                  <a:schemeClr val="bg1"/>
                </a:solidFill>
              </a:rPr>
              <a:t>I</a:t>
            </a:r>
            <a:br>
              <a:rPr lang="de-DE" sz="6600" dirty="0">
                <a:solidFill>
                  <a:schemeClr val="bg1"/>
                </a:solidFill>
              </a:rPr>
            </a:br>
            <a:r>
              <a:rPr lang="de-DE" sz="6600" dirty="0">
                <a:solidFill>
                  <a:schemeClr val="bg1"/>
                </a:solidFill>
              </a:rPr>
              <a:t>Entstehungsgeschichte </a:t>
            </a:r>
            <a:br>
              <a:rPr lang="de-DE" sz="6600" dirty="0">
                <a:solidFill>
                  <a:schemeClr val="bg1"/>
                </a:solidFill>
              </a:rPr>
            </a:br>
            <a:br>
              <a:rPr lang="de-DE" sz="6600" dirty="0">
                <a:solidFill>
                  <a:schemeClr val="bg1"/>
                </a:solidFill>
              </a:rPr>
            </a:br>
            <a:r>
              <a:rPr lang="de-DE" sz="4400" dirty="0">
                <a:solidFill>
                  <a:schemeClr val="bg1"/>
                </a:solidFill>
              </a:rPr>
              <a:t>Ein „</a:t>
            </a:r>
            <a:r>
              <a:rPr lang="de-DE" sz="4400" b="1" dirty="0">
                <a:solidFill>
                  <a:schemeClr val="bg1"/>
                </a:solidFill>
              </a:rPr>
              <a:t>Bild</a:t>
            </a:r>
            <a:r>
              <a:rPr lang="de-DE" sz="4400" dirty="0">
                <a:solidFill>
                  <a:schemeClr val="bg1"/>
                </a:solidFill>
              </a:rPr>
              <a:t>“ und dessen Wirkung</a:t>
            </a:r>
            <a:br>
              <a:rPr lang="de-DE" sz="4400" dirty="0">
                <a:solidFill>
                  <a:schemeClr val="bg1"/>
                </a:solidFill>
              </a:rPr>
            </a:br>
            <a:endParaRPr lang="de-DE" sz="4400" dirty="0">
              <a:solidFill>
                <a:schemeClr val="bg1"/>
              </a:solidFill>
            </a:endParaRPr>
          </a:p>
        </p:txBody>
      </p:sp>
      <p:cxnSp>
        <p:nvCxnSpPr>
          <p:cNvPr id="10" name="Straight Connector 9">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1773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liennummernplatzhalter 3">
            <a:extLst>
              <a:ext uri="{FF2B5EF4-FFF2-40B4-BE49-F238E27FC236}">
                <a16:creationId xmlns:a16="http://schemas.microsoft.com/office/drawing/2014/main" id="{F7537778-F3B1-D141-B131-5C9674629AF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A98EE3D-8CD1-4C3F-BD1C-C98C9596463C}" type="slidenum">
              <a:rPr lang="en-US">
                <a:solidFill>
                  <a:srgbClr val="FFFFFF"/>
                </a:solidFill>
              </a:rPr>
              <a:pPr>
                <a:spcAft>
                  <a:spcPts val="600"/>
                </a:spcAft>
              </a:pPr>
              <a:t>40</a:t>
            </a:fld>
            <a:endParaRPr lang="en-US">
              <a:solidFill>
                <a:srgbClr val="FFFFFF"/>
              </a:solidFill>
            </a:endParaRPr>
          </a:p>
        </p:txBody>
      </p:sp>
      <p:pic>
        <p:nvPicPr>
          <p:cNvPr id="16" name="Grafik 15">
            <a:extLst>
              <a:ext uri="{FF2B5EF4-FFF2-40B4-BE49-F238E27FC236}">
                <a16:creationId xmlns:a16="http://schemas.microsoft.com/office/drawing/2014/main" id="{B9DABD9D-60AD-0042-AA7B-2801602964D1}"/>
              </a:ext>
            </a:extLst>
          </p:cNvPr>
          <p:cNvPicPr>
            <a:picLocks noChangeAspect="1"/>
          </p:cNvPicPr>
          <p:nvPr/>
        </p:nvPicPr>
        <p:blipFill>
          <a:blip r:embed="rId2"/>
          <a:stretch>
            <a:fillRect/>
          </a:stretch>
        </p:blipFill>
        <p:spPr>
          <a:xfrm>
            <a:off x="477012" y="480059"/>
            <a:ext cx="5010800" cy="5897879"/>
          </a:xfrm>
          <a:prstGeom prst="rect">
            <a:avLst/>
          </a:prstGeom>
        </p:spPr>
      </p:pic>
      <p:sp>
        <p:nvSpPr>
          <p:cNvPr id="18" name="Textfeld 17">
            <a:extLst>
              <a:ext uri="{FF2B5EF4-FFF2-40B4-BE49-F238E27FC236}">
                <a16:creationId xmlns:a16="http://schemas.microsoft.com/office/drawing/2014/main" id="{83DBB0EC-5AFA-B448-8B77-1712268616B7}"/>
              </a:ext>
            </a:extLst>
          </p:cNvPr>
          <p:cNvSpPr txBox="1"/>
          <p:nvPr/>
        </p:nvSpPr>
        <p:spPr>
          <a:xfrm>
            <a:off x="4984763" y="571208"/>
            <a:ext cx="503049" cy="276999"/>
          </a:xfrm>
          <a:prstGeom prst="rect">
            <a:avLst/>
          </a:prstGeom>
          <a:noFill/>
          <a:ln>
            <a:noFill/>
          </a:ln>
        </p:spPr>
        <p:txBody>
          <a:bodyPr wrap="square" rtlCol="0">
            <a:spAutoFit/>
          </a:bodyPr>
          <a:lstStyle/>
          <a:p>
            <a:pPr algn="ctr"/>
            <a:r>
              <a:rPr lang="de-DE" sz="1200" b="1" dirty="0">
                <a:solidFill>
                  <a:schemeClr val="bg1"/>
                </a:solidFill>
              </a:rPr>
              <a:t>(4)</a:t>
            </a:r>
            <a:endParaRPr sz="1200" b="1" dirty="0">
              <a:solidFill>
                <a:schemeClr val="bg1"/>
              </a:solidFill>
            </a:endParaRPr>
          </a:p>
        </p:txBody>
      </p:sp>
      <p:sp>
        <p:nvSpPr>
          <p:cNvPr id="3" name="Rechteck 2">
            <a:extLst>
              <a:ext uri="{FF2B5EF4-FFF2-40B4-BE49-F238E27FC236}">
                <a16:creationId xmlns:a16="http://schemas.microsoft.com/office/drawing/2014/main" id="{4B7E872F-BE48-B745-9206-D3A543918216}"/>
              </a:ext>
            </a:extLst>
          </p:cNvPr>
          <p:cNvSpPr/>
          <p:nvPr/>
        </p:nvSpPr>
        <p:spPr>
          <a:xfrm>
            <a:off x="5981699" y="3070105"/>
            <a:ext cx="5389831" cy="2123658"/>
          </a:xfrm>
          <a:prstGeom prst="rect">
            <a:avLst/>
          </a:prstGeom>
        </p:spPr>
        <p:txBody>
          <a:bodyPr wrap="square">
            <a:spAutoFit/>
          </a:bodyPr>
          <a:lstStyle/>
          <a:p>
            <a:pPr algn="just"/>
            <a:r>
              <a:rPr lang="de-DE" sz="2200" dirty="0">
                <a:latin typeface="Tw Cen MT" panose="020B0602020104020603" pitchFamily="34" charset="77"/>
              </a:rPr>
              <a:t>„Was soll ich euch singen, ihr Hirten? Sprach der Faun, von dem zerbrochenen Krug will ich singen, da </a:t>
            </a:r>
            <a:r>
              <a:rPr lang="de-DE" sz="2200" dirty="0" err="1">
                <a:latin typeface="Tw Cen MT" panose="020B0602020104020603" pitchFamily="34" charset="77"/>
              </a:rPr>
              <a:t>sezet</a:t>
            </a:r>
            <a:r>
              <a:rPr lang="de-DE" sz="2200" dirty="0">
                <a:latin typeface="Tw Cen MT" panose="020B0602020104020603" pitchFamily="34" charset="77"/>
              </a:rPr>
              <a:t> euch im Gras um mich her. […]</a:t>
            </a:r>
            <a:br>
              <a:rPr lang="de-DE" sz="2200" dirty="0">
                <a:latin typeface="Tw Cen MT" panose="020B0602020104020603" pitchFamily="34" charset="77"/>
              </a:rPr>
            </a:br>
            <a:r>
              <a:rPr lang="de-DE" sz="2200" dirty="0">
                <a:latin typeface="Tw Cen MT" panose="020B0602020104020603" pitchFamily="34" charset="77"/>
              </a:rPr>
              <a:t>Er ist zerbrochen, ach! er ist zerbrochen! der schönste Krug! Da liegen die Scherben umher.“</a:t>
            </a:r>
            <a:endParaRPr sz="2200" dirty="0">
              <a:latin typeface="Tw Cen MT" panose="020B0602020104020603" pitchFamily="34" charset="77"/>
            </a:endParaRPr>
          </a:p>
        </p:txBody>
      </p:sp>
      <p:sp>
        <p:nvSpPr>
          <p:cNvPr id="5" name="Rechteck 4">
            <a:extLst>
              <a:ext uri="{FF2B5EF4-FFF2-40B4-BE49-F238E27FC236}">
                <a16:creationId xmlns:a16="http://schemas.microsoft.com/office/drawing/2014/main" id="{E01F8C64-9CEB-7345-A445-FE81F36B1163}"/>
              </a:ext>
            </a:extLst>
          </p:cNvPr>
          <p:cNvSpPr/>
          <p:nvPr/>
        </p:nvSpPr>
        <p:spPr>
          <a:xfrm>
            <a:off x="6055756" y="5648474"/>
            <a:ext cx="5568300" cy="646331"/>
          </a:xfrm>
          <a:prstGeom prst="rect">
            <a:avLst/>
          </a:prstGeom>
        </p:spPr>
        <p:txBody>
          <a:bodyPr wrap="square">
            <a:spAutoFit/>
          </a:bodyPr>
          <a:lstStyle/>
          <a:p>
            <a:r>
              <a:rPr lang="de-DE" cap="small" dirty="0" err="1">
                <a:latin typeface="Tw Cen MT" panose="020B0602020104020603" pitchFamily="34" charset="77"/>
              </a:rPr>
              <a:t>Geßnerr</a:t>
            </a:r>
            <a:r>
              <a:rPr lang="de-DE" dirty="0">
                <a:latin typeface="Tw Cen MT" panose="020B0602020104020603" pitchFamily="34" charset="77"/>
              </a:rPr>
              <a:t>, Salomon (1756): </a:t>
            </a:r>
            <a:r>
              <a:rPr lang="de-DE" i="1" dirty="0">
                <a:latin typeface="Tw Cen MT" panose="020B0602020104020603" pitchFamily="34" charset="77"/>
              </a:rPr>
              <a:t>Der Zerbrochene Krug. </a:t>
            </a:r>
            <a:br>
              <a:rPr lang="de-DE" dirty="0">
                <a:latin typeface="Tw Cen MT" panose="020B0602020104020603" pitchFamily="34" charset="77"/>
              </a:rPr>
            </a:br>
            <a:r>
              <a:rPr lang="de-DE" dirty="0">
                <a:latin typeface="Tw Cen MT" panose="020B0602020104020603" pitchFamily="34" charset="77"/>
              </a:rPr>
              <a:t>In: </a:t>
            </a:r>
            <a:r>
              <a:rPr lang="de-DE" i="1" dirty="0">
                <a:latin typeface="Tw Cen MT" panose="020B0602020104020603" pitchFamily="34" charset="77"/>
              </a:rPr>
              <a:t>Idyllen von dem Verfasser des </a:t>
            </a:r>
            <a:r>
              <a:rPr lang="de-DE" i="1" dirty="0" err="1">
                <a:latin typeface="Tw Cen MT" panose="020B0602020104020603" pitchFamily="34" charset="77"/>
              </a:rPr>
              <a:t>Daphnis</a:t>
            </a:r>
            <a:r>
              <a:rPr lang="de-DE" i="1" dirty="0">
                <a:latin typeface="Tw Cen MT" panose="020B0602020104020603" pitchFamily="34" charset="77"/>
              </a:rPr>
              <a:t>. </a:t>
            </a:r>
            <a:r>
              <a:rPr lang="de-DE" dirty="0">
                <a:latin typeface="Tw Cen MT" panose="020B0602020104020603" pitchFamily="34" charset="77"/>
              </a:rPr>
              <a:t>Zürich, 48-52.</a:t>
            </a:r>
            <a:r>
              <a:rPr lang="de-DE" dirty="0">
                <a:solidFill>
                  <a:srgbClr val="FFFFFF"/>
                </a:solidFill>
                <a:latin typeface="Tw Cen MT" panose="020B0602020104020603" pitchFamily="34" charset="77"/>
              </a:rPr>
              <a:t> </a:t>
            </a:r>
            <a:endParaRPr dirty="0">
              <a:latin typeface="Tw Cen MT" panose="020B0602020104020603" pitchFamily="34" charset="77"/>
            </a:endParaRPr>
          </a:p>
        </p:txBody>
      </p:sp>
      <p:sp>
        <p:nvSpPr>
          <p:cNvPr id="21" name="Rechteck 20">
            <a:extLst>
              <a:ext uri="{FF2B5EF4-FFF2-40B4-BE49-F238E27FC236}">
                <a16:creationId xmlns:a16="http://schemas.microsoft.com/office/drawing/2014/main" id="{50802674-4528-2742-90CF-CDCE5772B972}"/>
              </a:ext>
            </a:extLst>
          </p:cNvPr>
          <p:cNvSpPr/>
          <p:nvPr/>
        </p:nvSpPr>
        <p:spPr>
          <a:xfrm>
            <a:off x="6019799" y="1028876"/>
            <a:ext cx="5389831" cy="1785104"/>
          </a:xfrm>
          <a:prstGeom prst="rect">
            <a:avLst/>
          </a:prstGeom>
        </p:spPr>
        <p:txBody>
          <a:bodyPr wrap="square">
            <a:spAutoFit/>
          </a:bodyPr>
          <a:lstStyle/>
          <a:p>
            <a:pPr algn="just"/>
            <a:r>
              <a:rPr lang="de-DE" sz="2200" dirty="0">
                <a:latin typeface="Tw Cen MT" panose="020B0602020104020603" pitchFamily="34" charset="77"/>
              </a:rPr>
              <a:t>„Ein </a:t>
            </a:r>
            <a:r>
              <a:rPr lang="de-DE" sz="2200" dirty="0" err="1">
                <a:latin typeface="Tw Cen MT" panose="020B0602020104020603" pitchFamily="34" charset="77"/>
              </a:rPr>
              <a:t>ziegenfüssigter</a:t>
            </a:r>
            <a:r>
              <a:rPr lang="de-DE" sz="2200" dirty="0">
                <a:latin typeface="Tw Cen MT" panose="020B0602020104020603" pitchFamily="34" charset="77"/>
              </a:rPr>
              <a:t> Faun lag unter einer Eiche in tiefem Schlaf </a:t>
            </a:r>
            <a:r>
              <a:rPr lang="de-DE" sz="2200" dirty="0" err="1">
                <a:latin typeface="Tw Cen MT" panose="020B0602020104020603" pitchFamily="34" charset="77"/>
              </a:rPr>
              <a:t>ausgestrekt</a:t>
            </a:r>
            <a:r>
              <a:rPr lang="de-DE" sz="2200" dirty="0">
                <a:latin typeface="Tw Cen MT" panose="020B0602020104020603" pitchFamily="34" charset="77"/>
              </a:rPr>
              <a:t>, und die jungen Hirten, sahen ihn, wir wollen, sprachen sie, ihn fest an den Baum binden, und dann soll er uns für die Loslassung ein Lied singen.“</a:t>
            </a:r>
            <a:endParaRPr sz="2200" dirty="0">
              <a:latin typeface="Tw Cen MT" panose="020B0602020104020603" pitchFamily="34" charset="77"/>
            </a:endParaRPr>
          </a:p>
        </p:txBody>
      </p:sp>
      <p:sp>
        <p:nvSpPr>
          <p:cNvPr id="2" name="Rechteck 1">
            <a:extLst>
              <a:ext uri="{FF2B5EF4-FFF2-40B4-BE49-F238E27FC236}">
                <a16:creationId xmlns:a16="http://schemas.microsoft.com/office/drawing/2014/main" id="{D8712743-6E50-9841-A5E9-17DDF7CCF8AD}"/>
              </a:ext>
            </a:extLst>
          </p:cNvPr>
          <p:cNvSpPr/>
          <p:nvPr/>
        </p:nvSpPr>
        <p:spPr>
          <a:xfrm>
            <a:off x="867861" y="2074295"/>
            <a:ext cx="4067736" cy="2198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2000" dirty="0">
                <a:latin typeface="Tw Cen MT" panose="020B0602020104020603" pitchFamily="34" charset="77"/>
              </a:rPr>
              <a:t>FRAU MARTHE. </a:t>
            </a:r>
          </a:p>
          <a:p>
            <a:pPr algn="ctr"/>
            <a:r>
              <a:rPr lang="de-DE" sz="2000" dirty="0">
                <a:latin typeface="Tw Cen MT" panose="020B0602020104020603" pitchFamily="34" charset="77"/>
              </a:rPr>
              <a:t>„Nichts seht ihr, mit Verlaub, die Scherben seht ihr;</a:t>
            </a:r>
            <a:br>
              <a:rPr lang="de-DE" sz="2000" dirty="0">
                <a:latin typeface="Tw Cen MT" panose="020B0602020104020603" pitchFamily="34" charset="77"/>
              </a:rPr>
            </a:br>
            <a:r>
              <a:rPr lang="de-DE" sz="2000" dirty="0">
                <a:latin typeface="Tw Cen MT" panose="020B0602020104020603" pitchFamily="34" charset="77"/>
              </a:rPr>
              <a:t>Der Krüge schönster ist entzwei geschlagen.“ (V. 647f.)</a:t>
            </a:r>
          </a:p>
          <a:p>
            <a:pPr algn="ctr"/>
            <a:r>
              <a:rPr lang="de-DE" sz="2000" dirty="0">
                <a:effectLst/>
                <a:latin typeface="Tw Cen MT" panose="020B0602020104020603" pitchFamily="34" charset="77"/>
                <a:sym typeface="Wingdings" pitchFamily="2" charset="2"/>
              </a:rPr>
              <a:t> </a:t>
            </a:r>
            <a:r>
              <a:rPr lang="de-DE" sz="2000" dirty="0" err="1">
                <a:effectLst/>
                <a:latin typeface="Tw Cen MT" panose="020B0602020104020603" pitchFamily="34" charset="77"/>
                <a:sym typeface="Wingdings" pitchFamily="2" charset="2"/>
              </a:rPr>
              <a:t>Ek</a:t>
            </a:r>
            <a:r>
              <a:rPr lang="de-DE" sz="2000" dirty="0" err="1">
                <a:latin typeface="Tw Cen MT" panose="020B0602020104020603" pitchFamily="34" charset="77"/>
                <a:sym typeface="Wingdings" pitchFamily="2" charset="2"/>
              </a:rPr>
              <a:t>phrasis</a:t>
            </a:r>
            <a:r>
              <a:rPr lang="de-DE" sz="2000" dirty="0">
                <a:latin typeface="Tw Cen MT" panose="020B0602020104020603" pitchFamily="34" charset="77"/>
                <a:sym typeface="Wingdings" pitchFamily="2" charset="2"/>
              </a:rPr>
              <a:t> des Kruges</a:t>
            </a:r>
            <a:endParaRPr lang="de-DE" sz="2000" dirty="0">
              <a:effectLst/>
              <a:latin typeface="Tw Cen MT" panose="020B0602020104020603" pitchFamily="34" charset="77"/>
            </a:endParaRPr>
          </a:p>
        </p:txBody>
      </p:sp>
    </p:spTree>
    <p:extLst>
      <p:ext uri="{BB962C8B-B14F-4D97-AF65-F5344CB8AC3E}">
        <p14:creationId xmlns:p14="http://schemas.microsoft.com/office/powerpoint/2010/main" val="2321811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3D4464D8-FD41-4EA2-9094-791BB1112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3"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59DF772F-A79B-48F9-8B22-3B11AB306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745696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9" name="Rechteck 8">
            <a:extLst>
              <a:ext uri="{FF2B5EF4-FFF2-40B4-BE49-F238E27FC236}">
                <a16:creationId xmlns:a16="http://schemas.microsoft.com/office/drawing/2014/main" id="{BFBEC5EA-CB85-6C46-878D-3BCB67CF9435}"/>
              </a:ext>
            </a:extLst>
          </p:cNvPr>
          <p:cNvSpPr/>
          <p:nvPr/>
        </p:nvSpPr>
        <p:spPr>
          <a:xfrm>
            <a:off x="538542" y="729175"/>
            <a:ext cx="7456962" cy="539965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a:p>
        </p:txBody>
      </p:sp>
      <p:pic>
        <p:nvPicPr>
          <p:cNvPr id="8" name="Grafik 7" descr="Schließendes Anführungszeichen mit einfarbiger Füllung">
            <a:extLst>
              <a:ext uri="{FF2B5EF4-FFF2-40B4-BE49-F238E27FC236}">
                <a16:creationId xmlns:a16="http://schemas.microsoft.com/office/drawing/2014/main" id="{C4F1C4C4-84E7-714E-A6C1-F8FD5C1C2D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7940" y="-440278"/>
            <a:ext cx="2338905" cy="2338905"/>
          </a:xfrm>
          <a:prstGeom prst="rect">
            <a:avLst/>
          </a:prstGeom>
          <a:effectLst>
            <a:outerShdw blurRad="50800" dist="38100" dir="5400000" algn="t" rotWithShape="0">
              <a:prstClr val="black">
                <a:alpha val="40000"/>
              </a:prstClr>
            </a:outerShdw>
          </a:effectLst>
        </p:spPr>
      </p:pic>
      <p:pic>
        <p:nvPicPr>
          <p:cNvPr id="15" name="Grafik 14" descr="Öffnendes Anführungszeichen mit einfarbiger Füllung">
            <a:extLst>
              <a:ext uri="{FF2B5EF4-FFF2-40B4-BE49-F238E27FC236}">
                <a16:creationId xmlns:a16="http://schemas.microsoft.com/office/drawing/2014/main" id="{46523631-8ED3-154D-8084-BBFAFBA968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2799" y="4966149"/>
            <a:ext cx="2340000" cy="2340000"/>
          </a:xfrm>
          <a:prstGeom prst="rect">
            <a:avLst/>
          </a:prstGeom>
          <a:effectLst>
            <a:outerShdw blurRad="50800" dist="38100" dir="5400000" algn="t" rotWithShape="0">
              <a:prstClr val="black">
                <a:alpha val="40000"/>
              </a:prstClr>
            </a:outerShdw>
          </a:effectLst>
        </p:spPr>
      </p:pic>
      <p:sp>
        <p:nvSpPr>
          <p:cNvPr id="5" name="Rechteck 4">
            <a:extLst>
              <a:ext uri="{FF2B5EF4-FFF2-40B4-BE49-F238E27FC236}">
                <a16:creationId xmlns:a16="http://schemas.microsoft.com/office/drawing/2014/main" id="{F3580740-C344-B148-B368-22ABFCA4F90D}"/>
              </a:ext>
            </a:extLst>
          </p:cNvPr>
          <p:cNvSpPr/>
          <p:nvPr/>
        </p:nvSpPr>
        <p:spPr>
          <a:xfrm>
            <a:off x="538542" y="1442123"/>
            <a:ext cx="7456962" cy="3973751"/>
          </a:xfrm>
          <a:prstGeom prst="rect">
            <a:avLst/>
          </a:prstGeom>
        </p:spPr>
        <p:txBody>
          <a:bodyPr vert="horz" lIns="91440" tIns="45720" rIns="91440" bIns="45720" rtlCol="0">
            <a:normAutofit fontScale="85000" lnSpcReduction="20000"/>
          </a:bodyPr>
          <a:lstStyle/>
          <a:p>
            <a:pPr algn="just"/>
            <a:r>
              <a:rPr lang="de-DE" sz="4000" dirty="0">
                <a:latin typeface="Tw Cen MT" panose="020B0602020104020603" pitchFamily="34" charset="77"/>
              </a:rPr>
              <a:t>Bei Geßner erwirkt ein von Hirten im Schlaf gefesselter Satyr - Satyrn, wie bekannt, sind häufig </a:t>
            </a:r>
            <a:r>
              <a:rPr lang="de-DE" sz="4000" dirty="0" err="1">
                <a:latin typeface="Tw Cen MT" panose="020B0602020104020603" pitchFamily="34" charset="77"/>
              </a:rPr>
              <a:t>Idyllengäste</a:t>
            </a:r>
            <a:r>
              <a:rPr lang="de-DE" sz="4000" dirty="0">
                <a:latin typeface="Tw Cen MT" panose="020B0602020104020603" pitchFamily="34" charset="77"/>
              </a:rPr>
              <a:t> - seine Freilassung, indem er ihnen von dem Krug singt, den er am Abend zuvor im Rausch zerbrach. Adam selbst, dem trinkfreudigen und lüsternen Protagonisten, der in Kleists Spiel den Krug zerbricht, eignen satyrhafte Züge.</a:t>
            </a:r>
          </a:p>
        </p:txBody>
      </p:sp>
      <p:sp>
        <p:nvSpPr>
          <p:cNvPr id="17" name="Rechteck 16">
            <a:extLst>
              <a:ext uri="{FF2B5EF4-FFF2-40B4-BE49-F238E27FC236}">
                <a16:creationId xmlns:a16="http://schemas.microsoft.com/office/drawing/2014/main" id="{7EDEA831-413E-FE40-BB17-FAD0D239C9EF}"/>
              </a:ext>
            </a:extLst>
          </p:cNvPr>
          <p:cNvSpPr/>
          <p:nvPr/>
        </p:nvSpPr>
        <p:spPr>
          <a:xfrm>
            <a:off x="1315844" y="5244661"/>
            <a:ext cx="6679659" cy="923330"/>
          </a:xfrm>
          <a:prstGeom prst="rect">
            <a:avLst/>
          </a:prstGeom>
        </p:spPr>
        <p:txBody>
          <a:bodyPr wrap="square">
            <a:spAutoFit/>
          </a:bodyPr>
          <a:lstStyle/>
          <a:p>
            <a:pPr algn="r"/>
            <a:r>
              <a:rPr lang="de-DE" cap="small" dirty="0" err="1">
                <a:latin typeface="Tw Cen MT" panose="020B0602020104020603" pitchFamily="34" charset="77"/>
              </a:rPr>
              <a:t>Fronz</a:t>
            </a:r>
            <a:r>
              <a:rPr lang="de-DE" dirty="0">
                <a:latin typeface="Tw Cen MT" panose="020B0602020104020603" pitchFamily="34" charset="77"/>
              </a:rPr>
              <a:t>, Hans-Dieter (2000): </a:t>
            </a:r>
            <a:r>
              <a:rPr lang="de-DE" i="1" dirty="0">
                <a:latin typeface="Tw Cen MT" panose="020B0602020104020603" pitchFamily="34" charset="77"/>
              </a:rPr>
              <a:t>Verfehlte und erfüllte Natur: Variationen über ein Thema im Werk Heinrich von Kleists. </a:t>
            </a:r>
            <a:br>
              <a:rPr lang="de-DE" i="1" dirty="0">
                <a:latin typeface="Tw Cen MT" panose="020B0602020104020603" pitchFamily="34" charset="77"/>
              </a:rPr>
            </a:br>
            <a:r>
              <a:rPr lang="de-DE" i="1" dirty="0">
                <a:latin typeface="Tw Cen MT" panose="020B0602020104020603" pitchFamily="34" charset="77"/>
              </a:rPr>
              <a:t>Würzburg: Königshausen &amp; Neumann, 214. </a:t>
            </a:r>
            <a:endParaRPr lang="de-DE" dirty="0"/>
          </a:p>
        </p:txBody>
      </p:sp>
      <p:sp>
        <p:nvSpPr>
          <p:cNvPr id="2" name="Foliennummernplatzhalter 1">
            <a:extLst>
              <a:ext uri="{FF2B5EF4-FFF2-40B4-BE49-F238E27FC236}">
                <a16:creationId xmlns:a16="http://schemas.microsoft.com/office/drawing/2014/main" id="{56C93556-4FE2-6A45-83B5-19D665A1FCA9}"/>
              </a:ext>
            </a:extLst>
          </p:cNvPr>
          <p:cNvSpPr>
            <a:spLocks noGrp="1"/>
          </p:cNvSpPr>
          <p:nvPr>
            <p:ph type="sldNum" sz="quarter" idx="12"/>
          </p:nvPr>
        </p:nvSpPr>
        <p:spPr/>
        <p:txBody>
          <a:bodyPr/>
          <a:lstStyle/>
          <a:p>
            <a:fld id="{3A98EE3D-8CD1-4C3F-BD1C-C98C9596463C}" type="slidenum">
              <a:rPr lang="en-US" smtClean="0"/>
              <a:t>41</a:t>
            </a:fld>
            <a:endParaRPr lang="en-US" dirty="0"/>
          </a:p>
        </p:txBody>
      </p:sp>
    </p:spTree>
    <p:extLst>
      <p:ext uri="{BB962C8B-B14F-4D97-AF65-F5344CB8AC3E}">
        <p14:creationId xmlns:p14="http://schemas.microsoft.com/office/powerpoint/2010/main" val="235106612"/>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liennummernplatzhalter 3">
            <a:extLst>
              <a:ext uri="{FF2B5EF4-FFF2-40B4-BE49-F238E27FC236}">
                <a16:creationId xmlns:a16="http://schemas.microsoft.com/office/drawing/2014/main" id="{F7537778-F3B1-D141-B131-5C9674629AF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A98EE3D-8CD1-4C3F-BD1C-C98C9596463C}" type="slidenum">
              <a:rPr lang="en-US">
                <a:solidFill>
                  <a:srgbClr val="FFFFFF"/>
                </a:solidFill>
              </a:rPr>
              <a:pPr>
                <a:spcAft>
                  <a:spcPts val="600"/>
                </a:spcAft>
              </a:pPr>
              <a:t>42</a:t>
            </a:fld>
            <a:endParaRPr lang="en-US">
              <a:solidFill>
                <a:srgbClr val="FFFFFF"/>
              </a:solidFill>
            </a:endParaRPr>
          </a:p>
        </p:txBody>
      </p:sp>
      <p:pic>
        <p:nvPicPr>
          <p:cNvPr id="16" name="Grafik 15">
            <a:extLst>
              <a:ext uri="{FF2B5EF4-FFF2-40B4-BE49-F238E27FC236}">
                <a16:creationId xmlns:a16="http://schemas.microsoft.com/office/drawing/2014/main" id="{B9DABD9D-60AD-0042-AA7B-2801602964D1}"/>
              </a:ext>
            </a:extLst>
          </p:cNvPr>
          <p:cNvPicPr>
            <a:picLocks noChangeAspect="1"/>
          </p:cNvPicPr>
          <p:nvPr/>
        </p:nvPicPr>
        <p:blipFill>
          <a:blip r:embed="rId2"/>
          <a:stretch>
            <a:fillRect/>
          </a:stretch>
        </p:blipFill>
        <p:spPr>
          <a:xfrm>
            <a:off x="477012" y="480061"/>
            <a:ext cx="5010800" cy="5897879"/>
          </a:xfrm>
          <a:prstGeom prst="rect">
            <a:avLst/>
          </a:prstGeom>
        </p:spPr>
      </p:pic>
      <p:sp>
        <p:nvSpPr>
          <p:cNvPr id="18" name="Textfeld 17">
            <a:extLst>
              <a:ext uri="{FF2B5EF4-FFF2-40B4-BE49-F238E27FC236}">
                <a16:creationId xmlns:a16="http://schemas.microsoft.com/office/drawing/2014/main" id="{83DBB0EC-5AFA-B448-8B77-1712268616B7}"/>
              </a:ext>
            </a:extLst>
          </p:cNvPr>
          <p:cNvSpPr txBox="1"/>
          <p:nvPr/>
        </p:nvSpPr>
        <p:spPr>
          <a:xfrm>
            <a:off x="4984763" y="571208"/>
            <a:ext cx="503049" cy="276999"/>
          </a:xfrm>
          <a:prstGeom prst="rect">
            <a:avLst/>
          </a:prstGeom>
          <a:noFill/>
          <a:ln>
            <a:noFill/>
          </a:ln>
        </p:spPr>
        <p:txBody>
          <a:bodyPr wrap="square" rtlCol="0">
            <a:spAutoFit/>
          </a:bodyPr>
          <a:lstStyle/>
          <a:p>
            <a:pPr algn="ctr"/>
            <a:r>
              <a:rPr lang="de-DE" sz="1200" b="1" dirty="0">
                <a:solidFill>
                  <a:schemeClr val="bg1"/>
                </a:solidFill>
              </a:rPr>
              <a:t>(4)</a:t>
            </a:r>
            <a:endParaRPr sz="1200" b="1" dirty="0">
              <a:solidFill>
                <a:schemeClr val="bg1"/>
              </a:solidFill>
            </a:endParaRPr>
          </a:p>
        </p:txBody>
      </p:sp>
      <p:sp>
        <p:nvSpPr>
          <p:cNvPr id="7" name="Rechteck 6">
            <a:extLst>
              <a:ext uri="{FF2B5EF4-FFF2-40B4-BE49-F238E27FC236}">
                <a16:creationId xmlns:a16="http://schemas.microsoft.com/office/drawing/2014/main" id="{D299990A-A1FA-134E-935E-472F23821158}"/>
              </a:ext>
            </a:extLst>
          </p:cNvPr>
          <p:cNvSpPr/>
          <p:nvPr/>
        </p:nvSpPr>
        <p:spPr>
          <a:xfrm>
            <a:off x="5908835" y="848207"/>
            <a:ext cx="5401235" cy="514245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endParaRPr lang="de-DE" dirty="0"/>
          </a:p>
        </p:txBody>
      </p:sp>
      <p:pic>
        <p:nvPicPr>
          <p:cNvPr id="4098" name="Picture 2" descr="Farm Krug Topf Transparente PNG &amp;amp; SVG Vektor">
            <a:extLst>
              <a:ext uri="{FF2B5EF4-FFF2-40B4-BE49-F238E27FC236}">
                <a16:creationId xmlns:a16="http://schemas.microsoft.com/office/drawing/2014/main" id="{6A452E08-D639-FE40-88A6-B246010FC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824" y="2714382"/>
            <a:ext cx="1429236" cy="14292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1" name="Gerade Verbindung mit Pfeil 10">
            <a:extLst>
              <a:ext uri="{FF2B5EF4-FFF2-40B4-BE49-F238E27FC236}">
                <a16:creationId xmlns:a16="http://schemas.microsoft.com/office/drawing/2014/main" id="{363A7AFD-4426-0047-B580-D44C06AAA68C}"/>
              </a:ext>
            </a:extLst>
          </p:cNvPr>
          <p:cNvCxnSpPr>
            <a:cxnSpLocks/>
          </p:cNvCxnSpPr>
          <p:nvPr/>
        </p:nvCxnSpPr>
        <p:spPr>
          <a:xfrm flipV="1">
            <a:off x="7336306" y="1943098"/>
            <a:ext cx="1027765" cy="11246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34B1BD35-DB12-CE45-B3B0-CE92C9E3CBEE}"/>
              </a:ext>
            </a:extLst>
          </p:cNvPr>
          <p:cNvSpPr/>
          <p:nvPr/>
        </p:nvSpPr>
        <p:spPr>
          <a:xfrm>
            <a:off x="8807458" y="1391186"/>
            <a:ext cx="2192236" cy="786637"/>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dirty="0">
                <a:latin typeface="Tw Cen MT" panose="020B0602020104020603" pitchFamily="34" charset="77"/>
              </a:rPr>
              <a:t>Zeus habe nie einen Schöneren besessen</a:t>
            </a:r>
            <a:endParaRPr dirty="0">
              <a:latin typeface="Tw Cen MT" panose="020B0602020104020603" pitchFamily="34" charset="77"/>
            </a:endParaRPr>
          </a:p>
        </p:txBody>
      </p:sp>
      <p:cxnSp>
        <p:nvCxnSpPr>
          <p:cNvPr id="17" name="Gerade Verbindung mit Pfeil 16">
            <a:extLst>
              <a:ext uri="{FF2B5EF4-FFF2-40B4-BE49-F238E27FC236}">
                <a16:creationId xmlns:a16="http://schemas.microsoft.com/office/drawing/2014/main" id="{87C28C48-AB71-3941-AB93-1E5A5F6EF36C}"/>
              </a:ext>
            </a:extLst>
          </p:cNvPr>
          <p:cNvCxnSpPr>
            <a:cxnSpLocks/>
          </p:cNvCxnSpPr>
          <p:nvPr/>
        </p:nvCxnSpPr>
        <p:spPr>
          <a:xfrm>
            <a:off x="7336306" y="3306947"/>
            <a:ext cx="1209300" cy="2071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69567EC8-24B2-644B-A87D-287EC55AF6B4}"/>
              </a:ext>
            </a:extLst>
          </p:cNvPr>
          <p:cNvSpPr/>
          <p:nvPr/>
        </p:nvSpPr>
        <p:spPr>
          <a:xfrm>
            <a:off x="8686300" y="2327978"/>
            <a:ext cx="2502611" cy="2244017"/>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b="1" dirty="0" err="1">
                <a:latin typeface="Tw Cen MT" panose="020B0602020104020603" pitchFamily="34" charset="77"/>
              </a:rPr>
              <a:t>Ekphrasis</a:t>
            </a:r>
            <a:r>
              <a:rPr lang="de-DE" b="1" dirty="0">
                <a:latin typeface="Tw Cen MT" panose="020B0602020104020603" pitchFamily="34" charset="77"/>
              </a:rPr>
              <a:t> des Kruges:</a:t>
            </a:r>
          </a:p>
          <a:p>
            <a:pPr marL="285750" indent="-285750">
              <a:buFont typeface="Arial" panose="020B0604020202020204" pitchFamily="34" charset="0"/>
              <a:buChar char="•"/>
            </a:pPr>
            <a:r>
              <a:rPr lang="de-DE" dirty="0">
                <a:latin typeface="Tw Cen MT" panose="020B0602020104020603" pitchFamily="34" charset="77"/>
              </a:rPr>
              <a:t>Pan baut aus </a:t>
            </a:r>
            <a:r>
              <a:rPr lang="de-DE" dirty="0" err="1">
                <a:latin typeface="Tw Cen MT" panose="020B0602020104020603" pitchFamily="34" charset="77"/>
              </a:rPr>
              <a:t>Schlifrohren</a:t>
            </a:r>
            <a:r>
              <a:rPr lang="de-DE" dirty="0">
                <a:latin typeface="Tw Cen MT" panose="020B0602020104020603" pitchFamily="34" charset="77"/>
              </a:rPr>
              <a:t> eine Flöte</a:t>
            </a:r>
          </a:p>
          <a:p>
            <a:pPr marL="285750" indent="-285750">
              <a:buFont typeface="Arial" panose="020B0604020202020204" pitchFamily="34" charset="0"/>
              <a:buChar char="•"/>
            </a:pPr>
            <a:r>
              <a:rPr lang="de-DE" dirty="0">
                <a:latin typeface="Tw Cen MT" panose="020B0602020104020603" pitchFamily="34" charset="77"/>
              </a:rPr>
              <a:t>Zeus trägt Nymphe Europa auf seinem Rücken</a:t>
            </a:r>
          </a:p>
          <a:p>
            <a:pPr marL="285750" indent="-285750">
              <a:buFont typeface="Arial" panose="020B0604020202020204" pitchFamily="34" charset="0"/>
              <a:buChar char="•"/>
            </a:pPr>
            <a:r>
              <a:rPr lang="de-DE" dirty="0" err="1">
                <a:latin typeface="Tw Cen MT" panose="020B0602020104020603" pitchFamily="34" charset="77"/>
              </a:rPr>
              <a:t>Bachus</a:t>
            </a:r>
            <a:r>
              <a:rPr lang="de-DE" dirty="0">
                <a:latin typeface="Tw Cen MT" panose="020B0602020104020603" pitchFamily="34" charset="77"/>
              </a:rPr>
              <a:t> isst Trauben mit einer Nymphe</a:t>
            </a:r>
            <a:endParaRPr dirty="0">
              <a:latin typeface="Tw Cen MT" panose="020B0602020104020603" pitchFamily="34" charset="77"/>
            </a:endParaRPr>
          </a:p>
        </p:txBody>
      </p:sp>
      <p:sp>
        <p:nvSpPr>
          <p:cNvPr id="3" name="Rechteck 2">
            <a:extLst>
              <a:ext uri="{FF2B5EF4-FFF2-40B4-BE49-F238E27FC236}">
                <a16:creationId xmlns:a16="http://schemas.microsoft.com/office/drawing/2014/main" id="{4B7E872F-BE48-B745-9206-D3A543918216}"/>
              </a:ext>
            </a:extLst>
          </p:cNvPr>
          <p:cNvSpPr/>
          <p:nvPr/>
        </p:nvSpPr>
        <p:spPr>
          <a:xfrm>
            <a:off x="5902194" y="832091"/>
            <a:ext cx="5401235" cy="461665"/>
          </a:xfrm>
          <a:prstGeom prst="rect">
            <a:avLst/>
          </a:prstGeom>
        </p:spPr>
        <p:txBody>
          <a:bodyPr wrap="square">
            <a:spAutoFit/>
          </a:bodyPr>
          <a:lstStyle/>
          <a:p>
            <a:pPr algn="ctr"/>
            <a:r>
              <a:rPr lang="de-DE" sz="2400" b="1" dirty="0">
                <a:latin typeface="Tw Cen MT" panose="020B0602020104020603" pitchFamily="34" charset="77"/>
              </a:rPr>
              <a:t>Inhalt des „Zerbrochenen Kruges“</a:t>
            </a:r>
            <a:endParaRPr sz="2400" b="1" dirty="0">
              <a:latin typeface="Tw Cen MT" panose="020B0602020104020603" pitchFamily="34" charset="77"/>
            </a:endParaRPr>
          </a:p>
        </p:txBody>
      </p:sp>
      <p:cxnSp>
        <p:nvCxnSpPr>
          <p:cNvPr id="22" name="Gerade Verbindung mit Pfeil 21">
            <a:extLst>
              <a:ext uri="{FF2B5EF4-FFF2-40B4-BE49-F238E27FC236}">
                <a16:creationId xmlns:a16="http://schemas.microsoft.com/office/drawing/2014/main" id="{3D9B3F42-38AC-F04B-B03B-674A57A874D4}"/>
              </a:ext>
            </a:extLst>
          </p:cNvPr>
          <p:cNvCxnSpPr>
            <a:cxnSpLocks/>
          </p:cNvCxnSpPr>
          <p:nvPr/>
        </p:nvCxnSpPr>
        <p:spPr>
          <a:xfrm>
            <a:off x="7336306" y="3575796"/>
            <a:ext cx="1160776" cy="16685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hteck 25">
            <a:extLst>
              <a:ext uri="{FF2B5EF4-FFF2-40B4-BE49-F238E27FC236}">
                <a16:creationId xmlns:a16="http://schemas.microsoft.com/office/drawing/2014/main" id="{7BA92240-7781-6143-8694-268A6F81D6B7}"/>
              </a:ext>
            </a:extLst>
          </p:cNvPr>
          <p:cNvSpPr/>
          <p:nvPr/>
        </p:nvSpPr>
        <p:spPr>
          <a:xfrm>
            <a:off x="8807458" y="4685104"/>
            <a:ext cx="2192236" cy="1250577"/>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1600" dirty="0">
                <a:latin typeface="Tw Cen MT" panose="020B0602020104020603" pitchFamily="34" charset="77"/>
              </a:rPr>
              <a:t>„So sang der Faun, und die jungen Hirten banden ihn los und besahen die Scherben im Gras.“</a:t>
            </a:r>
            <a:endParaRPr sz="1600" dirty="0">
              <a:latin typeface="Tw Cen MT" panose="020B0602020104020603" pitchFamily="34" charset="77"/>
            </a:endParaRPr>
          </a:p>
        </p:txBody>
      </p:sp>
    </p:spTree>
    <p:extLst>
      <p:ext uri="{BB962C8B-B14F-4D97-AF65-F5344CB8AC3E}">
        <p14:creationId xmlns:p14="http://schemas.microsoft.com/office/powerpoint/2010/main" val="291136788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74" name="Rectangle 73">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65" name="Grafik 64" descr="Schließendes Anführungszeichen mit einfarbiger Füllung">
            <a:extLst>
              <a:ext uri="{FF2B5EF4-FFF2-40B4-BE49-F238E27FC236}">
                <a16:creationId xmlns:a16="http://schemas.microsoft.com/office/drawing/2014/main" id="{9FD1EA42-A4B5-2B49-937E-AB7567D31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9188" y="-115073"/>
            <a:ext cx="2338905" cy="2338905"/>
          </a:xfrm>
          <a:prstGeom prst="rect">
            <a:avLst/>
          </a:prstGeom>
          <a:effectLst>
            <a:outerShdw blurRad="50800" dist="38100" dir="5400000" algn="t" rotWithShape="0">
              <a:prstClr val="black">
                <a:alpha val="40000"/>
              </a:prstClr>
            </a:outerShdw>
          </a:effectLst>
        </p:spPr>
      </p:pic>
      <p:pic>
        <p:nvPicPr>
          <p:cNvPr id="66" name="Grafik 65" descr="Öffnendes Anführungszeichen mit einfarbiger Füllung">
            <a:extLst>
              <a:ext uri="{FF2B5EF4-FFF2-40B4-BE49-F238E27FC236}">
                <a16:creationId xmlns:a16="http://schemas.microsoft.com/office/drawing/2014/main" id="{6B4A51C7-4767-CD4C-BE6D-F8724D888A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8" y="4578000"/>
            <a:ext cx="2340000" cy="2340000"/>
          </a:xfrm>
          <a:prstGeom prst="rect">
            <a:avLst/>
          </a:prstGeom>
          <a:effectLst>
            <a:outerShdw blurRad="50800" dist="38100" dir="5400000" algn="t" rotWithShape="0">
              <a:prstClr val="black">
                <a:alpha val="40000"/>
              </a:prstClr>
            </a:outerShdw>
          </a:effectLst>
        </p:spPr>
      </p:pic>
      <p:sp>
        <p:nvSpPr>
          <p:cNvPr id="4" name="Rechteck 3">
            <a:extLst>
              <a:ext uri="{FF2B5EF4-FFF2-40B4-BE49-F238E27FC236}">
                <a16:creationId xmlns:a16="http://schemas.microsoft.com/office/drawing/2014/main" id="{308ACE02-2CBD-804F-83F3-243EE261A03B}"/>
              </a:ext>
            </a:extLst>
          </p:cNvPr>
          <p:cNvSpPr/>
          <p:nvPr/>
        </p:nvSpPr>
        <p:spPr>
          <a:xfrm>
            <a:off x="1157161" y="1487908"/>
            <a:ext cx="9902725" cy="3108543"/>
          </a:xfrm>
          <a:prstGeom prst="rect">
            <a:avLst/>
          </a:prstGeom>
        </p:spPr>
        <p:txBody>
          <a:bodyPr wrap="square">
            <a:spAutoFit/>
          </a:bodyPr>
          <a:lstStyle/>
          <a:p>
            <a:pPr algn="just"/>
            <a:r>
              <a:rPr lang="de-DE" sz="2800" dirty="0">
                <a:latin typeface="Tw Cen MT" panose="020B0602020104020603" pitchFamily="34" charset="77"/>
              </a:rPr>
              <a:t>In der von Kleist für sein beinahe gleichnamiges Lustspiel als Referenztext verwendeten Geßner-Idylle ‚Der zerbrochene Krug‘ variiert Geßner das antike Muster der „traditionelle[(</a:t>
            </a:r>
            <a:r>
              <a:rPr lang="de-DE" sz="2800" dirty="0" err="1">
                <a:latin typeface="Tw Cen MT" panose="020B0602020104020603" pitchFamily="34" charset="77"/>
              </a:rPr>
              <a:t>n</a:t>
            </a:r>
            <a:r>
              <a:rPr lang="de-DE" sz="2800" dirty="0">
                <a:latin typeface="Tw Cen MT" panose="020B0602020104020603" pitchFamily="34" charset="77"/>
              </a:rPr>
              <a:t>] bukolische[</a:t>
            </a:r>
            <a:r>
              <a:rPr lang="de-DE" sz="2800" dirty="0" err="1">
                <a:latin typeface="Tw Cen MT" panose="020B0602020104020603" pitchFamily="34" charset="77"/>
              </a:rPr>
              <a:t>n</a:t>
            </a:r>
            <a:r>
              <a:rPr lang="de-DE" sz="2800" dirty="0">
                <a:latin typeface="Tw Cen MT" panose="020B0602020104020603" pitchFamily="34" charset="77"/>
              </a:rPr>
              <a:t>] Beschreibung von Reliefbildern auf Gefäßen, auf Bechern oder Krügen, die als Preis im Wettgesang der Hirten ausgesetzt waren", auf die Weise, </a:t>
            </a:r>
            <a:r>
              <a:rPr lang="de-DE" sz="2800" dirty="0" err="1">
                <a:latin typeface="Tw Cen MT" panose="020B0602020104020603" pitchFamily="34" charset="77"/>
              </a:rPr>
              <a:t>daß</a:t>
            </a:r>
            <a:r>
              <a:rPr lang="de-DE" sz="2800" dirty="0">
                <a:latin typeface="Tw Cen MT" panose="020B0602020104020603" pitchFamily="34" charset="77"/>
              </a:rPr>
              <a:t> es nun ein bereits </a:t>
            </a:r>
            <a:r>
              <a:rPr lang="de-DE" sz="2800" dirty="0" err="1">
                <a:latin typeface="Tw Cen MT" panose="020B0602020104020603" pitchFamily="34" charset="77"/>
              </a:rPr>
              <a:t>zerbrochner</a:t>
            </a:r>
            <a:r>
              <a:rPr lang="de-DE" sz="2800" dirty="0">
                <a:latin typeface="Tw Cen MT" panose="020B0602020104020603" pitchFamily="34" charset="77"/>
              </a:rPr>
              <a:t> Krug ist, der von einem Faun besungen wird.</a:t>
            </a:r>
          </a:p>
        </p:txBody>
      </p:sp>
      <p:sp>
        <p:nvSpPr>
          <p:cNvPr id="12" name="Rechteck 11">
            <a:extLst>
              <a:ext uri="{FF2B5EF4-FFF2-40B4-BE49-F238E27FC236}">
                <a16:creationId xmlns:a16="http://schemas.microsoft.com/office/drawing/2014/main" id="{A99D9096-2FCF-A247-B545-0FAB05E14665}"/>
              </a:ext>
            </a:extLst>
          </p:cNvPr>
          <p:cNvSpPr/>
          <p:nvPr/>
        </p:nvSpPr>
        <p:spPr>
          <a:xfrm>
            <a:off x="2967318" y="4706811"/>
            <a:ext cx="8161322" cy="923330"/>
          </a:xfrm>
          <a:prstGeom prst="rect">
            <a:avLst/>
          </a:prstGeom>
        </p:spPr>
        <p:txBody>
          <a:bodyPr wrap="square">
            <a:spAutoFit/>
          </a:bodyPr>
          <a:lstStyle/>
          <a:p>
            <a:pPr algn="r"/>
            <a:r>
              <a:rPr lang="de-DE" cap="small" dirty="0">
                <a:latin typeface="Tw Cen MT" panose="020B0602020104020603" pitchFamily="34" charset="77"/>
              </a:rPr>
              <a:t>Tausch</a:t>
            </a:r>
            <a:r>
              <a:rPr lang="de-DE" dirty="0">
                <a:latin typeface="Tw Cen MT" panose="020B0602020104020603" pitchFamily="34" charset="77"/>
              </a:rPr>
              <a:t>, Harald (1999): </a:t>
            </a:r>
            <a:r>
              <a:rPr lang="de-DE" i="1" dirty="0">
                <a:latin typeface="Tw Cen MT" panose="020B0602020104020603" pitchFamily="34" charset="77"/>
              </a:rPr>
              <a:t>Das Bad der Diana. Heinrich von Kleists Der Schrecken im Bade. </a:t>
            </a:r>
            <a:r>
              <a:rPr lang="de-DE" dirty="0">
                <a:latin typeface="Tw Cen MT" panose="020B0602020104020603" pitchFamily="34" charset="77"/>
              </a:rPr>
              <a:t>In: Gerhard </a:t>
            </a:r>
            <a:r>
              <a:rPr lang="de-DE" cap="small" dirty="0">
                <a:latin typeface="Tw Cen MT" panose="020B0602020104020603" pitchFamily="34" charset="77"/>
              </a:rPr>
              <a:t>Neumann</a:t>
            </a:r>
            <a:r>
              <a:rPr lang="de-DE" dirty="0">
                <a:latin typeface="Tw Cen MT" panose="020B0602020104020603" pitchFamily="34" charset="77"/>
              </a:rPr>
              <a:t> &amp; Günter </a:t>
            </a:r>
            <a:r>
              <a:rPr lang="de-DE" cap="small" dirty="0">
                <a:latin typeface="Tw Cen MT" panose="020B0602020104020603" pitchFamily="34" charset="77"/>
              </a:rPr>
              <a:t>Oesterle</a:t>
            </a:r>
            <a:r>
              <a:rPr lang="de-DE" dirty="0">
                <a:latin typeface="Tw Cen MT" panose="020B0602020104020603" pitchFamily="34" charset="77"/>
              </a:rPr>
              <a:t> (Hrsg.): </a:t>
            </a:r>
            <a:r>
              <a:rPr lang="de-DE" i="1" dirty="0">
                <a:latin typeface="Tw Cen MT" panose="020B0602020104020603" pitchFamily="34" charset="77"/>
              </a:rPr>
              <a:t>Bild und Schrift in der Romantik. Würzburg: Königshausen &amp; Neumann, 194.</a:t>
            </a:r>
            <a:endParaRPr lang="de-DE" dirty="0">
              <a:latin typeface="Tw Cen MT" panose="020B0602020104020603" pitchFamily="34" charset="77"/>
            </a:endParaRPr>
          </a:p>
        </p:txBody>
      </p:sp>
    </p:spTree>
    <p:extLst>
      <p:ext uri="{BB962C8B-B14F-4D97-AF65-F5344CB8AC3E}">
        <p14:creationId xmlns:p14="http://schemas.microsoft.com/office/powerpoint/2010/main" val="2885535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74" name="Rectangle 73">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65" name="Grafik 64" descr="Schließendes Anführungszeichen mit einfarbiger Füllung">
            <a:extLst>
              <a:ext uri="{FF2B5EF4-FFF2-40B4-BE49-F238E27FC236}">
                <a16:creationId xmlns:a16="http://schemas.microsoft.com/office/drawing/2014/main" id="{9FD1EA42-A4B5-2B49-937E-AB7567D31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9188" y="-115073"/>
            <a:ext cx="2338905" cy="2338905"/>
          </a:xfrm>
          <a:prstGeom prst="rect">
            <a:avLst/>
          </a:prstGeom>
          <a:effectLst>
            <a:outerShdw blurRad="50800" dist="38100" dir="5400000" algn="t" rotWithShape="0">
              <a:prstClr val="black">
                <a:alpha val="40000"/>
              </a:prstClr>
            </a:outerShdw>
          </a:effectLst>
        </p:spPr>
      </p:pic>
      <p:pic>
        <p:nvPicPr>
          <p:cNvPr id="66" name="Grafik 65" descr="Öffnendes Anführungszeichen mit einfarbiger Füllung">
            <a:extLst>
              <a:ext uri="{FF2B5EF4-FFF2-40B4-BE49-F238E27FC236}">
                <a16:creationId xmlns:a16="http://schemas.microsoft.com/office/drawing/2014/main" id="{6B4A51C7-4767-CD4C-BE6D-F8724D888A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8" y="4578000"/>
            <a:ext cx="2340000" cy="2340000"/>
          </a:xfrm>
          <a:prstGeom prst="rect">
            <a:avLst/>
          </a:prstGeom>
          <a:effectLst>
            <a:outerShdw blurRad="50800" dist="38100" dir="5400000" algn="t" rotWithShape="0">
              <a:prstClr val="black">
                <a:alpha val="40000"/>
              </a:prstClr>
            </a:outerShdw>
          </a:effectLst>
        </p:spPr>
      </p:pic>
      <p:sp>
        <p:nvSpPr>
          <p:cNvPr id="4" name="Rechteck 3">
            <a:extLst>
              <a:ext uri="{FF2B5EF4-FFF2-40B4-BE49-F238E27FC236}">
                <a16:creationId xmlns:a16="http://schemas.microsoft.com/office/drawing/2014/main" id="{308ACE02-2CBD-804F-83F3-243EE261A03B}"/>
              </a:ext>
            </a:extLst>
          </p:cNvPr>
          <p:cNvSpPr/>
          <p:nvPr/>
        </p:nvSpPr>
        <p:spPr>
          <a:xfrm>
            <a:off x="1142351" y="2056977"/>
            <a:ext cx="9902725" cy="1815882"/>
          </a:xfrm>
          <a:prstGeom prst="rect">
            <a:avLst/>
          </a:prstGeom>
        </p:spPr>
        <p:txBody>
          <a:bodyPr wrap="square">
            <a:spAutoFit/>
          </a:bodyPr>
          <a:lstStyle/>
          <a:p>
            <a:pPr algn="just"/>
            <a:r>
              <a:rPr lang="de-DE" sz="2800" dirty="0">
                <a:latin typeface="Tw Cen MT" panose="020B0602020104020603" pitchFamily="34" charset="77"/>
              </a:rPr>
              <a:t>Das Thema des zerbrochenen Kruges, das "man bei Vergil und übrigens auch bei </a:t>
            </a:r>
            <a:r>
              <a:rPr lang="de-DE" sz="2800" dirty="0" err="1">
                <a:latin typeface="Tw Cen MT" panose="020B0602020104020603" pitchFamily="34" charset="77"/>
              </a:rPr>
              <a:t>Theokrit</a:t>
            </a:r>
            <a:r>
              <a:rPr lang="de-DE" sz="2800" dirty="0">
                <a:latin typeface="Tw Cen MT" panose="020B0602020104020603" pitchFamily="34" charset="77"/>
              </a:rPr>
              <a:t>, von denen Geßner soviel übernommen hat, vergeblich suchen“ wird, sucht im Sinne der Antike ein neues Motiv zu finden, das für die Epiphanie des Dionysos einzustehen hat.</a:t>
            </a:r>
          </a:p>
        </p:txBody>
      </p:sp>
      <p:sp>
        <p:nvSpPr>
          <p:cNvPr id="11" name="Rechteck 10">
            <a:extLst>
              <a:ext uri="{FF2B5EF4-FFF2-40B4-BE49-F238E27FC236}">
                <a16:creationId xmlns:a16="http://schemas.microsoft.com/office/drawing/2014/main" id="{64AD443B-AEFA-9446-BB98-5E2AE9A0E20B}"/>
              </a:ext>
            </a:extLst>
          </p:cNvPr>
          <p:cNvSpPr/>
          <p:nvPr/>
        </p:nvSpPr>
        <p:spPr>
          <a:xfrm>
            <a:off x="2967318" y="4706811"/>
            <a:ext cx="8161322" cy="923330"/>
          </a:xfrm>
          <a:prstGeom prst="rect">
            <a:avLst/>
          </a:prstGeom>
        </p:spPr>
        <p:txBody>
          <a:bodyPr wrap="square">
            <a:spAutoFit/>
          </a:bodyPr>
          <a:lstStyle/>
          <a:p>
            <a:pPr algn="r"/>
            <a:r>
              <a:rPr lang="de-DE" cap="small" dirty="0">
                <a:latin typeface="Tw Cen MT" panose="020B0602020104020603" pitchFamily="34" charset="77"/>
              </a:rPr>
              <a:t>Tausch</a:t>
            </a:r>
            <a:r>
              <a:rPr lang="de-DE" dirty="0">
                <a:latin typeface="Tw Cen MT" panose="020B0602020104020603" pitchFamily="34" charset="77"/>
              </a:rPr>
              <a:t>, Harald (1999): </a:t>
            </a:r>
            <a:r>
              <a:rPr lang="de-DE" i="1" dirty="0">
                <a:latin typeface="Tw Cen MT" panose="020B0602020104020603" pitchFamily="34" charset="77"/>
              </a:rPr>
              <a:t>Das Bad der Diana. Heinrich von Kleists Der Schrecken im Bade. </a:t>
            </a:r>
            <a:r>
              <a:rPr lang="de-DE" dirty="0">
                <a:latin typeface="Tw Cen MT" panose="020B0602020104020603" pitchFamily="34" charset="77"/>
              </a:rPr>
              <a:t>In: Gerhard </a:t>
            </a:r>
            <a:r>
              <a:rPr lang="de-DE" cap="small" dirty="0">
                <a:latin typeface="Tw Cen MT" panose="020B0602020104020603" pitchFamily="34" charset="77"/>
              </a:rPr>
              <a:t>Neumann</a:t>
            </a:r>
            <a:r>
              <a:rPr lang="de-DE" dirty="0">
                <a:latin typeface="Tw Cen MT" panose="020B0602020104020603" pitchFamily="34" charset="77"/>
              </a:rPr>
              <a:t> &amp; Günter </a:t>
            </a:r>
            <a:r>
              <a:rPr lang="de-DE" cap="small" dirty="0">
                <a:latin typeface="Tw Cen MT" panose="020B0602020104020603" pitchFamily="34" charset="77"/>
              </a:rPr>
              <a:t>Oesterle</a:t>
            </a:r>
            <a:r>
              <a:rPr lang="de-DE" dirty="0">
                <a:latin typeface="Tw Cen MT" panose="020B0602020104020603" pitchFamily="34" charset="77"/>
              </a:rPr>
              <a:t> (Hrsg.): </a:t>
            </a:r>
            <a:r>
              <a:rPr lang="de-DE" i="1" dirty="0">
                <a:latin typeface="Tw Cen MT" panose="020B0602020104020603" pitchFamily="34" charset="77"/>
              </a:rPr>
              <a:t>Bild und Schrift in der Romantik. Würzburg: Königshausen &amp; Neumann, 194.</a:t>
            </a:r>
            <a:endParaRPr lang="de-DE" dirty="0">
              <a:latin typeface="Tw Cen MT" panose="020B0602020104020603" pitchFamily="34" charset="77"/>
            </a:endParaRPr>
          </a:p>
        </p:txBody>
      </p:sp>
    </p:spTree>
    <p:extLst>
      <p:ext uri="{BB962C8B-B14F-4D97-AF65-F5344CB8AC3E}">
        <p14:creationId xmlns:p14="http://schemas.microsoft.com/office/powerpoint/2010/main" val="2637348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8" name="Rectangle 27">
            <a:extLst>
              <a:ext uri="{FF2B5EF4-FFF2-40B4-BE49-F238E27FC236}">
                <a16:creationId xmlns:a16="http://schemas.microsoft.com/office/drawing/2014/main" id="{20C97E5C-C165-417B-BBDE-6701E226B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5D0E1C6-221C-4835-B0D4-24184F6B6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98F2782-0AD1-4AB6-BBB8-3BA1BB416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Werkzeug enthält.&#10;&#10;Automatisch generierte Beschreibung">
            <a:extLst>
              <a:ext uri="{FF2B5EF4-FFF2-40B4-BE49-F238E27FC236}">
                <a16:creationId xmlns:a16="http://schemas.microsoft.com/office/drawing/2014/main" id="{CEDA6385-C04D-B64B-9110-11CB9B7DBF93}"/>
              </a:ext>
            </a:extLst>
          </p:cNvPr>
          <p:cNvPicPr>
            <a:picLocks noChangeAspect="1"/>
          </p:cNvPicPr>
          <p:nvPr/>
        </p:nvPicPr>
        <p:blipFill>
          <a:blip r:embed="rId2"/>
          <a:stretch>
            <a:fillRect/>
          </a:stretch>
        </p:blipFill>
        <p:spPr>
          <a:xfrm>
            <a:off x="3949009" y="1123527"/>
            <a:ext cx="4293976" cy="4604800"/>
          </a:xfrm>
          <a:prstGeom prst="rect">
            <a:avLst/>
          </a:prstGeom>
        </p:spPr>
      </p:pic>
      <p:sp>
        <p:nvSpPr>
          <p:cNvPr id="7" name="Textfeld 6">
            <a:extLst>
              <a:ext uri="{FF2B5EF4-FFF2-40B4-BE49-F238E27FC236}">
                <a16:creationId xmlns:a16="http://schemas.microsoft.com/office/drawing/2014/main" id="{2B566FB5-CF62-0E4E-BF58-41FEC652B2E4}"/>
              </a:ext>
            </a:extLst>
          </p:cNvPr>
          <p:cNvSpPr txBox="1"/>
          <p:nvPr/>
        </p:nvSpPr>
        <p:spPr>
          <a:xfrm>
            <a:off x="11128711" y="643466"/>
            <a:ext cx="503049" cy="276999"/>
          </a:xfrm>
          <a:prstGeom prst="rect">
            <a:avLst/>
          </a:prstGeom>
          <a:noFill/>
          <a:ln>
            <a:noFill/>
          </a:ln>
        </p:spPr>
        <p:txBody>
          <a:bodyPr wrap="square" rtlCol="0">
            <a:spAutoFit/>
          </a:bodyPr>
          <a:lstStyle/>
          <a:p>
            <a:pPr algn="ctr"/>
            <a:r>
              <a:rPr lang="de-DE" sz="1200" b="1" dirty="0">
                <a:solidFill>
                  <a:schemeClr val="bg1"/>
                </a:solidFill>
              </a:rPr>
              <a:t>(1)</a:t>
            </a:r>
            <a:endParaRPr sz="1200" b="1" dirty="0">
              <a:solidFill>
                <a:schemeClr val="bg1"/>
              </a:solidFill>
            </a:endParaRPr>
          </a:p>
        </p:txBody>
      </p:sp>
    </p:spTree>
    <p:extLst>
      <p:ext uri="{BB962C8B-B14F-4D97-AF65-F5344CB8AC3E}">
        <p14:creationId xmlns:p14="http://schemas.microsoft.com/office/powerpoint/2010/main" val="3435297870"/>
      </p:ext>
    </p:extLst>
  </p:cSld>
  <p:clrMapOvr>
    <a:overrideClrMapping bg1="dk1" tx1="lt1" bg2="dk2" tx2="lt2" accent1="accent1" accent2="accent2" accent3="accent3" accent4="accent4" accent5="accent5" accent6="accent6" hlink="hlink" folHlink="folHlink"/>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AA0A1-E686-2847-A2EC-27BBA37C30A4}"/>
              </a:ext>
            </a:extLst>
          </p:cNvPr>
          <p:cNvSpPr>
            <a:spLocks noGrp="1"/>
          </p:cNvSpPr>
          <p:nvPr>
            <p:ph type="title"/>
          </p:nvPr>
        </p:nvSpPr>
        <p:spPr>
          <a:xfrm>
            <a:off x="581192" y="702156"/>
            <a:ext cx="11029616" cy="543938"/>
          </a:xfrm>
        </p:spPr>
        <p:txBody>
          <a:bodyPr>
            <a:normAutofit fontScale="90000"/>
          </a:bodyPr>
          <a:lstStyle/>
          <a:p>
            <a:r>
              <a:rPr lang="de-DE" dirty="0"/>
              <a:t>Literatur</a:t>
            </a:r>
            <a:endParaRPr dirty="0"/>
          </a:p>
        </p:txBody>
      </p:sp>
      <p:sp>
        <p:nvSpPr>
          <p:cNvPr id="3" name="Inhaltsplatzhalter 2">
            <a:extLst>
              <a:ext uri="{FF2B5EF4-FFF2-40B4-BE49-F238E27FC236}">
                <a16:creationId xmlns:a16="http://schemas.microsoft.com/office/drawing/2014/main" id="{8A1E83CD-E32F-8C4E-ADF3-B8C8FF10521D}"/>
              </a:ext>
            </a:extLst>
          </p:cNvPr>
          <p:cNvSpPr>
            <a:spLocks noGrp="1"/>
          </p:cNvSpPr>
          <p:nvPr>
            <p:ph idx="1"/>
          </p:nvPr>
        </p:nvSpPr>
        <p:spPr>
          <a:xfrm>
            <a:off x="581192" y="1246094"/>
            <a:ext cx="11029615" cy="4891693"/>
          </a:xfrm>
        </p:spPr>
        <p:txBody>
          <a:bodyPr>
            <a:noAutofit/>
          </a:bodyPr>
          <a:lstStyle/>
          <a:p>
            <a:pPr marL="360000" indent="-457200">
              <a:buNone/>
            </a:pPr>
            <a:r>
              <a:rPr lang="de-DE" sz="1600" cap="small" dirty="0"/>
              <a:t>Bülow,</a:t>
            </a:r>
            <a:r>
              <a:rPr lang="de-DE" sz="1600" dirty="0"/>
              <a:t> Eduard v.</a:t>
            </a:r>
            <a:r>
              <a:rPr lang="de-DE" sz="1600" cap="small" dirty="0"/>
              <a:t> (1848): </a:t>
            </a:r>
            <a:r>
              <a:rPr lang="de-DE" sz="1600" i="1" dirty="0"/>
              <a:t>Heinrich von </a:t>
            </a:r>
            <a:r>
              <a:rPr lang="de-DE" sz="1600" i="1" dirty="0" err="1"/>
              <a:t>Kleist’s</a:t>
            </a:r>
            <a:r>
              <a:rPr lang="de-DE" sz="1600" i="1" dirty="0"/>
              <a:t> Leben und Briefe. Mit einem Anhange</a:t>
            </a:r>
            <a:r>
              <a:rPr lang="de-DE" sz="1600" dirty="0"/>
              <a:t>, Berlin.</a:t>
            </a:r>
          </a:p>
          <a:p>
            <a:pPr marL="360000" indent="-457200">
              <a:buNone/>
            </a:pPr>
            <a:r>
              <a:rPr lang="de-DE" sz="1600" cap="small" dirty="0" err="1">
                <a:latin typeface="Tw Cen MT" panose="020B0602020104020603" pitchFamily="34" charset="77"/>
              </a:rPr>
              <a:t>Daehwan</a:t>
            </a:r>
            <a:r>
              <a:rPr lang="de-DE" sz="1600" dirty="0">
                <a:latin typeface="Tw Cen MT" panose="020B0602020104020603" pitchFamily="34" charset="77"/>
              </a:rPr>
              <a:t>, Park (2018): </a:t>
            </a:r>
            <a:r>
              <a:rPr lang="de-DE" sz="1600" i="1" dirty="0">
                <a:latin typeface="Tw Cen MT" panose="020B0602020104020603" pitchFamily="34" charset="77"/>
              </a:rPr>
              <a:t>Wirkung von Namen und Symbolik im Lustspiel „Der zerbrochene Krug“ von Kleist</a:t>
            </a:r>
            <a:r>
              <a:rPr lang="de-DE" sz="1600" dirty="0">
                <a:latin typeface="Tw Cen MT" panose="020B0602020104020603" pitchFamily="34" charset="77"/>
              </a:rPr>
              <a:t>. In: Journal </a:t>
            </a:r>
            <a:r>
              <a:rPr lang="de-DE" sz="1600" dirty="0" err="1">
                <a:latin typeface="Tw Cen MT" panose="020B0602020104020603" pitchFamily="34" charset="77"/>
              </a:rPr>
              <a:t>of</a:t>
            </a:r>
            <a:r>
              <a:rPr lang="de-DE" sz="1600" dirty="0">
                <a:latin typeface="Tw Cen MT" panose="020B0602020104020603" pitchFamily="34" charset="77"/>
              </a:rPr>
              <a:t> International Culture, Vol. 11-1, International Cultural Institute, 151-168.</a:t>
            </a:r>
            <a:endParaRPr lang="de-DE" sz="1600" dirty="0"/>
          </a:p>
          <a:p>
            <a:pPr marL="360000" indent="-457200">
              <a:buNone/>
            </a:pPr>
            <a:r>
              <a:rPr lang="de-DE" sz="1600" cap="small" dirty="0" err="1">
                <a:latin typeface="Tw Cen MT" panose="020B0602020104020603" pitchFamily="34" charset="77"/>
              </a:rPr>
              <a:t>Fronz</a:t>
            </a:r>
            <a:r>
              <a:rPr lang="de-DE" sz="1600" dirty="0">
                <a:latin typeface="Tw Cen MT" panose="020B0602020104020603" pitchFamily="34" charset="77"/>
              </a:rPr>
              <a:t>, Hans-Dieter (2000): </a:t>
            </a:r>
            <a:r>
              <a:rPr lang="de-DE" sz="1600" i="1" dirty="0">
                <a:latin typeface="Tw Cen MT" panose="020B0602020104020603" pitchFamily="34" charset="77"/>
              </a:rPr>
              <a:t>Verfehlte und erfüllte Natur: Variationen über ein Thema im Werk Heinrich von Kleists. </a:t>
            </a:r>
            <a:br>
              <a:rPr lang="de-DE" sz="1600" i="1" dirty="0">
                <a:latin typeface="Tw Cen MT" panose="020B0602020104020603" pitchFamily="34" charset="77"/>
              </a:rPr>
            </a:br>
            <a:r>
              <a:rPr lang="de-DE" sz="1600" i="1" dirty="0">
                <a:latin typeface="Tw Cen MT" panose="020B0602020104020603" pitchFamily="34" charset="77"/>
              </a:rPr>
              <a:t>Würzburg: Königshausen &amp; Neumann.</a:t>
            </a:r>
            <a:endParaRPr lang="de-DE" sz="1600" dirty="0"/>
          </a:p>
          <a:p>
            <a:pPr marL="360000" indent="-457200">
              <a:buNone/>
            </a:pPr>
            <a:r>
              <a:rPr lang="de-DE" sz="1600" cap="small" dirty="0" err="1">
                <a:latin typeface="Tw Cen MT" panose="020B0602020104020603" pitchFamily="34" charset="77"/>
              </a:rPr>
              <a:t>Geßnerr</a:t>
            </a:r>
            <a:r>
              <a:rPr lang="de-DE" sz="1600" dirty="0">
                <a:latin typeface="Tw Cen MT" panose="020B0602020104020603" pitchFamily="34" charset="77"/>
              </a:rPr>
              <a:t>, Salomon (1756): </a:t>
            </a:r>
            <a:r>
              <a:rPr lang="de-DE" sz="1600" i="1" dirty="0">
                <a:latin typeface="Tw Cen MT" panose="020B0602020104020603" pitchFamily="34" charset="77"/>
              </a:rPr>
              <a:t>Der Zerbrochene Krug. </a:t>
            </a:r>
            <a:r>
              <a:rPr lang="de-DE" sz="1600" dirty="0">
                <a:latin typeface="Tw Cen MT" panose="020B0602020104020603" pitchFamily="34" charset="77"/>
              </a:rPr>
              <a:t>In: </a:t>
            </a:r>
            <a:r>
              <a:rPr lang="de-DE" sz="1600" i="1" dirty="0">
                <a:latin typeface="Tw Cen MT" panose="020B0602020104020603" pitchFamily="34" charset="77"/>
              </a:rPr>
              <a:t>Idyllen von dem Verfasser des </a:t>
            </a:r>
            <a:r>
              <a:rPr lang="de-DE" sz="1600" i="1" dirty="0" err="1">
                <a:latin typeface="Tw Cen MT" panose="020B0602020104020603" pitchFamily="34" charset="77"/>
              </a:rPr>
              <a:t>Daphnis</a:t>
            </a:r>
            <a:r>
              <a:rPr lang="de-DE" sz="1600" i="1" dirty="0">
                <a:latin typeface="Tw Cen MT" panose="020B0602020104020603" pitchFamily="34" charset="77"/>
              </a:rPr>
              <a:t>. </a:t>
            </a:r>
            <a:r>
              <a:rPr lang="de-DE" sz="1600" dirty="0">
                <a:latin typeface="Tw Cen MT" panose="020B0602020104020603" pitchFamily="34" charset="77"/>
              </a:rPr>
              <a:t>Zürich, 48-52.</a:t>
            </a:r>
            <a:r>
              <a:rPr lang="de-DE" sz="1600" dirty="0">
                <a:solidFill>
                  <a:srgbClr val="FFFFFF"/>
                </a:solidFill>
                <a:latin typeface="Tw Cen MT" panose="020B0602020104020603" pitchFamily="34" charset="77"/>
              </a:rPr>
              <a:t> </a:t>
            </a:r>
            <a:endParaRPr lang="de-DE" sz="1600" dirty="0"/>
          </a:p>
          <a:p>
            <a:pPr marL="360000" indent="-457200">
              <a:buNone/>
            </a:pPr>
            <a:r>
              <a:rPr lang="de-DE" sz="1600" cap="small" dirty="0">
                <a:latin typeface="Tw Cen MT" panose="020B0602020104020603" pitchFamily="34" charset="77"/>
              </a:rPr>
              <a:t>Manuwald</a:t>
            </a:r>
            <a:r>
              <a:rPr lang="de-DE" sz="1600" dirty="0">
                <a:latin typeface="Tw Cen MT" panose="020B0602020104020603" pitchFamily="34" charset="77"/>
              </a:rPr>
              <a:t>, Bernd (2012): </a:t>
            </a:r>
            <a:r>
              <a:rPr lang="de-DE" sz="1600" i="1" dirty="0">
                <a:latin typeface="Tw Cen MT" panose="020B0602020104020603" pitchFamily="34" charset="77"/>
              </a:rPr>
              <a:t>Sophokles. König Ödipus</a:t>
            </a:r>
            <a:r>
              <a:rPr lang="de-DE" sz="1600" dirty="0">
                <a:latin typeface="Tw Cen MT" panose="020B0602020104020603" pitchFamily="34" charset="77"/>
              </a:rPr>
              <a:t>, herausgegeben, übersetzt und kommentiert von B. M., Berlin/Boston: De </a:t>
            </a:r>
            <a:r>
              <a:rPr lang="de-DE" sz="1600" dirty="0" err="1">
                <a:latin typeface="Tw Cen MT" panose="020B0602020104020603" pitchFamily="34" charset="77"/>
              </a:rPr>
              <a:t>Gruyter</a:t>
            </a:r>
            <a:r>
              <a:rPr lang="de-DE" sz="1600" dirty="0">
                <a:latin typeface="Tw Cen MT" panose="020B0602020104020603" pitchFamily="34" charset="77"/>
              </a:rPr>
              <a:t>.</a:t>
            </a:r>
          </a:p>
          <a:p>
            <a:pPr marL="360000" indent="-457200">
              <a:buNone/>
            </a:pPr>
            <a:r>
              <a:rPr lang="de-DE" sz="1600" cap="small" dirty="0">
                <a:latin typeface="Tw Cen MT" panose="020B0602020104020603" pitchFamily="34" charset="77"/>
              </a:rPr>
              <a:t>Miller</a:t>
            </a:r>
            <a:r>
              <a:rPr lang="de-DE" sz="1600" dirty="0">
                <a:latin typeface="Tw Cen MT" panose="020B0602020104020603" pitchFamily="34" charset="77"/>
              </a:rPr>
              <a:t>, Nobert (2001): </a:t>
            </a:r>
            <a:r>
              <a:rPr lang="de-DE" sz="1600" i="1" dirty="0">
                <a:latin typeface="Tw Cen MT" panose="020B0602020104020603" pitchFamily="34" charset="77"/>
              </a:rPr>
              <a:t>„Du hast mir deines Angesichts Züge bewährt…“: Der </a:t>
            </a:r>
            <a:r>
              <a:rPr lang="de-DE" sz="1600" i="1" dirty="0" err="1">
                <a:latin typeface="Tw Cen MT" panose="020B0602020104020603" pitchFamily="34" charset="77"/>
              </a:rPr>
              <a:t>Zerbrochne</a:t>
            </a:r>
            <a:r>
              <a:rPr lang="de-DE" sz="1600" i="1" dirty="0">
                <a:latin typeface="Tw Cen MT" panose="020B0602020104020603" pitchFamily="34" charset="77"/>
              </a:rPr>
              <a:t> Krug und die Probe auf den Augenblick.</a:t>
            </a:r>
            <a:r>
              <a:rPr lang="de-DE" sz="1600" dirty="0">
                <a:latin typeface="Tw Cen MT" panose="020B0602020104020603" pitchFamily="34" charset="77"/>
              </a:rPr>
              <a:t> In: P. M., </a:t>
            </a:r>
            <a:r>
              <a:rPr lang="de-DE" sz="1600" cap="small" dirty="0">
                <a:latin typeface="Tw Cen MT" panose="020B0602020104020603" pitchFamily="34" charset="77"/>
              </a:rPr>
              <a:t>Lützeler</a:t>
            </a:r>
            <a:r>
              <a:rPr lang="de-DE" sz="1600" dirty="0">
                <a:latin typeface="Tw Cen MT" panose="020B0602020104020603" pitchFamily="34" charset="77"/>
              </a:rPr>
              <a:t> &amp; D. </a:t>
            </a:r>
            <a:r>
              <a:rPr lang="de-DE" sz="1600" cap="small" dirty="0">
                <a:latin typeface="Tw Cen MT" panose="020B0602020104020603" pitchFamily="34" charset="77"/>
              </a:rPr>
              <a:t>Pan</a:t>
            </a:r>
            <a:r>
              <a:rPr lang="de-DE" sz="1600" dirty="0">
                <a:latin typeface="Tw Cen MT" panose="020B0602020104020603" pitchFamily="34" charset="77"/>
              </a:rPr>
              <a:t> (Hrsg.): </a:t>
            </a:r>
            <a:r>
              <a:rPr lang="de-DE" sz="1600" i="1" dirty="0">
                <a:latin typeface="Tw Cen MT" panose="020B0602020104020603" pitchFamily="34" charset="77"/>
              </a:rPr>
              <a:t>Kleists Erzählungen und Dramen: neue Studien</a:t>
            </a:r>
            <a:r>
              <a:rPr lang="de-DE" sz="1600" dirty="0">
                <a:latin typeface="Tw Cen MT" panose="020B0602020104020603" pitchFamily="34" charset="77"/>
              </a:rPr>
              <a:t>. Würzburg: Königshausen &amp; Neumann, 215-239.</a:t>
            </a:r>
          </a:p>
          <a:p>
            <a:pPr marL="360000" indent="-457200">
              <a:buNone/>
            </a:pPr>
            <a:r>
              <a:rPr lang="de-DE" sz="1600" cap="small" dirty="0"/>
              <a:t>Pelster</a:t>
            </a:r>
            <a:r>
              <a:rPr lang="de-DE" sz="1600" dirty="0"/>
              <a:t>, T. &amp; Heinrich von Kleist (2013). </a:t>
            </a:r>
            <a:r>
              <a:rPr lang="de-DE" sz="1600" i="1" dirty="0"/>
              <a:t>Textausgabe + Lektüreschlüssel. Heinrich von Kleist: Der </a:t>
            </a:r>
            <a:r>
              <a:rPr lang="de-DE" sz="1600" i="1" dirty="0" err="1"/>
              <a:t>zerbrochne</a:t>
            </a:r>
            <a:r>
              <a:rPr lang="de-DE" sz="1600" i="1" dirty="0"/>
              <a:t> Krug</a:t>
            </a:r>
            <a:r>
              <a:rPr lang="de-DE" sz="1600" dirty="0"/>
              <a:t>, Ditzingen: Reclam.</a:t>
            </a:r>
          </a:p>
        </p:txBody>
      </p:sp>
      <p:sp>
        <p:nvSpPr>
          <p:cNvPr id="4" name="Foliennummernplatzhalter 3">
            <a:extLst>
              <a:ext uri="{FF2B5EF4-FFF2-40B4-BE49-F238E27FC236}">
                <a16:creationId xmlns:a16="http://schemas.microsoft.com/office/drawing/2014/main" id="{9A649140-5641-D947-A39E-A7A0C409612D}"/>
              </a:ext>
            </a:extLst>
          </p:cNvPr>
          <p:cNvSpPr>
            <a:spLocks noGrp="1"/>
          </p:cNvSpPr>
          <p:nvPr>
            <p:ph type="sldNum" sz="quarter" idx="12"/>
          </p:nvPr>
        </p:nvSpPr>
        <p:spPr/>
        <p:txBody>
          <a:bodyPr/>
          <a:lstStyle/>
          <a:p>
            <a:fld id="{3A98EE3D-8CD1-4C3F-BD1C-C98C9596463C}" type="slidenum">
              <a:rPr lang="en-US" smtClean="0"/>
              <a:t>46</a:t>
            </a:fld>
            <a:endParaRPr lang="en-US" dirty="0"/>
          </a:p>
        </p:txBody>
      </p:sp>
    </p:spTree>
    <p:extLst>
      <p:ext uri="{BB962C8B-B14F-4D97-AF65-F5344CB8AC3E}">
        <p14:creationId xmlns:p14="http://schemas.microsoft.com/office/powerpoint/2010/main" val="2887786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AA0A1-E686-2847-A2EC-27BBA37C30A4}"/>
              </a:ext>
            </a:extLst>
          </p:cNvPr>
          <p:cNvSpPr>
            <a:spLocks noGrp="1"/>
          </p:cNvSpPr>
          <p:nvPr>
            <p:ph type="title"/>
          </p:nvPr>
        </p:nvSpPr>
        <p:spPr>
          <a:xfrm>
            <a:off x="581192" y="702156"/>
            <a:ext cx="11029616" cy="543938"/>
          </a:xfrm>
        </p:spPr>
        <p:txBody>
          <a:bodyPr>
            <a:normAutofit fontScale="90000"/>
          </a:bodyPr>
          <a:lstStyle/>
          <a:p>
            <a:r>
              <a:rPr lang="de-DE" dirty="0"/>
              <a:t>Literatur</a:t>
            </a:r>
            <a:endParaRPr dirty="0"/>
          </a:p>
        </p:txBody>
      </p:sp>
      <p:sp>
        <p:nvSpPr>
          <p:cNvPr id="3" name="Inhaltsplatzhalter 2">
            <a:extLst>
              <a:ext uri="{FF2B5EF4-FFF2-40B4-BE49-F238E27FC236}">
                <a16:creationId xmlns:a16="http://schemas.microsoft.com/office/drawing/2014/main" id="{8A1E83CD-E32F-8C4E-ADF3-B8C8FF10521D}"/>
              </a:ext>
            </a:extLst>
          </p:cNvPr>
          <p:cNvSpPr>
            <a:spLocks noGrp="1"/>
          </p:cNvSpPr>
          <p:nvPr>
            <p:ph idx="1"/>
          </p:nvPr>
        </p:nvSpPr>
        <p:spPr>
          <a:xfrm>
            <a:off x="581192" y="1246094"/>
            <a:ext cx="11029615" cy="4891693"/>
          </a:xfrm>
        </p:spPr>
        <p:txBody>
          <a:bodyPr>
            <a:noAutofit/>
          </a:bodyPr>
          <a:lstStyle/>
          <a:p>
            <a:pPr marL="360000" indent="-457200">
              <a:buNone/>
            </a:pPr>
            <a:r>
              <a:rPr lang="de-DE" sz="1600" cap="small" dirty="0" err="1"/>
              <a:t>Schadewaldt</a:t>
            </a:r>
            <a:r>
              <a:rPr lang="de-DE" sz="1600" dirty="0"/>
              <a:t>, W. (1967</a:t>
            </a:r>
            <a:r>
              <a:rPr lang="de-DE" sz="1600" i="1" dirty="0"/>
              <a:t>): „Der zerbrochene Krug“ von Heinrich von Kleist und Sophokles „König Ödipus“. Hellas und Hesperien</a:t>
            </a:r>
            <a:r>
              <a:rPr lang="de-DE" sz="1600" dirty="0"/>
              <a:t>, 843-850.</a:t>
            </a:r>
          </a:p>
          <a:p>
            <a:pPr marL="360000" indent="-457200">
              <a:buNone/>
            </a:pPr>
            <a:r>
              <a:rPr lang="de-DE" sz="1600" cap="small" dirty="0">
                <a:latin typeface="Tw Cen MT" panose="020B0602020104020603" pitchFamily="34" charset="77"/>
              </a:rPr>
              <a:t>Tausch</a:t>
            </a:r>
            <a:r>
              <a:rPr lang="de-DE" sz="1600" dirty="0">
                <a:latin typeface="Tw Cen MT" panose="020B0602020104020603" pitchFamily="34" charset="77"/>
              </a:rPr>
              <a:t>, Harald (1999): </a:t>
            </a:r>
            <a:r>
              <a:rPr lang="de-DE" sz="1600" i="1" dirty="0">
                <a:latin typeface="Tw Cen MT" panose="020B0602020104020603" pitchFamily="34" charset="77"/>
              </a:rPr>
              <a:t>Das Bad der Diana. Heinrich von Kleists Der Schrecken im Bade. </a:t>
            </a:r>
            <a:r>
              <a:rPr lang="de-DE" sz="1600" dirty="0">
                <a:latin typeface="Tw Cen MT" panose="020B0602020104020603" pitchFamily="34" charset="77"/>
              </a:rPr>
              <a:t>In: Gerhard </a:t>
            </a:r>
            <a:r>
              <a:rPr lang="de-DE" sz="1600" cap="small" dirty="0">
                <a:latin typeface="Tw Cen MT" panose="020B0602020104020603" pitchFamily="34" charset="77"/>
              </a:rPr>
              <a:t>Neumann</a:t>
            </a:r>
            <a:r>
              <a:rPr lang="de-DE" sz="1600" dirty="0">
                <a:latin typeface="Tw Cen MT" panose="020B0602020104020603" pitchFamily="34" charset="77"/>
              </a:rPr>
              <a:t> &amp; Günter </a:t>
            </a:r>
            <a:r>
              <a:rPr lang="de-DE" sz="1600" cap="small" dirty="0">
                <a:latin typeface="Tw Cen MT" panose="020B0602020104020603" pitchFamily="34" charset="77"/>
              </a:rPr>
              <a:t>Oesterle</a:t>
            </a:r>
            <a:r>
              <a:rPr lang="de-DE" sz="1600" dirty="0">
                <a:latin typeface="Tw Cen MT" panose="020B0602020104020603" pitchFamily="34" charset="77"/>
              </a:rPr>
              <a:t> (Hrsg.): </a:t>
            </a:r>
            <a:r>
              <a:rPr lang="de-DE" sz="1600" i="1" dirty="0">
                <a:latin typeface="Tw Cen MT" panose="020B0602020104020603" pitchFamily="34" charset="77"/>
              </a:rPr>
              <a:t>Bild und Schrift in der Romantik. Würzburg: Königshausen &amp; Neumann, 189-216.</a:t>
            </a:r>
            <a:endParaRPr lang="de-DE" sz="1600" dirty="0"/>
          </a:p>
          <a:p>
            <a:pPr marL="360000" indent="-457200">
              <a:buNone/>
            </a:pPr>
            <a:r>
              <a:rPr lang="de-DE" sz="1600" cap="small" dirty="0">
                <a:latin typeface="Tw Cen MT" panose="020B0602020104020603" pitchFamily="34" charset="77"/>
              </a:rPr>
              <a:t>Voss</a:t>
            </a:r>
            <a:r>
              <a:rPr lang="de-DE" sz="1600" dirty="0">
                <a:latin typeface="Tw Cen MT" panose="020B0602020104020603" pitchFamily="34" charset="77"/>
              </a:rPr>
              <a:t>, Ernst Theodor (1976): </a:t>
            </a:r>
            <a:r>
              <a:rPr lang="de-DE" sz="1600" i="1" dirty="0">
                <a:latin typeface="Tw Cen MT" panose="020B0602020104020603" pitchFamily="34" charset="77"/>
              </a:rPr>
              <a:t>Kleists ›Zerbrochener Krug‹ im Lichte alter und neuer Quellen</a:t>
            </a:r>
            <a:r>
              <a:rPr lang="de-DE" sz="1600" dirty="0">
                <a:latin typeface="Tw Cen MT" panose="020B0602020104020603" pitchFamily="34" charset="77"/>
              </a:rPr>
              <a:t>. In: Alexander </a:t>
            </a:r>
            <a:r>
              <a:rPr lang="de-DE" sz="1600" cap="small" dirty="0">
                <a:latin typeface="Tw Cen MT" panose="020B0602020104020603" pitchFamily="34" charset="77"/>
              </a:rPr>
              <a:t>von Bormann</a:t>
            </a:r>
            <a:r>
              <a:rPr lang="de-DE" sz="1600" dirty="0">
                <a:latin typeface="Tw Cen MT" panose="020B0602020104020603" pitchFamily="34" charset="77"/>
              </a:rPr>
              <a:t> (Hrsg.): </a:t>
            </a:r>
            <a:r>
              <a:rPr lang="de-DE" sz="1600" i="1" dirty="0">
                <a:latin typeface="Tw Cen MT" panose="020B0602020104020603" pitchFamily="34" charset="77"/>
              </a:rPr>
              <a:t>Wissen aus Erfahrungen. Werkbegriff und Interpretation heute. Festschrift für Herman Meyer zum 65. Geburtstag</a:t>
            </a:r>
            <a:r>
              <a:rPr lang="de-DE" sz="1600" dirty="0">
                <a:latin typeface="Tw Cen MT" panose="020B0602020104020603" pitchFamily="34" charset="77"/>
              </a:rPr>
              <a:t>. Tübingen, 338-370.</a:t>
            </a:r>
            <a:endParaRPr lang="de-DE" sz="1600" dirty="0"/>
          </a:p>
          <a:p>
            <a:pPr marL="360000" indent="-457200">
              <a:buNone/>
            </a:pPr>
            <a:r>
              <a:rPr lang="de-DE" sz="1600" cap="small" dirty="0" err="1">
                <a:latin typeface="Tw Cen MT" panose="020B0602020104020603" pitchFamily="34" charset="77"/>
              </a:rPr>
              <a:t>Wellbery</a:t>
            </a:r>
            <a:r>
              <a:rPr lang="de-DE" sz="1600" dirty="0">
                <a:latin typeface="Tw Cen MT" panose="020B0602020104020603" pitchFamily="34" charset="77"/>
              </a:rPr>
              <a:t>, David E. (1997): </a:t>
            </a:r>
            <a:r>
              <a:rPr lang="de-DE" sz="1600" i="1" dirty="0">
                <a:latin typeface="Tw Cen MT" panose="020B0602020104020603" pitchFamily="34" charset="77"/>
              </a:rPr>
              <a:t>Der zerbrochene Krug. Das Spiel der Geschlechterdifferenz. </a:t>
            </a:r>
            <a:br>
              <a:rPr lang="de-DE" sz="1600" i="1" dirty="0">
                <a:latin typeface="Tw Cen MT" panose="020B0602020104020603" pitchFamily="34" charset="77"/>
              </a:rPr>
            </a:br>
            <a:r>
              <a:rPr lang="de-DE" sz="1600" dirty="0">
                <a:latin typeface="Tw Cen MT" panose="020B0602020104020603" pitchFamily="34" charset="77"/>
              </a:rPr>
              <a:t>In: Walter </a:t>
            </a:r>
            <a:r>
              <a:rPr lang="de-DE" sz="1600" cap="small" dirty="0" err="1">
                <a:latin typeface="Tw Cen MT" panose="020B0602020104020603" pitchFamily="34" charset="77"/>
              </a:rPr>
              <a:t>Hinderer</a:t>
            </a:r>
            <a:r>
              <a:rPr lang="de-DE" sz="1600" dirty="0">
                <a:latin typeface="Tw Cen MT" panose="020B0602020104020603" pitchFamily="34" charset="77"/>
              </a:rPr>
              <a:t> (Hrsg.): Kleists Dramen. Stuttgart.</a:t>
            </a:r>
            <a:endParaRPr lang="de-DE" sz="1600" cap="small" dirty="0"/>
          </a:p>
          <a:p>
            <a:pPr marL="360000" indent="-457200">
              <a:buNone/>
            </a:pPr>
            <a:r>
              <a:rPr lang="de-DE" sz="1600" cap="small" dirty="0"/>
              <a:t>Wolff</a:t>
            </a:r>
            <a:r>
              <a:rPr lang="de-DE" sz="1600" dirty="0"/>
              <a:t>, H. M. (1939</a:t>
            </a:r>
            <a:r>
              <a:rPr lang="de-DE" sz="1600" i="1" dirty="0"/>
              <a:t>): Der zerbrochene Krug und König </a:t>
            </a:r>
            <a:r>
              <a:rPr lang="de-DE" sz="1600" i="1" dirty="0" err="1"/>
              <a:t>Oidipus</a:t>
            </a:r>
            <a:r>
              <a:rPr lang="de-DE" sz="1600" dirty="0"/>
              <a:t>. </a:t>
            </a:r>
            <a:r>
              <a:rPr lang="de-DE" sz="1600" i="1" dirty="0"/>
              <a:t>Modern Language Notes</a:t>
            </a:r>
            <a:r>
              <a:rPr lang="de-DE" sz="1600" dirty="0"/>
              <a:t>, </a:t>
            </a:r>
            <a:r>
              <a:rPr lang="de-DE" sz="1600" i="1" dirty="0"/>
              <a:t>54</a:t>
            </a:r>
            <a:r>
              <a:rPr lang="de-DE" sz="1600" dirty="0"/>
              <a:t>(4), 267–272. </a:t>
            </a:r>
            <a:r>
              <a:rPr lang="de-DE" sz="1600" dirty="0">
                <a:hlinkClick r:id="rId2"/>
              </a:rPr>
              <a:t>https://doi.org/10.2307/2911984</a:t>
            </a:r>
            <a:endParaRPr lang="de-DE" sz="1600" dirty="0"/>
          </a:p>
          <a:p>
            <a:pPr marL="360000" indent="-457200">
              <a:buNone/>
            </a:pPr>
            <a:r>
              <a:rPr lang="de-DE" sz="1600" cap="small" dirty="0" err="1"/>
              <a:t>Zschokke</a:t>
            </a:r>
            <a:r>
              <a:rPr lang="de-DE" sz="1600" dirty="0"/>
              <a:t>, Heinrich (1842): </a:t>
            </a:r>
            <a:r>
              <a:rPr lang="de-DE" sz="1600" i="1" dirty="0"/>
              <a:t>Eine Selbstschau</a:t>
            </a:r>
            <a:r>
              <a:rPr lang="de-DE" sz="1600" dirty="0"/>
              <a:t>, Bd. 1, Aarau: Sauerländer. </a:t>
            </a:r>
            <a:br>
              <a:rPr lang="de-DE" sz="1600" dirty="0"/>
            </a:br>
            <a:r>
              <a:rPr lang="de-DE" sz="1600" dirty="0"/>
              <a:t>(Zitat: </a:t>
            </a:r>
            <a:r>
              <a:rPr lang="de-DE" sz="1600" u="sng" dirty="0">
                <a:solidFill>
                  <a:srgbClr val="000099"/>
                </a:solidFill>
                <a:hlinkClick r:id="rId3"/>
              </a:rPr>
              <a:t>Institut für Textkritik</a:t>
            </a:r>
            <a:r>
              <a:rPr lang="de-DE" sz="1600" dirty="0">
                <a:solidFill>
                  <a:srgbClr val="000099"/>
                </a:solidFill>
              </a:rPr>
              <a:t>, </a:t>
            </a:r>
            <a:r>
              <a:rPr lang="de-DE" sz="1600" u="sng" dirty="0">
                <a:solidFill>
                  <a:srgbClr val="000099"/>
                </a:solidFill>
                <a:hlinkClick r:id="rId3"/>
              </a:rPr>
              <a:t>http://www.textkritik.de/bka/dokumente/dok_z/zschokkeselbst.htm</a:t>
            </a:r>
            <a:r>
              <a:rPr lang="de-DE" sz="1600" dirty="0"/>
              <a:t>)</a:t>
            </a:r>
          </a:p>
        </p:txBody>
      </p:sp>
      <p:sp>
        <p:nvSpPr>
          <p:cNvPr id="4" name="Foliennummernplatzhalter 3">
            <a:extLst>
              <a:ext uri="{FF2B5EF4-FFF2-40B4-BE49-F238E27FC236}">
                <a16:creationId xmlns:a16="http://schemas.microsoft.com/office/drawing/2014/main" id="{9A649140-5641-D947-A39E-A7A0C409612D}"/>
              </a:ext>
            </a:extLst>
          </p:cNvPr>
          <p:cNvSpPr>
            <a:spLocks noGrp="1"/>
          </p:cNvSpPr>
          <p:nvPr>
            <p:ph type="sldNum" sz="quarter" idx="12"/>
          </p:nvPr>
        </p:nvSpPr>
        <p:spPr/>
        <p:txBody>
          <a:bodyPr/>
          <a:lstStyle/>
          <a:p>
            <a:fld id="{3A98EE3D-8CD1-4C3F-BD1C-C98C9596463C}" type="slidenum">
              <a:rPr lang="en-US" smtClean="0"/>
              <a:t>47</a:t>
            </a:fld>
            <a:endParaRPr lang="en-US" dirty="0"/>
          </a:p>
        </p:txBody>
      </p:sp>
    </p:spTree>
    <p:extLst>
      <p:ext uri="{BB962C8B-B14F-4D97-AF65-F5344CB8AC3E}">
        <p14:creationId xmlns:p14="http://schemas.microsoft.com/office/powerpoint/2010/main" val="508256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1EC122-736B-9142-9591-A3F4471EB734}"/>
              </a:ext>
            </a:extLst>
          </p:cNvPr>
          <p:cNvSpPr>
            <a:spLocks noGrp="1"/>
          </p:cNvSpPr>
          <p:nvPr>
            <p:ph type="title"/>
          </p:nvPr>
        </p:nvSpPr>
        <p:spPr/>
        <p:txBody>
          <a:bodyPr/>
          <a:lstStyle/>
          <a:p>
            <a:r>
              <a:rPr lang="de-DE" dirty="0"/>
              <a:t>Bildquellen</a:t>
            </a:r>
            <a:endParaRPr dirty="0"/>
          </a:p>
        </p:txBody>
      </p:sp>
      <p:sp>
        <p:nvSpPr>
          <p:cNvPr id="3" name="Inhaltsplatzhalter 2">
            <a:extLst>
              <a:ext uri="{FF2B5EF4-FFF2-40B4-BE49-F238E27FC236}">
                <a16:creationId xmlns:a16="http://schemas.microsoft.com/office/drawing/2014/main" id="{B140023A-D4C4-604D-BE4E-F41276ED5AA7}"/>
              </a:ext>
            </a:extLst>
          </p:cNvPr>
          <p:cNvSpPr>
            <a:spLocks noGrp="1"/>
          </p:cNvSpPr>
          <p:nvPr>
            <p:ph idx="1"/>
          </p:nvPr>
        </p:nvSpPr>
        <p:spPr/>
        <p:txBody>
          <a:bodyPr/>
          <a:lstStyle/>
          <a:p>
            <a:pPr marL="457200" indent="-457200">
              <a:buFont typeface="+mj-lt"/>
              <a:buAutoNum type="arabicParenBoth"/>
            </a:pPr>
            <a:r>
              <a:rPr lang="de-DE" dirty="0">
                <a:hlinkClick r:id="rId2"/>
              </a:rPr>
              <a:t>https://lh3.googleusercontent.com/proxy/4X6K4Vr7LEdzjAIr2t3Noj_9UMm0fsjtc0IdDWY426aPioipPUV9ytYOBXAwpPHocuW7vWbiqEsx6oDi3tjpB723hw0l3k0cO_Uw8lVWcDeBPTHjmK2lXF0J2MSMRWv7vLWiHApqJ1u1gXIVsQ</a:t>
            </a:r>
            <a:r>
              <a:rPr lang="de-DE" dirty="0"/>
              <a:t> (abgerufen am 31.10.2021)</a:t>
            </a:r>
          </a:p>
          <a:p>
            <a:pPr marL="457200" indent="-457200">
              <a:buFont typeface="+mj-lt"/>
              <a:buAutoNum type="arabicParenBoth"/>
            </a:pPr>
            <a:r>
              <a:rPr lang="de-DE" dirty="0">
                <a:hlinkClick r:id="rId3"/>
              </a:rPr>
              <a:t>https://www.youtube.com/watch?v=tsOtGLtTehU</a:t>
            </a:r>
            <a:r>
              <a:rPr lang="de-DE" dirty="0"/>
              <a:t> (abgerufen am 31.10.2021, Minute: 3:24)</a:t>
            </a:r>
          </a:p>
          <a:p>
            <a:pPr marL="457200" indent="-457200">
              <a:buFont typeface="+mj-lt"/>
              <a:buAutoNum type="arabicParenBoth"/>
            </a:pPr>
            <a:r>
              <a:rPr lang="de-DE" dirty="0">
                <a:hlinkClick r:id="rId4"/>
              </a:rPr>
              <a:t>https://www.britishmuseum.org/collection/object/P_1926-1214-22</a:t>
            </a:r>
            <a:r>
              <a:rPr lang="de-DE" dirty="0"/>
              <a:t> (abgerufen am 31.10.2021)</a:t>
            </a:r>
          </a:p>
          <a:p>
            <a:pPr marL="457200" indent="-457200">
              <a:buFont typeface="+mj-lt"/>
              <a:buAutoNum type="arabicParenBoth"/>
            </a:pPr>
            <a:r>
              <a:rPr lang="de-DE" dirty="0">
                <a:hlinkClick r:id="rId5"/>
              </a:rPr>
              <a:t>https://docplayer.org/docs-images/66/56249515/images/7-3.jpg</a:t>
            </a:r>
            <a:r>
              <a:rPr lang="de-DE" dirty="0"/>
              <a:t> (abgerufen am 01.11.2021)</a:t>
            </a:r>
          </a:p>
          <a:p>
            <a:pPr marL="457200" indent="-457200">
              <a:buFont typeface="+mj-lt"/>
              <a:buAutoNum type="arabicParenBoth"/>
            </a:pPr>
            <a:endParaRPr lang="de-DE" dirty="0"/>
          </a:p>
          <a:p>
            <a:pPr marL="457200" indent="-457200">
              <a:buFont typeface="+mj-lt"/>
              <a:buAutoNum type="arabicParenBoth"/>
            </a:pPr>
            <a:endParaRPr lang="de-DE" dirty="0"/>
          </a:p>
          <a:p>
            <a:pPr marL="0" indent="0">
              <a:buNone/>
            </a:pPr>
            <a:endParaRPr dirty="0"/>
          </a:p>
        </p:txBody>
      </p:sp>
      <p:sp>
        <p:nvSpPr>
          <p:cNvPr id="4" name="Foliennummernplatzhalter 3">
            <a:extLst>
              <a:ext uri="{FF2B5EF4-FFF2-40B4-BE49-F238E27FC236}">
                <a16:creationId xmlns:a16="http://schemas.microsoft.com/office/drawing/2014/main" id="{56BD3369-1D9F-C54D-9531-0B6238F4E6B9}"/>
              </a:ext>
            </a:extLst>
          </p:cNvPr>
          <p:cNvSpPr>
            <a:spLocks noGrp="1"/>
          </p:cNvSpPr>
          <p:nvPr>
            <p:ph type="sldNum" sz="quarter" idx="12"/>
          </p:nvPr>
        </p:nvSpPr>
        <p:spPr/>
        <p:txBody>
          <a:bodyPr/>
          <a:lstStyle/>
          <a:p>
            <a:fld id="{3A98EE3D-8CD1-4C3F-BD1C-C98C9596463C}" type="slidenum">
              <a:rPr lang="en-US" smtClean="0"/>
              <a:t>48</a:t>
            </a:fld>
            <a:endParaRPr lang="en-US" dirty="0"/>
          </a:p>
        </p:txBody>
      </p:sp>
    </p:spTree>
    <p:extLst>
      <p:ext uri="{BB962C8B-B14F-4D97-AF65-F5344CB8AC3E}">
        <p14:creationId xmlns:p14="http://schemas.microsoft.com/office/powerpoint/2010/main" val="3718718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5" name="Group 24">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26" name="Rectangle 25">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Freeform: Shape 28">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1" name="Rectangle 30">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Rechteck 4">
            <a:extLst>
              <a:ext uri="{FF2B5EF4-FFF2-40B4-BE49-F238E27FC236}">
                <a16:creationId xmlns:a16="http://schemas.microsoft.com/office/drawing/2014/main" id="{53590EC4-D956-8E43-B72D-A63BD2ACD3D1}"/>
              </a:ext>
            </a:extLst>
          </p:cNvPr>
          <p:cNvSpPr/>
          <p:nvPr/>
        </p:nvSpPr>
        <p:spPr>
          <a:xfrm>
            <a:off x="1222310" y="1676400"/>
            <a:ext cx="9598090" cy="3505200"/>
          </a:xfrm>
          <a:prstGeom prst="rect">
            <a:avLst/>
          </a:prstGeom>
        </p:spPr>
        <p:txBody>
          <a:bodyPr vert="horz" lIns="91440" tIns="45720" rIns="91440" bIns="45720" rtlCol="0">
            <a:normAutofit/>
          </a:bodyPr>
          <a:lstStyle/>
          <a:p>
            <a:pPr>
              <a:lnSpc>
                <a:spcPct val="90000"/>
              </a:lnSpc>
              <a:spcAft>
                <a:spcPts val="600"/>
              </a:spcAft>
            </a:pPr>
            <a:r>
              <a:rPr lang="en-US" sz="1500" dirty="0">
                <a:solidFill>
                  <a:schemeClr val="tx1">
                    <a:alpha val="55000"/>
                  </a:schemeClr>
                </a:solidFill>
              </a:rPr>
              <a:t>Ich </a:t>
            </a:r>
            <a:r>
              <a:rPr lang="en-US" sz="1500" dirty="0" err="1">
                <a:solidFill>
                  <a:schemeClr val="tx1">
                    <a:alpha val="55000"/>
                  </a:schemeClr>
                </a:solidFill>
              </a:rPr>
              <a:t>habe</a:t>
            </a:r>
            <a:r>
              <a:rPr lang="en-US" sz="1500" dirty="0">
                <a:solidFill>
                  <a:schemeClr val="tx1">
                    <a:alpha val="55000"/>
                  </a:schemeClr>
                </a:solidFill>
              </a:rPr>
              <a:t> </a:t>
            </a:r>
            <a:r>
              <a:rPr lang="en-US" sz="1500" dirty="0" err="1">
                <a:solidFill>
                  <a:schemeClr val="tx1">
                    <a:alpha val="55000"/>
                  </a:schemeClr>
                </a:solidFill>
              </a:rPr>
              <a:t>mich</a:t>
            </a:r>
            <a:r>
              <a:rPr lang="en-US" sz="1500" dirty="0">
                <a:solidFill>
                  <a:schemeClr val="tx1">
                    <a:alpha val="55000"/>
                  </a:schemeClr>
                </a:solidFill>
              </a:rPr>
              <a:t> </a:t>
            </a:r>
            <a:r>
              <a:rPr lang="en-US" sz="1500" dirty="0" err="1">
                <a:solidFill>
                  <a:schemeClr val="tx1">
                    <a:alpha val="55000"/>
                  </a:schemeClr>
                </a:solidFill>
              </a:rPr>
              <a:t>dieser</a:t>
            </a:r>
            <a:r>
              <a:rPr lang="en-US" sz="1500" dirty="0">
                <a:solidFill>
                  <a:schemeClr val="tx1">
                    <a:alpha val="55000"/>
                  </a:schemeClr>
                </a:solidFill>
              </a:rPr>
              <a:t> </a:t>
            </a:r>
            <a:r>
              <a:rPr lang="en-US" sz="1500" dirty="0" err="1">
                <a:solidFill>
                  <a:schemeClr val="tx1">
                    <a:alpha val="55000"/>
                  </a:schemeClr>
                </a:solidFill>
              </a:rPr>
              <a:t>Tage</a:t>
            </a:r>
            <a:r>
              <a:rPr lang="en-US" sz="1500" dirty="0">
                <a:solidFill>
                  <a:schemeClr val="tx1">
                    <a:alpha val="55000"/>
                  </a:schemeClr>
                </a:solidFill>
              </a:rPr>
              <a:t> </a:t>
            </a:r>
            <a:r>
              <a:rPr lang="en-US" sz="1500" dirty="0" err="1">
                <a:solidFill>
                  <a:schemeClr val="tx1">
                    <a:alpha val="55000"/>
                  </a:schemeClr>
                </a:solidFill>
              </a:rPr>
              <a:t>viel</a:t>
            </a:r>
            <a:r>
              <a:rPr lang="en-US" sz="1500" dirty="0">
                <a:solidFill>
                  <a:schemeClr val="tx1">
                    <a:alpha val="55000"/>
                  </a:schemeClr>
                </a:solidFill>
              </a:rPr>
              <a:t> </a:t>
            </a:r>
            <a:r>
              <a:rPr lang="en-US" sz="1500" dirty="0" err="1">
                <a:solidFill>
                  <a:schemeClr val="tx1">
                    <a:alpha val="55000"/>
                  </a:schemeClr>
                </a:solidFill>
              </a:rPr>
              <a:t>damit</a:t>
            </a:r>
            <a:r>
              <a:rPr lang="en-US" sz="1500" dirty="0">
                <a:solidFill>
                  <a:schemeClr val="tx1">
                    <a:alpha val="55000"/>
                  </a:schemeClr>
                </a:solidFill>
              </a:rPr>
              <a:t> </a:t>
            </a:r>
            <a:r>
              <a:rPr lang="en-US" sz="1500" dirty="0" err="1">
                <a:solidFill>
                  <a:schemeClr val="tx1">
                    <a:alpha val="55000"/>
                  </a:schemeClr>
                </a:solidFill>
              </a:rPr>
              <a:t>beschäftigt</a:t>
            </a:r>
            <a:r>
              <a:rPr lang="en-US" sz="1500" dirty="0">
                <a:solidFill>
                  <a:schemeClr val="tx1">
                    <a:alpha val="55000"/>
                  </a:schemeClr>
                </a:solidFill>
              </a:rPr>
              <a:t>, </a:t>
            </a:r>
            <a:r>
              <a:rPr lang="en-US" sz="1500" dirty="0" err="1">
                <a:solidFill>
                  <a:schemeClr val="tx1">
                    <a:alpha val="55000"/>
                  </a:schemeClr>
                </a:solidFill>
              </a:rPr>
              <a:t>einen</a:t>
            </a:r>
            <a:r>
              <a:rPr lang="en-US" sz="1500" dirty="0">
                <a:solidFill>
                  <a:schemeClr val="tx1">
                    <a:alpha val="55000"/>
                  </a:schemeClr>
                </a:solidFill>
              </a:rPr>
              <a:t> Stoff </a:t>
            </a:r>
            <a:r>
              <a:rPr lang="en-US" sz="1500" dirty="0" err="1">
                <a:solidFill>
                  <a:schemeClr val="tx1">
                    <a:alpha val="55000"/>
                  </a:schemeClr>
                </a:solidFill>
              </a:rPr>
              <a:t>zur</a:t>
            </a:r>
            <a:r>
              <a:rPr lang="en-US" sz="1500" dirty="0">
                <a:solidFill>
                  <a:schemeClr val="tx1">
                    <a:alpha val="55000"/>
                  </a:schemeClr>
                </a:solidFill>
              </a:rPr>
              <a:t> </a:t>
            </a:r>
            <a:r>
              <a:rPr lang="en-US" sz="1500" dirty="0" err="1">
                <a:solidFill>
                  <a:schemeClr val="tx1">
                    <a:alpha val="55000"/>
                  </a:schemeClr>
                </a:solidFill>
              </a:rPr>
              <a:t>Tragödie</a:t>
            </a:r>
            <a:r>
              <a:rPr lang="en-US" sz="1500" dirty="0">
                <a:solidFill>
                  <a:schemeClr val="tx1">
                    <a:alpha val="55000"/>
                  </a:schemeClr>
                </a:solidFill>
              </a:rPr>
              <a:t> </a:t>
            </a:r>
            <a:r>
              <a:rPr lang="en-US" sz="1500" dirty="0" err="1">
                <a:solidFill>
                  <a:schemeClr val="tx1">
                    <a:alpha val="55000"/>
                  </a:schemeClr>
                </a:solidFill>
              </a:rPr>
              <a:t>aufzufinden</a:t>
            </a:r>
            <a:r>
              <a:rPr lang="en-US" sz="1500" dirty="0">
                <a:solidFill>
                  <a:schemeClr val="tx1">
                    <a:alpha val="55000"/>
                  </a:schemeClr>
                </a:solidFill>
              </a:rPr>
              <a:t>, der von der Art des </a:t>
            </a:r>
            <a:r>
              <a:rPr lang="en-US" sz="1500" i="1" dirty="0">
                <a:solidFill>
                  <a:schemeClr val="tx1">
                    <a:alpha val="55000"/>
                  </a:schemeClr>
                </a:solidFill>
              </a:rPr>
              <a:t>Oedipus Rex </a:t>
            </a:r>
            <a:r>
              <a:rPr lang="en-US" sz="1500" dirty="0" err="1">
                <a:solidFill>
                  <a:schemeClr val="tx1">
                    <a:alpha val="55000"/>
                  </a:schemeClr>
                </a:solidFill>
              </a:rPr>
              <a:t>wäre</a:t>
            </a:r>
            <a:r>
              <a:rPr lang="en-US" sz="1500" dirty="0">
                <a:solidFill>
                  <a:schemeClr val="tx1">
                    <a:alpha val="55000"/>
                  </a:schemeClr>
                </a:solidFill>
              </a:rPr>
              <a:t> und dem </a:t>
            </a:r>
            <a:r>
              <a:rPr lang="en-US" sz="1500" dirty="0" err="1">
                <a:solidFill>
                  <a:schemeClr val="tx1">
                    <a:alpha val="55000"/>
                  </a:schemeClr>
                </a:solidFill>
              </a:rPr>
              <a:t>Dichter</a:t>
            </a:r>
            <a:r>
              <a:rPr lang="en-US" sz="1500" dirty="0">
                <a:solidFill>
                  <a:schemeClr val="tx1">
                    <a:alpha val="55000"/>
                  </a:schemeClr>
                </a:solidFill>
              </a:rPr>
              <a:t> die </a:t>
            </a:r>
            <a:r>
              <a:rPr lang="en-US" sz="1500" dirty="0" err="1">
                <a:solidFill>
                  <a:schemeClr val="tx1">
                    <a:alpha val="55000"/>
                  </a:schemeClr>
                </a:solidFill>
              </a:rPr>
              <a:t>nämlichen</a:t>
            </a:r>
            <a:r>
              <a:rPr lang="en-US" sz="1500" dirty="0">
                <a:solidFill>
                  <a:schemeClr val="tx1">
                    <a:alpha val="55000"/>
                  </a:schemeClr>
                </a:solidFill>
              </a:rPr>
              <a:t> </a:t>
            </a:r>
            <a:r>
              <a:rPr lang="en-US" sz="1500" dirty="0" err="1">
                <a:solidFill>
                  <a:schemeClr val="tx1">
                    <a:alpha val="55000"/>
                  </a:schemeClr>
                </a:solidFill>
              </a:rPr>
              <a:t>Vortheile</a:t>
            </a:r>
            <a:r>
              <a:rPr lang="en-US" sz="1500" dirty="0">
                <a:solidFill>
                  <a:schemeClr val="tx1">
                    <a:alpha val="55000"/>
                  </a:schemeClr>
                </a:solidFill>
              </a:rPr>
              <a:t> </a:t>
            </a:r>
            <a:r>
              <a:rPr lang="en-US" sz="1500" dirty="0" err="1">
                <a:solidFill>
                  <a:schemeClr val="tx1">
                    <a:alpha val="55000"/>
                  </a:schemeClr>
                </a:solidFill>
              </a:rPr>
              <a:t>verschaffte</a:t>
            </a:r>
            <a:r>
              <a:rPr lang="en-US" sz="1500" dirty="0">
                <a:solidFill>
                  <a:schemeClr val="tx1">
                    <a:alpha val="55000"/>
                  </a:schemeClr>
                </a:solidFill>
              </a:rPr>
              <a:t>. […] Der Oedipus </a:t>
            </a:r>
            <a:r>
              <a:rPr lang="en-US" sz="1500" dirty="0" err="1">
                <a:solidFill>
                  <a:schemeClr val="tx1">
                    <a:alpha val="55000"/>
                  </a:schemeClr>
                </a:solidFill>
              </a:rPr>
              <a:t>ist</a:t>
            </a:r>
            <a:r>
              <a:rPr lang="en-US" sz="1500" dirty="0">
                <a:solidFill>
                  <a:schemeClr val="tx1">
                    <a:alpha val="55000"/>
                  </a:schemeClr>
                </a:solidFill>
              </a:rPr>
              <a:t> </a:t>
            </a:r>
            <a:r>
              <a:rPr lang="en-US" sz="1500" dirty="0" err="1">
                <a:solidFill>
                  <a:schemeClr val="tx1">
                    <a:alpha val="55000"/>
                  </a:schemeClr>
                </a:solidFill>
              </a:rPr>
              <a:t>gleichsam</a:t>
            </a:r>
            <a:r>
              <a:rPr lang="en-US" sz="1500" dirty="0">
                <a:solidFill>
                  <a:schemeClr val="tx1">
                    <a:alpha val="55000"/>
                  </a:schemeClr>
                </a:solidFill>
              </a:rPr>
              <a:t> </a:t>
            </a:r>
            <a:r>
              <a:rPr lang="en-US" sz="1500" dirty="0" err="1">
                <a:solidFill>
                  <a:schemeClr val="tx1">
                    <a:alpha val="55000"/>
                  </a:schemeClr>
                </a:solidFill>
              </a:rPr>
              <a:t>nur</a:t>
            </a:r>
            <a:r>
              <a:rPr lang="en-US" sz="1500" dirty="0">
                <a:solidFill>
                  <a:schemeClr val="tx1">
                    <a:alpha val="55000"/>
                  </a:schemeClr>
                </a:solidFill>
              </a:rPr>
              <a:t> </a:t>
            </a:r>
            <a:r>
              <a:rPr lang="en-US" sz="1500" dirty="0" err="1">
                <a:solidFill>
                  <a:schemeClr val="tx1">
                    <a:alpha val="55000"/>
                  </a:schemeClr>
                </a:solidFill>
              </a:rPr>
              <a:t>eine</a:t>
            </a:r>
            <a:r>
              <a:rPr lang="en-US" sz="1500" dirty="0">
                <a:solidFill>
                  <a:schemeClr val="tx1">
                    <a:alpha val="55000"/>
                  </a:schemeClr>
                </a:solidFill>
              </a:rPr>
              <a:t> </a:t>
            </a:r>
            <a:r>
              <a:rPr lang="en-US" sz="1500" dirty="0" err="1">
                <a:solidFill>
                  <a:schemeClr val="tx1">
                    <a:alpha val="55000"/>
                  </a:schemeClr>
                </a:solidFill>
              </a:rPr>
              <a:t>tragische</a:t>
            </a:r>
            <a:r>
              <a:rPr lang="en-US" sz="1500" dirty="0">
                <a:solidFill>
                  <a:schemeClr val="tx1">
                    <a:alpha val="55000"/>
                  </a:schemeClr>
                </a:solidFill>
              </a:rPr>
              <a:t> Analysis. </a:t>
            </a:r>
            <a:r>
              <a:rPr lang="en-US" sz="1500" dirty="0" err="1">
                <a:solidFill>
                  <a:schemeClr val="tx1">
                    <a:alpha val="55000"/>
                  </a:schemeClr>
                </a:solidFill>
              </a:rPr>
              <a:t>Alles</a:t>
            </a:r>
            <a:r>
              <a:rPr lang="en-US" sz="1500" dirty="0">
                <a:solidFill>
                  <a:schemeClr val="tx1">
                    <a:alpha val="55000"/>
                  </a:schemeClr>
                </a:solidFill>
              </a:rPr>
              <a:t> </a:t>
            </a:r>
            <a:r>
              <a:rPr lang="en-US" sz="1500" dirty="0" err="1">
                <a:solidFill>
                  <a:schemeClr val="tx1">
                    <a:alpha val="55000"/>
                  </a:schemeClr>
                </a:solidFill>
              </a:rPr>
              <a:t>ist</a:t>
            </a:r>
            <a:r>
              <a:rPr lang="en-US" sz="1500" dirty="0">
                <a:solidFill>
                  <a:schemeClr val="tx1">
                    <a:alpha val="55000"/>
                  </a:schemeClr>
                </a:solidFill>
              </a:rPr>
              <a:t> </a:t>
            </a:r>
            <a:r>
              <a:rPr lang="en-US" sz="1500" dirty="0" err="1">
                <a:solidFill>
                  <a:schemeClr val="tx1">
                    <a:alpha val="55000"/>
                  </a:schemeClr>
                </a:solidFill>
              </a:rPr>
              <a:t>schon</a:t>
            </a:r>
            <a:r>
              <a:rPr lang="en-US" sz="1500" dirty="0">
                <a:solidFill>
                  <a:schemeClr val="tx1">
                    <a:alpha val="55000"/>
                  </a:schemeClr>
                </a:solidFill>
              </a:rPr>
              <a:t> da, und es </a:t>
            </a:r>
            <a:r>
              <a:rPr lang="en-US" sz="1500" dirty="0" err="1">
                <a:solidFill>
                  <a:schemeClr val="tx1">
                    <a:alpha val="55000"/>
                  </a:schemeClr>
                </a:solidFill>
              </a:rPr>
              <a:t>wird</a:t>
            </a:r>
            <a:r>
              <a:rPr lang="en-US" sz="1500" dirty="0">
                <a:solidFill>
                  <a:schemeClr val="tx1">
                    <a:alpha val="55000"/>
                  </a:schemeClr>
                </a:solidFill>
              </a:rPr>
              <a:t> </a:t>
            </a:r>
            <a:r>
              <a:rPr lang="en-US" sz="1500" dirty="0" err="1">
                <a:solidFill>
                  <a:schemeClr val="tx1">
                    <a:alpha val="55000"/>
                  </a:schemeClr>
                </a:solidFill>
              </a:rPr>
              <a:t>nur</a:t>
            </a:r>
            <a:r>
              <a:rPr lang="en-US" sz="1500" dirty="0">
                <a:solidFill>
                  <a:schemeClr val="tx1">
                    <a:alpha val="55000"/>
                  </a:schemeClr>
                </a:solidFill>
              </a:rPr>
              <a:t> </a:t>
            </a:r>
            <a:r>
              <a:rPr lang="en-US" sz="1500" dirty="0" err="1">
                <a:solidFill>
                  <a:schemeClr val="tx1">
                    <a:alpha val="55000"/>
                  </a:schemeClr>
                </a:solidFill>
              </a:rPr>
              <a:t>herausgewickelt</a:t>
            </a:r>
            <a:r>
              <a:rPr lang="en-US" sz="1500" dirty="0">
                <a:solidFill>
                  <a:schemeClr val="tx1">
                    <a:alpha val="55000"/>
                  </a:schemeClr>
                </a:solidFill>
              </a:rPr>
              <a:t>. Das </a:t>
            </a:r>
            <a:r>
              <a:rPr lang="en-US" sz="1500" dirty="0" err="1">
                <a:solidFill>
                  <a:schemeClr val="tx1">
                    <a:alpha val="55000"/>
                  </a:schemeClr>
                </a:solidFill>
              </a:rPr>
              <a:t>kann</a:t>
            </a:r>
            <a:r>
              <a:rPr lang="en-US" sz="1500" dirty="0">
                <a:solidFill>
                  <a:schemeClr val="tx1">
                    <a:alpha val="55000"/>
                  </a:schemeClr>
                </a:solidFill>
              </a:rPr>
              <a:t> in der </a:t>
            </a:r>
            <a:r>
              <a:rPr lang="en-US" sz="1500" dirty="0" err="1">
                <a:solidFill>
                  <a:schemeClr val="tx1">
                    <a:alpha val="55000"/>
                  </a:schemeClr>
                </a:solidFill>
              </a:rPr>
              <a:t>einfachsten</a:t>
            </a:r>
            <a:r>
              <a:rPr lang="en-US" sz="1500" dirty="0">
                <a:solidFill>
                  <a:schemeClr val="tx1">
                    <a:alpha val="55000"/>
                  </a:schemeClr>
                </a:solidFill>
              </a:rPr>
              <a:t> </a:t>
            </a:r>
            <a:r>
              <a:rPr lang="en-US" sz="1500" dirty="0" err="1">
                <a:solidFill>
                  <a:schemeClr val="tx1">
                    <a:alpha val="55000"/>
                  </a:schemeClr>
                </a:solidFill>
              </a:rPr>
              <a:t>Handlung</a:t>
            </a:r>
            <a:r>
              <a:rPr lang="en-US" sz="1500" dirty="0">
                <a:solidFill>
                  <a:schemeClr val="tx1">
                    <a:alpha val="55000"/>
                  </a:schemeClr>
                </a:solidFill>
              </a:rPr>
              <a:t> und in </a:t>
            </a:r>
            <a:r>
              <a:rPr lang="en-US" sz="1500" dirty="0" err="1">
                <a:solidFill>
                  <a:schemeClr val="tx1">
                    <a:alpha val="55000"/>
                  </a:schemeClr>
                </a:solidFill>
              </a:rPr>
              <a:t>einem</a:t>
            </a:r>
            <a:r>
              <a:rPr lang="en-US" sz="1500" dirty="0">
                <a:solidFill>
                  <a:schemeClr val="tx1">
                    <a:alpha val="55000"/>
                  </a:schemeClr>
                </a:solidFill>
              </a:rPr>
              <a:t> </a:t>
            </a:r>
            <a:r>
              <a:rPr lang="en-US" sz="1500" dirty="0" err="1">
                <a:solidFill>
                  <a:schemeClr val="tx1">
                    <a:alpha val="55000"/>
                  </a:schemeClr>
                </a:solidFill>
              </a:rPr>
              <a:t>sehr</a:t>
            </a:r>
            <a:r>
              <a:rPr lang="en-US" sz="1500" dirty="0">
                <a:solidFill>
                  <a:schemeClr val="tx1">
                    <a:alpha val="55000"/>
                  </a:schemeClr>
                </a:solidFill>
              </a:rPr>
              <a:t> </a:t>
            </a:r>
            <a:r>
              <a:rPr lang="en-US" sz="1500" dirty="0" err="1">
                <a:solidFill>
                  <a:schemeClr val="tx1">
                    <a:alpha val="55000"/>
                  </a:schemeClr>
                </a:solidFill>
              </a:rPr>
              <a:t>kleinen</a:t>
            </a:r>
            <a:r>
              <a:rPr lang="en-US" sz="1500" dirty="0">
                <a:solidFill>
                  <a:schemeClr val="tx1">
                    <a:alpha val="55000"/>
                  </a:schemeClr>
                </a:solidFill>
              </a:rPr>
              <a:t> </a:t>
            </a:r>
            <a:r>
              <a:rPr lang="en-US" sz="1500" dirty="0" err="1">
                <a:solidFill>
                  <a:schemeClr val="tx1">
                    <a:alpha val="55000"/>
                  </a:schemeClr>
                </a:solidFill>
              </a:rPr>
              <a:t>Zeitmoment</a:t>
            </a:r>
            <a:r>
              <a:rPr lang="en-US" sz="1500" dirty="0">
                <a:solidFill>
                  <a:schemeClr val="tx1">
                    <a:alpha val="55000"/>
                  </a:schemeClr>
                </a:solidFill>
              </a:rPr>
              <a:t> </a:t>
            </a:r>
            <a:r>
              <a:rPr lang="en-US" sz="1500" dirty="0" err="1">
                <a:solidFill>
                  <a:schemeClr val="tx1">
                    <a:alpha val="55000"/>
                  </a:schemeClr>
                </a:solidFill>
              </a:rPr>
              <a:t>geschehen</a:t>
            </a:r>
            <a:r>
              <a:rPr lang="en-US" sz="1500" dirty="0">
                <a:solidFill>
                  <a:schemeClr val="tx1">
                    <a:alpha val="55000"/>
                  </a:schemeClr>
                </a:solidFill>
              </a:rPr>
              <a:t>, </a:t>
            </a:r>
            <a:r>
              <a:rPr lang="en-US" sz="1500" dirty="0" err="1">
                <a:solidFill>
                  <a:schemeClr val="tx1">
                    <a:alpha val="55000"/>
                  </a:schemeClr>
                </a:solidFill>
              </a:rPr>
              <a:t>wenn</a:t>
            </a:r>
            <a:r>
              <a:rPr lang="en-US" sz="1500" dirty="0">
                <a:solidFill>
                  <a:schemeClr val="tx1">
                    <a:alpha val="55000"/>
                  </a:schemeClr>
                </a:solidFill>
              </a:rPr>
              <a:t> die </a:t>
            </a:r>
            <a:r>
              <a:rPr lang="en-US" sz="1500" dirty="0" err="1">
                <a:solidFill>
                  <a:schemeClr val="tx1">
                    <a:alpha val="55000"/>
                  </a:schemeClr>
                </a:solidFill>
              </a:rPr>
              <a:t>Begebenheiten</a:t>
            </a:r>
            <a:r>
              <a:rPr lang="en-US" sz="1500" dirty="0">
                <a:solidFill>
                  <a:schemeClr val="tx1">
                    <a:alpha val="55000"/>
                  </a:schemeClr>
                </a:solidFill>
              </a:rPr>
              <a:t> </a:t>
            </a:r>
            <a:r>
              <a:rPr lang="en-US" sz="1500" dirty="0" err="1">
                <a:solidFill>
                  <a:schemeClr val="tx1">
                    <a:alpha val="55000"/>
                  </a:schemeClr>
                </a:solidFill>
              </a:rPr>
              <a:t>auch</a:t>
            </a:r>
            <a:r>
              <a:rPr lang="en-US" sz="1500" dirty="0">
                <a:solidFill>
                  <a:schemeClr val="tx1">
                    <a:alpha val="55000"/>
                  </a:schemeClr>
                </a:solidFill>
              </a:rPr>
              <a:t> </a:t>
            </a:r>
            <a:r>
              <a:rPr lang="en-US" sz="1500" dirty="0" err="1">
                <a:solidFill>
                  <a:schemeClr val="tx1">
                    <a:alpha val="55000"/>
                  </a:schemeClr>
                </a:solidFill>
              </a:rPr>
              <a:t>noch</a:t>
            </a:r>
            <a:r>
              <a:rPr lang="en-US" sz="1500" dirty="0">
                <a:solidFill>
                  <a:schemeClr val="tx1">
                    <a:alpha val="55000"/>
                  </a:schemeClr>
                </a:solidFill>
              </a:rPr>
              <a:t> so </a:t>
            </a:r>
            <a:r>
              <a:rPr lang="en-US" sz="1500" dirty="0" err="1">
                <a:solidFill>
                  <a:schemeClr val="tx1">
                    <a:alpha val="55000"/>
                  </a:schemeClr>
                </a:solidFill>
              </a:rPr>
              <a:t>complicirt</a:t>
            </a:r>
            <a:r>
              <a:rPr lang="en-US" sz="1500" dirty="0">
                <a:solidFill>
                  <a:schemeClr val="tx1">
                    <a:alpha val="55000"/>
                  </a:schemeClr>
                </a:solidFill>
              </a:rPr>
              <a:t> und von </a:t>
            </a:r>
            <a:r>
              <a:rPr lang="en-US" sz="1500" dirty="0" err="1">
                <a:solidFill>
                  <a:schemeClr val="tx1">
                    <a:alpha val="55000"/>
                  </a:schemeClr>
                </a:solidFill>
              </a:rPr>
              <a:t>Umständen</a:t>
            </a:r>
            <a:r>
              <a:rPr lang="en-US" sz="1500" dirty="0">
                <a:solidFill>
                  <a:schemeClr val="tx1">
                    <a:alpha val="55000"/>
                  </a:schemeClr>
                </a:solidFill>
              </a:rPr>
              <a:t> </a:t>
            </a:r>
            <a:r>
              <a:rPr lang="en-US" sz="1500" dirty="0" err="1">
                <a:solidFill>
                  <a:schemeClr val="tx1">
                    <a:alpha val="55000"/>
                  </a:schemeClr>
                </a:solidFill>
              </a:rPr>
              <a:t>abhängig</a:t>
            </a:r>
            <a:r>
              <a:rPr lang="en-US" sz="1500" dirty="0">
                <a:solidFill>
                  <a:schemeClr val="tx1">
                    <a:alpha val="55000"/>
                  </a:schemeClr>
                </a:solidFill>
              </a:rPr>
              <a:t> </a:t>
            </a:r>
            <a:r>
              <a:rPr lang="en-US" sz="1500" dirty="0" err="1">
                <a:solidFill>
                  <a:schemeClr val="tx1">
                    <a:alpha val="55000"/>
                  </a:schemeClr>
                </a:solidFill>
              </a:rPr>
              <a:t>waren</a:t>
            </a:r>
            <a:r>
              <a:rPr lang="en-US" sz="1500" dirty="0">
                <a:solidFill>
                  <a:schemeClr val="tx1">
                    <a:alpha val="55000"/>
                  </a:schemeClr>
                </a:solidFill>
              </a:rPr>
              <a:t>. Wie </a:t>
            </a:r>
            <a:r>
              <a:rPr lang="en-US" sz="1500" dirty="0" err="1">
                <a:solidFill>
                  <a:schemeClr val="tx1">
                    <a:alpha val="55000"/>
                  </a:schemeClr>
                </a:solidFill>
              </a:rPr>
              <a:t>begünstigt</a:t>
            </a:r>
            <a:r>
              <a:rPr lang="en-US" sz="1500" dirty="0">
                <a:solidFill>
                  <a:schemeClr val="tx1">
                    <a:alpha val="55000"/>
                  </a:schemeClr>
                </a:solidFill>
              </a:rPr>
              <a:t> das </a:t>
            </a:r>
            <a:r>
              <a:rPr lang="en-US" sz="1500" dirty="0" err="1">
                <a:solidFill>
                  <a:schemeClr val="tx1">
                    <a:alpha val="55000"/>
                  </a:schemeClr>
                </a:solidFill>
              </a:rPr>
              <a:t>nicht</a:t>
            </a:r>
            <a:r>
              <a:rPr lang="en-US" sz="1500" dirty="0">
                <a:solidFill>
                  <a:schemeClr val="tx1">
                    <a:alpha val="55000"/>
                  </a:schemeClr>
                </a:solidFill>
              </a:rPr>
              <a:t> den </a:t>
            </a:r>
            <a:r>
              <a:rPr lang="en-US" sz="1500" dirty="0" err="1">
                <a:solidFill>
                  <a:schemeClr val="tx1">
                    <a:alpha val="55000"/>
                  </a:schemeClr>
                </a:solidFill>
              </a:rPr>
              <a:t>Poeten</a:t>
            </a:r>
            <a:r>
              <a:rPr lang="en-US" sz="1500" dirty="0">
                <a:solidFill>
                  <a:schemeClr val="tx1">
                    <a:alpha val="55000"/>
                  </a:schemeClr>
                </a:solidFill>
              </a:rPr>
              <a:t>!  </a:t>
            </a:r>
            <a:br>
              <a:rPr lang="en-US" sz="1500" dirty="0">
                <a:solidFill>
                  <a:schemeClr val="tx1">
                    <a:alpha val="55000"/>
                  </a:schemeClr>
                </a:solidFill>
              </a:rPr>
            </a:br>
            <a:r>
              <a:rPr lang="en-US" sz="1500" dirty="0">
                <a:solidFill>
                  <a:schemeClr val="tx1">
                    <a:alpha val="55000"/>
                  </a:schemeClr>
                </a:solidFill>
              </a:rPr>
              <a:t>Aber ich </a:t>
            </a:r>
            <a:r>
              <a:rPr lang="en-US" sz="1500" dirty="0" err="1">
                <a:solidFill>
                  <a:schemeClr val="tx1">
                    <a:alpha val="55000"/>
                  </a:schemeClr>
                </a:solidFill>
              </a:rPr>
              <a:t>fürchte</a:t>
            </a:r>
            <a:r>
              <a:rPr lang="en-US" sz="1500" dirty="0">
                <a:solidFill>
                  <a:schemeClr val="tx1">
                    <a:alpha val="55000"/>
                  </a:schemeClr>
                </a:solidFill>
              </a:rPr>
              <a:t>, der Oedipus </a:t>
            </a:r>
            <a:r>
              <a:rPr lang="en-US" sz="1500" dirty="0" err="1">
                <a:solidFill>
                  <a:schemeClr val="tx1">
                    <a:alpha val="55000"/>
                  </a:schemeClr>
                </a:solidFill>
              </a:rPr>
              <a:t>ist</a:t>
            </a:r>
            <a:r>
              <a:rPr lang="en-US" sz="1500" dirty="0">
                <a:solidFill>
                  <a:schemeClr val="tx1">
                    <a:alpha val="55000"/>
                  </a:schemeClr>
                </a:solidFill>
              </a:rPr>
              <a:t> seine </a:t>
            </a:r>
            <a:r>
              <a:rPr lang="en-US" sz="1500" dirty="0" err="1">
                <a:solidFill>
                  <a:schemeClr val="tx1">
                    <a:alpha val="55000"/>
                  </a:schemeClr>
                </a:solidFill>
              </a:rPr>
              <a:t>eigene</a:t>
            </a:r>
            <a:r>
              <a:rPr lang="en-US" sz="1500" dirty="0">
                <a:solidFill>
                  <a:schemeClr val="tx1">
                    <a:alpha val="55000"/>
                  </a:schemeClr>
                </a:solidFill>
              </a:rPr>
              <a:t> </a:t>
            </a:r>
            <a:r>
              <a:rPr lang="en-US" sz="1500" dirty="0" err="1">
                <a:solidFill>
                  <a:schemeClr val="tx1">
                    <a:alpha val="55000"/>
                  </a:schemeClr>
                </a:solidFill>
              </a:rPr>
              <a:t>Gattung</a:t>
            </a:r>
            <a:r>
              <a:rPr lang="en-US" sz="1500" dirty="0">
                <a:solidFill>
                  <a:schemeClr val="tx1">
                    <a:alpha val="55000"/>
                  </a:schemeClr>
                </a:solidFill>
              </a:rPr>
              <a:t> und es </a:t>
            </a:r>
            <a:r>
              <a:rPr lang="en-US" sz="1500" dirty="0" err="1">
                <a:solidFill>
                  <a:schemeClr val="tx1">
                    <a:alpha val="55000"/>
                  </a:schemeClr>
                </a:solidFill>
              </a:rPr>
              <a:t>giebt</a:t>
            </a:r>
            <a:r>
              <a:rPr lang="en-US" sz="1500" dirty="0">
                <a:solidFill>
                  <a:schemeClr val="tx1">
                    <a:alpha val="55000"/>
                  </a:schemeClr>
                </a:solidFill>
              </a:rPr>
              <a:t> </a:t>
            </a:r>
            <a:r>
              <a:rPr lang="en-US" sz="1500" dirty="0" err="1">
                <a:solidFill>
                  <a:schemeClr val="tx1">
                    <a:alpha val="55000"/>
                  </a:schemeClr>
                </a:solidFill>
              </a:rPr>
              <a:t>keine</a:t>
            </a:r>
            <a:r>
              <a:rPr lang="en-US" sz="1500" dirty="0">
                <a:solidFill>
                  <a:schemeClr val="tx1">
                    <a:alpha val="55000"/>
                  </a:schemeClr>
                </a:solidFill>
              </a:rPr>
              <a:t> </a:t>
            </a:r>
            <a:r>
              <a:rPr lang="en-US" sz="1500" dirty="0" err="1">
                <a:solidFill>
                  <a:schemeClr val="tx1">
                    <a:alpha val="55000"/>
                  </a:schemeClr>
                </a:solidFill>
              </a:rPr>
              <a:t>zweite</a:t>
            </a:r>
            <a:r>
              <a:rPr lang="en-US" sz="1500" dirty="0">
                <a:solidFill>
                  <a:schemeClr val="tx1">
                    <a:alpha val="55000"/>
                  </a:schemeClr>
                </a:solidFill>
              </a:rPr>
              <a:t> Species </a:t>
            </a:r>
            <a:r>
              <a:rPr lang="en-US" sz="1500" dirty="0" err="1">
                <a:solidFill>
                  <a:schemeClr val="tx1">
                    <a:alpha val="55000"/>
                  </a:schemeClr>
                </a:solidFill>
              </a:rPr>
              <a:t>davon</a:t>
            </a:r>
            <a:r>
              <a:rPr lang="en-US" sz="1500" dirty="0">
                <a:solidFill>
                  <a:schemeClr val="tx1">
                    <a:alpha val="55000"/>
                  </a:schemeClr>
                </a:solidFill>
              </a:rPr>
              <a:t>; […] Das </a:t>
            </a:r>
            <a:r>
              <a:rPr lang="en-US" sz="1500" dirty="0" err="1">
                <a:solidFill>
                  <a:schemeClr val="tx1">
                    <a:alpha val="55000"/>
                  </a:schemeClr>
                </a:solidFill>
              </a:rPr>
              <a:t>Orakel</a:t>
            </a:r>
            <a:r>
              <a:rPr lang="en-US" sz="1500" dirty="0">
                <a:solidFill>
                  <a:schemeClr val="tx1">
                    <a:alpha val="55000"/>
                  </a:schemeClr>
                </a:solidFill>
              </a:rPr>
              <a:t> hat </a:t>
            </a:r>
            <a:r>
              <a:rPr lang="en-US" sz="1500" dirty="0" err="1">
                <a:solidFill>
                  <a:schemeClr val="tx1">
                    <a:alpha val="55000"/>
                  </a:schemeClr>
                </a:solidFill>
              </a:rPr>
              <a:t>einen</a:t>
            </a:r>
            <a:r>
              <a:rPr lang="en-US" sz="1500" dirty="0">
                <a:solidFill>
                  <a:schemeClr val="tx1">
                    <a:alpha val="55000"/>
                  </a:schemeClr>
                </a:solidFill>
              </a:rPr>
              <a:t> Antheil an der </a:t>
            </a:r>
            <a:r>
              <a:rPr lang="en-US" sz="1500" dirty="0" err="1">
                <a:solidFill>
                  <a:schemeClr val="tx1">
                    <a:alpha val="55000"/>
                  </a:schemeClr>
                </a:solidFill>
              </a:rPr>
              <a:t>Tragödie</a:t>
            </a:r>
            <a:r>
              <a:rPr lang="en-US" sz="1500" dirty="0">
                <a:solidFill>
                  <a:schemeClr val="tx1">
                    <a:alpha val="55000"/>
                  </a:schemeClr>
                </a:solidFill>
              </a:rPr>
              <a:t>, der </a:t>
            </a:r>
            <a:r>
              <a:rPr lang="en-US" sz="1500" dirty="0" err="1">
                <a:solidFill>
                  <a:schemeClr val="tx1">
                    <a:alpha val="55000"/>
                  </a:schemeClr>
                </a:solidFill>
              </a:rPr>
              <a:t>schlechterdings</a:t>
            </a:r>
            <a:r>
              <a:rPr lang="en-US" sz="1500" dirty="0">
                <a:solidFill>
                  <a:schemeClr val="tx1">
                    <a:alpha val="55000"/>
                  </a:schemeClr>
                </a:solidFill>
              </a:rPr>
              <a:t> </a:t>
            </a:r>
            <a:r>
              <a:rPr lang="en-US" sz="1500" dirty="0" err="1">
                <a:solidFill>
                  <a:schemeClr val="tx1">
                    <a:alpha val="55000"/>
                  </a:schemeClr>
                </a:solidFill>
              </a:rPr>
              <a:t>durch</a:t>
            </a:r>
            <a:r>
              <a:rPr lang="en-US" sz="1500" dirty="0">
                <a:solidFill>
                  <a:schemeClr val="tx1">
                    <a:alpha val="55000"/>
                  </a:schemeClr>
                </a:solidFill>
              </a:rPr>
              <a:t> </a:t>
            </a:r>
            <a:r>
              <a:rPr lang="en-US" sz="1500" dirty="0" err="1">
                <a:solidFill>
                  <a:schemeClr val="tx1">
                    <a:alpha val="55000"/>
                  </a:schemeClr>
                </a:solidFill>
              </a:rPr>
              <a:t>nichts</a:t>
            </a:r>
            <a:r>
              <a:rPr lang="en-US" sz="1500" dirty="0">
                <a:solidFill>
                  <a:schemeClr val="tx1">
                    <a:alpha val="55000"/>
                  </a:schemeClr>
                </a:solidFill>
              </a:rPr>
              <a:t> </a:t>
            </a:r>
            <a:r>
              <a:rPr lang="en-US" sz="1500" dirty="0" err="1">
                <a:solidFill>
                  <a:schemeClr val="tx1">
                    <a:alpha val="55000"/>
                  </a:schemeClr>
                </a:solidFill>
              </a:rPr>
              <a:t>anderes</a:t>
            </a:r>
            <a:r>
              <a:rPr lang="en-US" sz="1500" dirty="0">
                <a:solidFill>
                  <a:schemeClr val="tx1">
                    <a:alpha val="55000"/>
                  </a:schemeClr>
                </a:solidFill>
              </a:rPr>
              <a:t> </a:t>
            </a:r>
            <a:r>
              <a:rPr lang="en-US" sz="1500" dirty="0" err="1">
                <a:solidFill>
                  <a:schemeClr val="tx1">
                    <a:alpha val="55000"/>
                  </a:schemeClr>
                </a:solidFill>
              </a:rPr>
              <a:t>zu</a:t>
            </a:r>
            <a:r>
              <a:rPr lang="en-US" sz="1500" dirty="0">
                <a:solidFill>
                  <a:schemeClr val="tx1">
                    <a:alpha val="55000"/>
                  </a:schemeClr>
                </a:solidFill>
              </a:rPr>
              <a:t> </a:t>
            </a:r>
            <a:r>
              <a:rPr lang="en-US" sz="1500" dirty="0" err="1">
                <a:solidFill>
                  <a:schemeClr val="tx1">
                    <a:alpha val="55000"/>
                  </a:schemeClr>
                </a:solidFill>
              </a:rPr>
              <a:t>ersetzen</a:t>
            </a:r>
            <a:r>
              <a:rPr lang="en-US" sz="1500" dirty="0">
                <a:solidFill>
                  <a:schemeClr val="tx1">
                    <a:alpha val="55000"/>
                  </a:schemeClr>
                </a:solidFill>
              </a:rPr>
              <a:t> </a:t>
            </a:r>
            <a:r>
              <a:rPr lang="en-US" sz="1500" dirty="0" err="1">
                <a:solidFill>
                  <a:schemeClr val="tx1">
                    <a:alpha val="55000"/>
                  </a:schemeClr>
                </a:solidFill>
              </a:rPr>
              <a:t>ist</a:t>
            </a:r>
            <a:r>
              <a:rPr lang="en-US" sz="1500" dirty="0">
                <a:solidFill>
                  <a:schemeClr val="tx1">
                    <a:alpha val="55000"/>
                  </a:schemeClr>
                </a:solidFill>
              </a:rPr>
              <a:t>; und </a:t>
            </a:r>
            <a:r>
              <a:rPr lang="en-US" sz="1500" dirty="0" err="1">
                <a:solidFill>
                  <a:schemeClr val="tx1">
                    <a:alpha val="55000"/>
                  </a:schemeClr>
                </a:solidFill>
              </a:rPr>
              <a:t>wollte</a:t>
            </a:r>
            <a:r>
              <a:rPr lang="en-US" sz="1500" dirty="0">
                <a:solidFill>
                  <a:schemeClr val="tx1">
                    <a:alpha val="55000"/>
                  </a:schemeClr>
                </a:solidFill>
              </a:rPr>
              <a:t> man das </a:t>
            </a:r>
            <a:r>
              <a:rPr lang="en-US" sz="1500" dirty="0" err="1">
                <a:solidFill>
                  <a:schemeClr val="tx1">
                    <a:alpha val="55000"/>
                  </a:schemeClr>
                </a:solidFill>
              </a:rPr>
              <a:t>Wesentliche</a:t>
            </a:r>
            <a:r>
              <a:rPr lang="en-US" sz="1500" dirty="0">
                <a:solidFill>
                  <a:schemeClr val="tx1">
                    <a:alpha val="55000"/>
                  </a:schemeClr>
                </a:solidFill>
              </a:rPr>
              <a:t> der Fabel </a:t>
            </a:r>
            <a:r>
              <a:rPr lang="en-US" sz="1500" dirty="0" err="1">
                <a:solidFill>
                  <a:schemeClr val="tx1">
                    <a:alpha val="55000"/>
                  </a:schemeClr>
                </a:solidFill>
              </a:rPr>
              <a:t>selbst</a:t>
            </a:r>
            <a:r>
              <a:rPr lang="en-US" sz="1500" dirty="0">
                <a:solidFill>
                  <a:schemeClr val="tx1">
                    <a:alpha val="55000"/>
                  </a:schemeClr>
                </a:solidFill>
              </a:rPr>
              <a:t>, </a:t>
            </a:r>
            <a:r>
              <a:rPr lang="en-US" sz="1500" dirty="0" err="1">
                <a:solidFill>
                  <a:schemeClr val="tx1">
                    <a:alpha val="55000"/>
                  </a:schemeClr>
                </a:solidFill>
              </a:rPr>
              <a:t>bei</a:t>
            </a:r>
            <a:r>
              <a:rPr lang="en-US" sz="1500" dirty="0">
                <a:solidFill>
                  <a:schemeClr val="tx1">
                    <a:alpha val="55000"/>
                  </a:schemeClr>
                </a:solidFill>
              </a:rPr>
              <a:t> </a:t>
            </a:r>
            <a:r>
              <a:rPr lang="en-US" sz="1500" dirty="0" err="1">
                <a:solidFill>
                  <a:schemeClr val="tx1">
                    <a:alpha val="55000"/>
                  </a:schemeClr>
                </a:solidFill>
              </a:rPr>
              <a:t>veränderten</a:t>
            </a:r>
            <a:r>
              <a:rPr lang="en-US" sz="1500" dirty="0">
                <a:solidFill>
                  <a:schemeClr val="tx1">
                    <a:alpha val="55000"/>
                  </a:schemeClr>
                </a:solidFill>
              </a:rPr>
              <a:t> </a:t>
            </a:r>
            <a:r>
              <a:rPr lang="en-US" sz="1500" dirty="0" err="1">
                <a:solidFill>
                  <a:schemeClr val="tx1">
                    <a:alpha val="55000"/>
                  </a:schemeClr>
                </a:solidFill>
              </a:rPr>
              <a:t>Personen</a:t>
            </a:r>
            <a:r>
              <a:rPr lang="en-US" sz="1500" dirty="0">
                <a:solidFill>
                  <a:schemeClr val="tx1">
                    <a:alpha val="55000"/>
                  </a:schemeClr>
                </a:solidFill>
              </a:rPr>
              <a:t> und </a:t>
            </a:r>
            <a:r>
              <a:rPr lang="en-US" sz="1500" dirty="0" err="1">
                <a:solidFill>
                  <a:schemeClr val="tx1">
                    <a:alpha val="55000"/>
                  </a:schemeClr>
                </a:solidFill>
              </a:rPr>
              <a:t>Zeiten</a:t>
            </a:r>
            <a:r>
              <a:rPr lang="en-US" sz="1500" dirty="0">
                <a:solidFill>
                  <a:schemeClr val="tx1">
                    <a:alpha val="55000"/>
                  </a:schemeClr>
                </a:solidFill>
              </a:rPr>
              <a:t>, </a:t>
            </a:r>
            <a:r>
              <a:rPr lang="en-US" sz="1500" dirty="0" err="1">
                <a:solidFill>
                  <a:schemeClr val="tx1">
                    <a:alpha val="55000"/>
                  </a:schemeClr>
                </a:solidFill>
              </a:rPr>
              <a:t>beibehalten</a:t>
            </a:r>
            <a:r>
              <a:rPr lang="en-US" sz="1500" dirty="0">
                <a:solidFill>
                  <a:schemeClr val="tx1">
                    <a:alpha val="55000"/>
                  </a:schemeClr>
                </a:solidFill>
              </a:rPr>
              <a:t>, so </a:t>
            </a:r>
            <a:r>
              <a:rPr lang="en-US" sz="1500" dirty="0" err="1">
                <a:solidFill>
                  <a:schemeClr val="tx1">
                    <a:alpha val="55000"/>
                  </a:schemeClr>
                </a:solidFill>
              </a:rPr>
              <a:t>würde</a:t>
            </a:r>
            <a:r>
              <a:rPr lang="en-US" sz="1500" dirty="0">
                <a:solidFill>
                  <a:schemeClr val="tx1">
                    <a:alpha val="55000"/>
                  </a:schemeClr>
                </a:solidFill>
              </a:rPr>
              <a:t> </a:t>
            </a:r>
            <a:r>
              <a:rPr lang="en-US" sz="1500" dirty="0" err="1">
                <a:solidFill>
                  <a:schemeClr val="tx1">
                    <a:alpha val="55000"/>
                  </a:schemeClr>
                </a:solidFill>
              </a:rPr>
              <a:t>lächerlich</a:t>
            </a:r>
            <a:r>
              <a:rPr lang="en-US" sz="1500" dirty="0">
                <a:solidFill>
                  <a:schemeClr val="tx1">
                    <a:alpha val="55000"/>
                  </a:schemeClr>
                </a:solidFill>
              </a:rPr>
              <a:t> </a:t>
            </a:r>
            <a:r>
              <a:rPr lang="en-US" sz="1500" dirty="0" err="1">
                <a:solidFill>
                  <a:schemeClr val="tx1">
                    <a:alpha val="55000"/>
                  </a:schemeClr>
                </a:solidFill>
              </a:rPr>
              <a:t>werden</a:t>
            </a:r>
            <a:r>
              <a:rPr lang="en-US" sz="1500" dirty="0">
                <a:solidFill>
                  <a:schemeClr val="tx1">
                    <a:alpha val="55000"/>
                  </a:schemeClr>
                </a:solidFill>
              </a:rPr>
              <a:t>, was </a:t>
            </a:r>
            <a:r>
              <a:rPr lang="en-US" sz="1500" dirty="0" err="1">
                <a:solidFill>
                  <a:schemeClr val="tx1">
                    <a:alpha val="55000"/>
                  </a:schemeClr>
                </a:solidFill>
              </a:rPr>
              <a:t>jetzt</a:t>
            </a:r>
            <a:r>
              <a:rPr lang="en-US" sz="1500" dirty="0">
                <a:solidFill>
                  <a:schemeClr val="tx1">
                    <a:alpha val="55000"/>
                  </a:schemeClr>
                </a:solidFill>
              </a:rPr>
              <a:t> </a:t>
            </a:r>
            <a:r>
              <a:rPr lang="en-US" sz="1500" dirty="0" err="1">
                <a:solidFill>
                  <a:schemeClr val="tx1">
                    <a:alpha val="55000"/>
                  </a:schemeClr>
                </a:solidFill>
              </a:rPr>
              <a:t>furchtbar</a:t>
            </a:r>
            <a:r>
              <a:rPr lang="en-US" sz="1500" dirty="0">
                <a:solidFill>
                  <a:schemeClr val="tx1">
                    <a:alpha val="55000"/>
                  </a:schemeClr>
                </a:solidFill>
              </a:rPr>
              <a:t> </a:t>
            </a:r>
            <a:r>
              <a:rPr lang="en-US" sz="1500" dirty="0" err="1">
                <a:solidFill>
                  <a:schemeClr val="tx1">
                    <a:alpha val="55000"/>
                  </a:schemeClr>
                </a:solidFill>
              </a:rPr>
              <a:t>ist</a:t>
            </a:r>
            <a:r>
              <a:rPr lang="en-US" sz="1500" dirty="0">
                <a:solidFill>
                  <a:schemeClr val="tx1">
                    <a:alpha val="55000"/>
                  </a:schemeClr>
                </a:solidFill>
              </a:rPr>
              <a:t>. </a:t>
            </a:r>
          </a:p>
          <a:p>
            <a:pPr indent="-228600">
              <a:lnSpc>
                <a:spcPct val="90000"/>
              </a:lnSpc>
              <a:spcAft>
                <a:spcPts val="600"/>
              </a:spcAft>
              <a:buFont typeface="Arial" panose="020B0604020202020204" pitchFamily="34" charset="0"/>
              <a:buChar char="•"/>
            </a:pPr>
            <a:endParaRPr lang="en-US" sz="1500" dirty="0">
              <a:solidFill>
                <a:schemeClr val="tx1">
                  <a:alpha val="55000"/>
                </a:schemeClr>
              </a:solidFill>
              <a:effectLst/>
            </a:endParaRPr>
          </a:p>
        </p:txBody>
      </p:sp>
      <p:sp>
        <p:nvSpPr>
          <p:cNvPr id="6" name="Rechteck 5">
            <a:extLst>
              <a:ext uri="{FF2B5EF4-FFF2-40B4-BE49-F238E27FC236}">
                <a16:creationId xmlns:a16="http://schemas.microsoft.com/office/drawing/2014/main" id="{32DA952E-53AE-F743-9205-A4821A790EFD}"/>
              </a:ext>
            </a:extLst>
          </p:cNvPr>
          <p:cNvSpPr/>
          <p:nvPr/>
        </p:nvSpPr>
        <p:spPr>
          <a:xfrm>
            <a:off x="7137740" y="4970502"/>
            <a:ext cx="4065537" cy="369332"/>
          </a:xfrm>
          <a:prstGeom prst="rect">
            <a:avLst/>
          </a:prstGeom>
        </p:spPr>
        <p:txBody>
          <a:bodyPr wrap="none">
            <a:spAutoFit/>
          </a:bodyPr>
          <a:lstStyle/>
          <a:p>
            <a:r>
              <a:rPr lang="de-DE" dirty="0">
                <a:solidFill>
                  <a:srgbClr val="111111"/>
                </a:solidFill>
                <a:latin typeface="SourceSansPro"/>
              </a:rPr>
              <a:t>Schiller 364. An Goethe, 2. Oktober 1797 </a:t>
            </a:r>
            <a:endParaRPr lang="de-DE" dirty="0">
              <a:effectLst/>
            </a:endParaRPr>
          </a:p>
        </p:txBody>
      </p:sp>
      <p:sp>
        <p:nvSpPr>
          <p:cNvPr id="7" name="Foliennummernplatzhalter 6">
            <a:extLst>
              <a:ext uri="{FF2B5EF4-FFF2-40B4-BE49-F238E27FC236}">
                <a16:creationId xmlns:a16="http://schemas.microsoft.com/office/drawing/2014/main" id="{8E4DB965-2DEE-1B4B-BADE-BAE2FBDC0EAD}"/>
              </a:ext>
            </a:extLst>
          </p:cNvPr>
          <p:cNvSpPr>
            <a:spLocks noGrp="1"/>
          </p:cNvSpPr>
          <p:nvPr>
            <p:ph type="sldNum" sz="quarter" idx="12"/>
          </p:nvPr>
        </p:nvSpPr>
        <p:spPr/>
        <p:txBody>
          <a:bodyPr/>
          <a:lstStyle/>
          <a:p>
            <a:fld id="{3A98EE3D-8CD1-4C3F-BD1C-C98C9596463C}" type="slidenum">
              <a:rPr lang="en-US" smtClean="0"/>
              <a:t>49</a:t>
            </a:fld>
            <a:endParaRPr lang="en-US" dirty="0"/>
          </a:p>
        </p:txBody>
      </p:sp>
    </p:spTree>
    <p:extLst>
      <p:ext uri="{BB962C8B-B14F-4D97-AF65-F5344CB8AC3E}">
        <p14:creationId xmlns:p14="http://schemas.microsoft.com/office/powerpoint/2010/main" val="2848869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3" name="Inhaltsplatzhalter 4">
            <a:extLst>
              <a:ext uri="{FF2B5EF4-FFF2-40B4-BE49-F238E27FC236}">
                <a16:creationId xmlns:a16="http://schemas.microsoft.com/office/drawing/2014/main" id="{D0B32F0A-F91A-FF4B-BD49-4B9E92DE673C}"/>
              </a:ext>
            </a:extLst>
          </p:cNvPr>
          <p:cNvPicPr>
            <a:picLocks noChangeAspect="1"/>
          </p:cNvPicPr>
          <p:nvPr/>
        </p:nvPicPr>
        <p:blipFill rotWithShape="1">
          <a:blip r:embed="rId2"/>
          <a:srcRect t="3017"/>
          <a:stretch/>
        </p:blipFill>
        <p:spPr>
          <a:xfrm>
            <a:off x="-2500" y="0"/>
            <a:ext cx="12191980" cy="6857990"/>
          </a:xfrm>
          <a:prstGeom prst="rect">
            <a:avLst/>
          </a:prstGeom>
        </p:spPr>
      </p:pic>
      <p:sp>
        <p:nvSpPr>
          <p:cNvPr id="9" name="Textfeld 8">
            <a:extLst>
              <a:ext uri="{FF2B5EF4-FFF2-40B4-BE49-F238E27FC236}">
                <a16:creationId xmlns:a16="http://schemas.microsoft.com/office/drawing/2014/main" id="{F126A340-2128-8442-A2B4-27FE7879EB59}"/>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dirty="0">
                <a:solidFill>
                  <a:schemeClr val="bg1"/>
                </a:solidFill>
              </a:rPr>
              <a:t>(2)</a:t>
            </a:r>
            <a:endParaRPr sz="1200" b="1" dirty="0">
              <a:solidFill>
                <a:schemeClr val="bg1"/>
              </a:solidFill>
            </a:endParaRPr>
          </a:p>
        </p:txBody>
      </p:sp>
      <p:sp>
        <p:nvSpPr>
          <p:cNvPr id="6" name="Ovale Legende 5">
            <a:extLst>
              <a:ext uri="{FF2B5EF4-FFF2-40B4-BE49-F238E27FC236}">
                <a16:creationId xmlns:a16="http://schemas.microsoft.com/office/drawing/2014/main" id="{1D83BAA0-E772-5343-A376-527F46B18E8D}"/>
              </a:ext>
            </a:extLst>
          </p:cNvPr>
          <p:cNvSpPr/>
          <p:nvPr/>
        </p:nvSpPr>
        <p:spPr>
          <a:xfrm>
            <a:off x="4856672" y="235446"/>
            <a:ext cx="6888794" cy="2283957"/>
          </a:xfrm>
          <a:prstGeom prst="wedgeEllipseCallout">
            <a:avLst>
              <a:gd name="adj1" fmla="val -69466"/>
              <a:gd name="adj2" fmla="val -19049"/>
            </a:avLst>
          </a:prstGeom>
          <a:solidFill>
            <a:srgbClr val="FFFFFF">
              <a:alpha val="72157"/>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2400" dirty="0"/>
              <a:t>Ihr stammt von einem </a:t>
            </a:r>
          </a:p>
          <a:p>
            <a:pPr algn="ctr"/>
            <a:r>
              <a:rPr lang="de-DE" sz="2400" dirty="0"/>
              <a:t>lockern Ältervater, </a:t>
            </a:r>
          </a:p>
          <a:p>
            <a:pPr algn="ctr"/>
            <a:r>
              <a:rPr lang="de-DE" sz="2400" dirty="0"/>
              <a:t>Der so beim Anbeginn der Dinge fiel, Und wegen seines Falls berühmt geworden; Ihr seid doch nicht –?</a:t>
            </a:r>
          </a:p>
        </p:txBody>
      </p:sp>
      <p:sp>
        <p:nvSpPr>
          <p:cNvPr id="11" name="Ovale Legende 10">
            <a:extLst>
              <a:ext uri="{FF2B5EF4-FFF2-40B4-BE49-F238E27FC236}">
                <a16:creationId xmlns:a16="http://schemas.microsoft.com/office/drawing/2014/main" id="{73A282F6-E255-9448-AF03-F1B9682F3B29}"/>
              </a:ext>
            </a:extLst>
          </p:cNvPr>
          <p:cNvSpPr/>
          <p:nvPr/>
        </p:nvSpPr>
        <p:spPr>
          <a:xfrm>
            <a:off x="412544" y="3976777"/>
            <a:ext cx="5054070" cy="2283958"/>
          </a:xfrm>
          <a:prstGeom prst="wedgeEllipseCallout">
            <a:avLst>
              <a:gd name="adj1" fmla="val 57511"/>
              <a:gd name="adj2" fmla="val -94189"/>
            </a:avLst>
          </a:prstGeom>
          <a:solidFill>
            <a:srgbClr val="FFFFFF">
              <a:alpha val="72157"/>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4800" dirty="0"/>
              <a:t>Nun?</a:t>
            </a:r>
            <a:endParaRPr lang="de-DE" sz="4800" dirty="0">
              <a:effectLst/>
            </a:endParaRPr>
          </a:p>
        </p:txBody>
      </p:sp>
      <p:sp>
        <p:nvSpPr>
          <p:cNvPr id="2" name="Foliennummernplatzhalter 1">
            <a:extLst>
              <a:ext uri="{FF2B5EF4-FFF2-40B4-BE49-F238E27FC236}">
                <a16:creationId xmlns:a16="http://schemas.microsoft.com/office/drawing/2014/main" id="{7AB73DF0-4B73-0C46-A6C0-9C8F34A186C8}"/>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184894050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elle 3">
            <a:extLst>
              <a:ext uri="{FF2B5EF4-FFF2-40B4-BE49-F238E27FC236}">
                <a16:creationId xmlns:a16="http://schemas.microsoft.com/office/drawing/2014/main" id="{6D97D9D1-1BAD-D147-8B62-DC18035BAA1D}"/>
              </a:ext>
            </a:extLst>
          </p:cNvPr>
          <p:cNvGraphicFramePr>
            <a:graphicFrameLocks noGrp="1"/>
          </p:cNvGraphicFramePr>
          <p:nvPr>
            <p:extLst>
              <p:ext uri="{D42A27DB-BD31-4B8C-83A1-F6EECF244321}">
                <p14:modId xmlns:p14="http://schemas.microsoft.com/office/powerpoint/2010/main" val="873804894"/>
              </p:ext>
            </p:extLst>
          </p:nvPr>
        </p:nvGraphicFramePr>
        <p:xfrm>
          <a:off x="776817" y="1434503"/>
          <a:ext cx="10638365" cy="3967404"/>
        </p:xfrm>
        <a:graphic>
          <a:graphicData uri="http://schemas.openxmlformats.org/drawingml/2006/table">
            <a:tbl>
              <a:tblPr>
                <a:tableStyleId>{69C7853C-536D-4A76-A0AE-DD22124D55A5}</a:tableStyleId>
              </a:tblPr>
              <a:tblGrid>
                <a:gridCol w="1437261">
                  <a:extLst>
                    <a:ext uri="{9D8B030D-6E8A-4147-A177-3AD203B41FA5}">
                      <a16:colId xmlns:a16="http://schemas.microsoft.com/office/drawing/2014/main" val="4180431231"/>
                    </a:ext>
                  </a:extLst>
                </a:gridCol>
                <a:gridCol w="4624227">
                  <a:extLst>
                    <a:ext uri="{9D8B030D-6E8A-4147-A177-3AD203B41FA5}">
                      <a16:colId xmlns:a16="http://schemas.microsoft.com/office/drawing/2014/main" val="4149502294"/>
                    </a:ext>
                  </a:extLst>
                </a:gridCol>
                <a:gridCol w="4576877">
                  <a:extLst>
                    <a:ext uri="{9D8B030D-6E8A-4147-A177-3AD203B41FA5}">
                      <a16:colId xmlns:a16="http://schemas.microsoft.com/office/drawing/2014/main" val="1946551866"/>
                    </a:ext>
                  </a:extLst>
                </a:gridCol>
              </a:tblGrid>
              <a:tr h="3967404">
                <a:tc>
                  <a:txBody>
                    <a:bodyPr/>
                    <a:lstStyle/>
                    <a:p>
                      <a:r>
                        <a:rPr lang="de-DE" sz="1800" dirty="0">
                          <a:effectLst/>
                          <a:latin typeface="Tw Cen MT" panose="020B0602020104020603" pitchFamily="34" charset="77"/>
                        </a:rPr>
                        <a:t>Personen </a:t>
                      </a:r>
                    </a:p>
                  </a:txBody>
                  <a:tcPr marL="79233" marR="79233" marT="39616" marB="39616" anchor="ctr"/>
                </a:tc>
                <a:tc>
                  <a:txBody>
                    <a:bodyPr/>
                    <a:lstStyle/>
                    <a:p>
                      <a:r>
                        <a:rPr lang="de-DE" sz="1100" b="1" dirty="0">
                          <a:effectLst/>
                          <a:latin typeface="Tw Cen MT" panose="020B0602020104020603" pitchFamily="34" charset="77"/>
                        </a:rPr>
                        <a:t>Adam </a:t>
                      </a:r>
                      <a:endParaRPr lang="de-DE" sz="1800" dirty="0">
                        <a:effectLst/>
                        <a:latin typeface="Tw Cen MT" panose="020B0602020104020603" pitchFamily="34" charset="77"/>
                      </a:endParaRPr>
                    </a:p>
                    <a:p>
                      <a:r>
                        <a:rPr lang="de-DE" sz="1100" dirty="0">
                          <a:effectLst/>
                          <a:latin typeface="Tw Cen MT" panose="020B0602020104020603" pitchFamily="34" charset="77"/>
                        </a:rPr>
                        <a:t>- ist sich der Schuld von Anfang an bewusst</a:t>
                      </a:r>
                      <a:br>
                        <a:rPr lang="de-DE" sz="1100" dirty="0">
                          <a:effectLst/>
                          <a:latin typeface="Tw Cen MT" panose="020B0602020104020603" pitchFamily="34" charset="77"/>
                        </a:rPr>
                      </a:br>
                      <a:r>
                        <a:rPr lang="de-DE" sz="1100" dirty="0">
                          <a:effectLst/>
                          <a:latin typeface="Tw Cen MT" panose="020B0602020104020603" pitchFamily="34" charset="77"/>
                        </a:rPr>
                        <a:t>- Verdeckung der Wahrheit, (vorgeblich Aufdeckung der Wahrheit) - Klumpfuß</a:t>
                      </a:r>
                      <a:br>
                        <a:rPr lang="de-DE" sz="1100" dirty="0">
                          <a:effectLst/>
                          <a:latin typeface="Tw Cen MT" panose="020B0602020104020603" pitchFamily="34" charset="77"/>
                        </a:rPr>
                      </a:br>
                      <a:r>
                        <a:rPr lang="de-DE" sz="1100" dirty="0">
                          <a:effectLst/>
                          <a:latin typeface="Tw Cen MT" panose="020B0602020104020603" pitchFamily="34" charset="77"/>
                        </a:rPr>
                        <a:t>- sprechender Name (Adam)</a:t>
                      </a:r>
                      <a:br>
                        <a:rPr lang="de-DE" sz="1100" dirty="0">
                          <a:effectLst/>
                          <a:latin typeface="Tw Cen MT" panose="020B0602020104020603" pitchFamily="34" charset="77"/>
                        </a:rPr>
                      </a:br>
                      <a:r>
                        <a:rPr lang="de-DE" sz="1100" dirty="0">
                          <a:effectLst/>
                          <a:latin typeface="Tw Cen MT" panose="020B0602020104020603" pitchFamily="34" charset="77"/>
                        </a:rPr>
                        <a:t>- </a:t>
                      </a:r>
                      <a:r>
                        <a:rPr lang="de-DE" sz="1100" dirty="0" err="1">
                          <a:effectLst/>
                          <a:latin typeface="Tw Cen MT" panose="020B0602020104020603" pitchFamily="34" charset="77"/>
                        </a:rPr>
                        <a:t>Jähzorn</a:t>
                      </a:r>
                      <a:br>
                        <a:rPr lang="de-DE" sz="1100" dirty="0">
                          <a:effectLst/>
                          <a:latin typeface="Tw Cen MT" panose="020B0602020104020603" pitchFamily="34" charset="77"/>
                        </a:rPr>
                      </a:br>
                      <a:r>
                        <a:rPr lang="de-DE" sz="1100" dirty="0">
                          <a:effectLst/>
                          <a:latin typeface="Tw Cen MT" panose="020B0602020104020603" pitchFamily="34" charset="77"/>
                        </a:rPr>
                        <a:t>- Richter</a:t>
                      </a:r>
                      <a:br>
                        <a:rPr lang="de-DE" sz="1100" dirty="0">
                          <a:effectLst/>
                          <a:latin typeface="Tw Cen MT" panose="020B0602020104020603" pitchFamily="34" charset="77"/>
                        </a:rPr>
                      </a:br>
                      <a:r>
                        <a:rPr lang="de-DE" sz="1100" dirty="0">
                          <a:effectLst/>
                          <a:latin typeface="Tw Cen MT" panose="020B0602020104020603" pitchFamily="34" charset="77"/>
                        </a:rPr>
                        <a:t>- Flucht </a:t>
                      </a:r>
                      <a:endParaRPr lang="de-DE" sz="1800" dirty="0">
                        <a:effectLst/>
                        <a:latin typeface="Tw Cen MT" panose="020B0602020104020603" pitchFamily="34" charset="77"/>
                      </a:endParaRPr>
                    </a:p>
                    <a:p>
                      <a:r>
                        <a:rPr lang="de-DE" sz="1100" b="1" dirty="0">
                          <a:effectLst/>
                          <a:latin typeface="Tw Cen MT" panose="020B0602020104020603" pitchFamily="34" charset="77"/>
                        </a:rPr>
                        <a:t>Licht </a:t>
                      </a:r>
                      <a:endParaRPr lang="de-DE" sz="1800" dirty="0">
                        <a:effectLst/>
                        <a:latin typeface="Tw Cen MT" panose="020B0602020104020603" pitchFamily="34" charset="77"/>
                      </a:endParaRPr>
                    </a:p>
                    <a:p>
                      <a:r>
                        <a:rPr lang="de-DE" sz="1100" dirty="0">
                          <a:effectLst/>
                          <a:latin typeface="Tw Cen MT" panose="020B0602020104020603" pitchFamily="34" charset="77"/>
                        </a:rPr>
                        <a:t>- versucht </a:t>
                      </a:r>
                      <a:r>
                        <a:rPr lang="de-DE" sz="1100" dirty="0" err="1">
                          <a:effectLst/>
                          <a:latin typeface="Tw Cen MT" panose="020B0602020104020603" pitchFamily="34" charset="77"/>
                        </a:rPr>
                        <a:t>Aufklärung</a:t>
                      </a:r>
                      <a:r>
                        <a:rPr lang="de-DE" sz="1100" dirty="0">
                          <a:effectLst/>
                          <a:latin typeface="Tw Cen MT" panose="020B0602020104020603" pitchFamily="34" charset="77"/>
                        </a:rPr>
                        <a:t> zu </a:t>
                      </a:r>
                      <a:r>
                        <a:rPr lang="de-DE" sz="1100" dirty="0" err="1">
                          <a:effectLst/>
                          <a:latin typeface="Tw Cen MT" panose="020B0602020104020603" pitchFamily="34" charset="77"/>
                        </a:rPr>
                        <a:t>unterstützen</a:t>
                      </a:r>
                      <a:br>
                        <a:rPr lang="de-DE" sz="1100" dirty="0">
                          <a:effectLst/>
                          <a:latin typeface="Tw Cen MT" panose="020B0602020104020603" pitchFamily="34" charset="77"/>
                        </a:rPr>
                      </a:br>
                      <a:r>
                        <a:rPr lang="de-DE" sz="1100" dirty="0">
                          <a:effectLst/>
                          <a:latin typeface="Tw Cen MT" panose="020B0602020104020603" pitchFamily="34" charset="77"/>
                        </a:rPr>
                        <a:t>- wird von Adam unterstellt, das Richteramt </a:t>
                      </a:r>
                      <a:r>
                        <a:rPr lang="de-DE" sz="1100" dirty="0" err="1">
                          <a:effectLst/>
                          <a:latin typeface="Tw Cen MT" panose="020B0602020104020603" pitchFamily="34" charset="77"/>
                        </a:rPr>
                        <a:t>übernehmen</a:t>
                      </a:r>
                      <a:r>
                        <a:rPr lang="de-DE" sz="1100" dirty="0">
                          <a:effectLst/>
                          <a:latin typeface="Tw Cen MT" panose="020B0602020104020603" pitchFamily="34" charset="77"/>
                        </a:rPr>
                        <a:t> zu wollen - wird Nachfolger </a:t>
                      </a:r>
                      <a:endParaRPr lang="de-DE" sz="1800" dirty="0">
                        <a:effectLst/>
                        <a:latin typeface="Tw Cen MT" panose="020B0602020104020603" pitchFamily="34" charset="77"/>
                      </a:endParaRPr>
                    </a:p>
                    <a:p>
                      <a:r>
                        <a:rPr lang="de-DE" sz="1100" b="1" dirty="0">
                          <a:effectLst/>
                          <a:latin typeface="Tw Cen MT" panose="020B0602020104020603" pitchFamily="34" charset="77"/>
                        </a:rPr>
                        <a:t>Walter </a:t>
                      </a:r>
                      <a:endParaRPr lang="de-DE" sz="1800" dirty="0">
                        <a:effectLst/>
                        <a:latin typeface="Tw Cen MT" panose="020B0602020104020603" pitchFamily="34" charset="77"/>
                      </a:endParaRPr>
                    </a:p>
                    <a:p>
                      <a:r>
                        <a:rPr lang="de-DE" sz="1100" dirty="0">
                          <a:effectLst/>
                          <a:latin typeface="Tw Cen MT" panose="020B0602020104020603" pitchFamily="34" charset="77"/>
                        </a:rPr>
                        <a:t>- </a:t>
                      </a:r>
                      <a:r>
                        <a:rPr lang="de-DE" sz="1100" dirty="0" err="1">
                          <a:effectLst/>
                          <a:latin typeface="Tw Cen MT" panose="020B0602020104020603" pitchFamily="34" charset="77"/>
                        </a:rPr>
                        <a:t>übergeordnete</a:t>
                      </a:r>
                      <a:r>
                        <a:rPr lang="de-DE" sz="1100" dirty="0">
                          <a:effectLst/>
                          <a:latin typeface="Tw Cen MT" panose="020B0602020104020603" pitchFamily="34" charset="77"/>
                        </a:rPr>
                        <a:t> Instanz</a:t>
                      </a:r>
                      <a:br>
                        <a:rPr lang="de-DE" sz="1100" dirty="0">
                          <a:effectLst/>
                          <a:latin typeface="Tw Cen MT" panose="020B0602020104020603" pitchFamily="34" charset="77"/>
                        </a:rPr>
                      </a:br>
                      <a:r>
                        <a:rPr lang="de-DE" sz="1100" dirty="0">
                          <a:effectLst/>
                          <a:latin typeface="Tw Cen MT" panose="020B0602020104020603" pitchFamily="34" charset="77"/>
                        </a:rPr>
                        <a:t>- initiiert Untersuchung und verlangt Bestrafung </a:t>
                      </a:r>
                      <a:endParaRPr lang="de-DE" sz="1800" dirty="0">
                        <a:effectLst/>
                        <a:latin typeface="Tw Cen MT" panose="020B0602020104020603" pitchFamily="34" charset="77"/>
                      </a:endParaRPr>
                    </a:p>
                    <a:p>
                      <a:r>
                        <a:rPr lang="de-DE" sz="1100" b="1" dirty="0">
                          <a:effectLst/>
                          <a:latin typeface="Tw Cen MT" panose="020B0602020104020603" pitchFamily="34" charset="77"/>
                        </a:rPr>
                        <a:t>Eve </a:t>
                      </a:r>
                      <a:endParaRPr lang="de-DE" sz="1800" dirty="0">
                        <a:effectLst/>
                        <a:latin typeface="Tw Cen MT" panose="020B0602020104020603" pitchFamily="34" charset="77"/>
                      </a:endParaRPr>
                    </a:p>
                    <a:p>
                      <a:r>
                        <a:rPr lang="de-DE" sz="1100" dirty="0">
                          <a:effectLst/>
                          <a:latin typeface="Tw Cen MT" panose="020B0602020104020603" pitchFamily="34" charset="77"/>
                        </a:rPr>
                        <a:t>- wissend</a:t>
                      </a:r>
                      <a:br>
                        <a:rPr lang="de-DE" sz="1100" dirty="0">
                          <a:effectLst/>
                          <a:latin typeface="Tw Cen MT" panose="020B0602020104020603" pitchFamily="34" charset="77"/>
                        </a:rPr>
                      </a:br>
                      <a:r>
                        <a:rPr lang="de-DE" sz="1100" dirty="0">
                          <a:effectLst/>
                          <a:latin typeface="Tw Cen MT" panose="020B0602020104020603" pitchFamily="34" charset="77"/>
                        </a:rPr>
                        <a:t>- </a:t>
                      </a:r>
                      <a:r>
                        <a:rPr lang="de-DE" sz="1100" dirty="0" err="1">
                          <a:effectLst/>
                          <a:latin typeface="Tw Cen MT" panose="020B0602020104020603" pitchFamily="34" charset="77"/>
                        </a:rPr>
                        <a:t>möchte</a:t>
                      </a:r>
                      <a:r>
                        <a:rPr lang="de-DE" sz="1100" dirty="0">
                          <a:effectLst/>
                          <a:latin typeface="Tw Cen MT" panose="020B0602020104020603" pitchFamily="34" charset="77"/>
                        </a:rPr>
                        <a:t> Wissen nicht preisgeben - vom Richter gering </a:t>
                      </a:r>
                      <a:r>
                        <a:rPr lang="de-DE" sz="1100" dirty="0" err="1">
                          <a:effectLst/>
                          <a:latin typeface="Tw Cen MT" panose="020B0602020104020603" pitchFamily="34" charset="77"/>
                        </a:rPr>
                        <a:t>geschätzt</a:t>
                      </a:r>
                      <a:r>
                        <a:rPr lang="de-DE" sz="1100" dirty="0">
                          <a:effectLst/>
                          <a:latin typeface="Tw Cen MT" panose="020B0602020104020603" pitchFamily="34" charset="77"/>
                        </a:rPr>
                        <a:t> </a:t>
                      </a:r>
                      <a:endParaRPr lang="de-DE" sz="1800" dirty="0">
                        <a:effectLst/>
                        <a:latin typeface="Tw Cen MT" panose="020B0602020104020603" pitchFamily="34" charset="77"/>
                      </a:endParaRPr>
                    </a:p>
                    <a:p>
                      <a:r>
                        <a:rPr lang="de-DE" sz="1100" b="1" dirty="0">
                          <a:effectLst/>
                          <a:latin typeface="Tw Cen MT" panose="020B0602020104020603" pitchFamily="34" charset="77"/>
                        </a:rPr>
                        <a:t>Frau Brigitte </a:t>
                      </a:r>
                      <a:endParaRPr lang="de-DE" sz="1800" dirty="0">
                        <a:effectLst/>
                        <a:latin typeface="Tw Cen MT" panose="020B0602020104020603" pitchFamily="34" charset="77"/>
                      </a:endParaRPr>
                    </a:p>
                    <a:p>
                      <a:r>
                        <a:rPr lang="de-DE" sz="1100" dirty="0">
                          <a:effectLst/>
                          <a:latin typeface="Tw Cen MT" panose="020B0602020104020603" pitchFamily="34" charset="77"/>
                        </a:rPr>
                        <a:t>- letzte Zeugin</a:t>
                      </a:r>
                      <a:br>
                        <a:rPr lang="de-DE" sz="1100" dirty="0">
                          <a:effectLst/>
                          <a:latin typeface="Tw Cen MT" panose="020B0602020104020603" pitchFamily="34" charset="77"/>
                        </a:rPr>
                      </a:br>
                      <a:r>
                        <a:rPr lang="de-DE" sz="1100" dirty="0">
                          <a:effectLst/>
                          <a:latin typeface="Tw Cen MT" panose="020B0602020104020603" pitchFamily="34" charset="77"/>
                        </a:rPr>
                        <a:t>- Bericht</a:t>
                      </a:r>
                      <a:br>
                        <a:rPr lang="de-DE" sz="1100" dirty="0">
                          <a:effectLst/>
                          <a:latin typeface="Tw Cen MT" panose="020B0602020104020603" pitchFamily="34" charset="77"/>
                        </a:rPr>
                      </a:br>
                      <a:r>
                        <a:rPr lang="de-DE" sz="1100" dirty="0">
                          <a:effectLst/>
                          <a:latin typeface="Tw Cen MT" panose="020B0602020104020603" pitchFamily="34" charset="77"/>
                        </a:rPr>
                        <a:t>- bringt Wahrheit </a:t>
                      </a:r>
                      <a:r>
                        <a:rPr lang="de-DE" sz="1100" dirty="0" err="1">
                          <a:effectLst/>
                          <a:latin typeface="Tw Cen MT" panose="020B0602020104020603" pitchFamily="34" charset="77"/>
                        </a:rPr>
                        <a:t>endgültig</a:t>
                      </a:r>
                      <a:r>
                        <a:rPr lang="de-DE" sz="1100" dirty="0">
                          <a:effectLst/>
                          <a:latin typeface="Tw Cen MT" panose="020B0602020104020603" pitchFamily="34" charset="77"/>
                        </a:rPr>
                        <a:t> ans Licht </a:t>
                      </a:r>
                      <a:endParaRPr lang="de-DE" sz="1800" dirty="0">
                        <a:effectLst/>
                        <a:latin typeface="Tw Cen MT" panose="020B0602020104020603" pitchFamily="34" charset="77"/>
                      </a:endParaRPr>
                    </a:p>
                  </a:txBody>
                  <a:tcPr marL="79233" marR="79233" marT="39616" marB="39616" anchor="ctr"/>
                </a:tc>
                <a:tc>
                  <a:txBody>
                    <a:bodyPr/>
                    <a:lstStyle/>
                    <a:p>
                      <a:r>
                        <a:rPr lang="de-DE" sz="1100" b="1" dirty="0" err="1">
                          <a:effectLst/>
                          <a:latin typeface="Tw Cen MT" panose="020B0602020104020603" pitchFamily="34" charset="77"/>
                        </a:rPr>
                        <a:t>Ödipus</a:t>
                      </a:r>
                      <a:r>
                        <a:rPr lang="de-DE" sz="1100" b="1" dirty="0">
                          <a:effectLst/>
                          <a:latin typeface="Tw Cen MT" panose="020B0602020104020603" pitchFamily="34" charset="77"/>
                        </a:rPr>
                        <a:t> </a:t>
                      </a:r>
                      <a:endParaRPr lang="de-DE" sz="1800" dirty="0">
                        <a:effectLst/>
                        <a:latin typeface="Tw Cen MT" panose="020B0602020104020603" pitchFamily="34" charset="77"/>
                      </a:endParaRPr>
                    </a:p>
                    <a:p>
                      <a:r>
                        <a:rPr lang="de-DE" sz="1100" dirty="0">
                          <a:effectLst/>
                          <a:latin typeface="Tw Cen MT" panose="020B0602020104020603" pitchFamily="34" charset="77"/>
                        </a:rPr>
                        <a:t>- wird sich der Schuld im Laufe des </a:t>
                      </a:r>
                      <a:r>
                        <a:rPr lang="de-DE" sz="1100" dirty="0" err="1">
                          <a:effectLst/>
                          <a:latin typeface="Tw Cen MT" panose="020B0602020104020603" pitchFamily="34" charset="77"/>
                        </a:rPr>
                        <a:t>Stückes</a:t>
                      </a:r>
                      <a:r>
                        <a:rPr lang="de-DE" sz="1100" dirty="0">
                          <a:effectLst/>
                          <a:latin typeface="Tw Cen MT" panose="020B0602020104020603" pitchFamily="34" charset="77"/>
                        </a:rPr>
                        <a:t> bewusst - Aufdeckung der Wahrheit</a:t>
                      </a:r>
                      <a:br>
                        <a:rPr lang="de-DE" sz="1100" dirty="0">
                          <a:effectLst/>
                          <a:latin typeface="Tw Cen MT" panose="020B0602020104020603" pitchFamily="34" charset="77"/>
                        </a:rPr>
                      </a:br>
                      <a:r>
                        <a:rPr lang="de-DE" sz="1100" dirty="0">
                          <a:effectLst/>
                          <a:latin typeface="Tw Cen MT" panose="020B0602020104020603" pitchFamily="34" charset="77"/>
                        </a:rPr>
                        <a:t>- „Schwellfuß“</a:t>
                      </a:r>
                      <a:br>
                        <a:rPr lang="de-DE" sz="1100" dirty="0">
                          <a:effectLst/>
                          <a:latin typeface="Tw Cen MT" panose="020B0602020104020603" pitchFamily="34" charset="77"/>
                        </a:rPr>
                      </a:br>
                      <a:r>
                        <a:rPr lang="de-DE" sz="1100" dirty="0">
                          <a:effectLst/>
                          <a:latin typeface="Tw Cen MT" panose="020B0602020104020603" pitchFamily="34" charset="77"/>
                        </a:rPr>
                        <a:t>- sprechender Name (</a:t>
                      </a:r>
                      <a:r>
                        <a:rPr lang="de-DE" sz="1100" dirty="0" err="1">
                          <a:effectLst/>
                          <a:latin typeface="Tw Cen MT" panose="020B0602020104020603" pitchFamily="34" charset="77"/>
                        </a:rPr>
                        <a:t>Ödipus</a:t>
                      </a:r>
                      <a:r>
                        <a:rPr lang="de-DE" sz="1100" dirty="0">
                          <a:effectLst/>
                          <a:latin typeface="Tw Cen MT" panose="020B0602020104020603" pitchFamily="34" charset="77"/>
                        </a:rPr>
                        <a:t>) </a:t>
                      </a:r>
                      <a:endParaRPr lang="de-DE" sz="1800" dirty="0">
                        <a:effectLst/>
                        <a:latin typeface="Tw Cen MT" panose="020B0602020104020603" pitchFamily="34" charset="77"/>
                      </a:endParaRPr>
                    </a:p>
                    <a:p>
                      <a:r>
                        <a:rPr lang="de-DE" sz="1100" dirty="0">
                          <a:effectLst/>
                          <a:latin typeface="Tw Cen MT" panose="020B0602020104020603" pitchFamily="34" charset="77"/>
                        </a:rPr>
                        <a:t>- </a:t>
                      </a:r>
                      <a:r>
                        <a:rPr lang="de-DE" sz="1100" dirty="0" err="1">
                          <a:effectLst/>
                          <a:latin typeface="Tw Cen MT" panose="020B0602020104020603" pitchFamily="34" charset="77"/>
                        </a:rPr>
                        <a:t>Jähzorn</a:t>
                      </a:r>
                      <a:br>
                        <a:rPr lang="de-DE" sz="1100" dirty="0">
                          <a:effectLst/>
                          <a:latin typeface="Tw Cen MT" panose="020B0602020104020603" pitchFamily="34" charset="77"/>
                        </a:rPr>
                      </a:br>
                      <a:r>
                        <a:rPr lang="de-DE" sz="1100" dirty="0">
                          <a:effectLst/>
                          <a:latin typeface="Tw Cen MT" panose="020B0602020104020603" pitchFamily="34" charset="77"/>
                        </a:rPr>
                        <a:t>- Herrscher und damit Richter - Exil / Flucht </a:t>
                      </a:r>
                      <a:endParaRPr lang="de-DE" sz="1800" dirty="0">
                        <a:effectLst/>
                        <a:latin typeface="Tw Cen MT" panose="020B0602020104020603" pitchFamily="34" charset="77"/>
                      </a:endParaRPr>
                    </a:p>
                    <a:p>
                      <a:r>
                        <a:rPr lang="de-DE" sz="1100" b="1" dirty="0">
                          <a:effectLst/>
                          <a:latin typeface="Tw Cen MT" panose="020B0602020104020603" pitchFamily="34" charset="77"/>
                        </a:rPr>
                        <a:t>Kreon </a:t>
                      </a:r>
                      <a:endParaRPr lang="de-DE" sz="1800" dirty="0">
                        <a:effectLst/>
                        <a:latin typeface="Tw Cen MT" panose="020B0602020104020603" pitchFamily="34" charset="77"/>
                      </a:endParaRPr>
                    </a:p>
                    <a:p>
                      <a:r>
                        <a:rPr lang="de-DE" sz="1100" dirty="0">
                          <a:effectLst/>
                          <a:latin typeface="Tw Cen MT" panose="020B0602020104020603" pitchFamily="34" charset="77"/>
                        </a:rPr>
                        <a:t>- versucht </a:t>
                      </a:r>
                      <a:r>
                        <a:rPr lang="de-DE" sz="1100" dirty="0" err="1">
                          <a:effectLst/>
                          <a:latin typeface="Tw Cen MT" panose="020B0602020104020603" pitchFamily="34" charset="77"/>
                        </a:rPr>
                        <a:t>Aufklärung</a:t>
                      </a:r>
                      <a:r>
                        <a:rPr lang="de-DE" sz="1100" dirty="0">
                          <a:effectLst/>
                          <a:latin typeface="Tw Cen MT" panose="020B0602020104020603" pitchFamily="34" charset="77"/>
                        </a:rPr>
                        <a:t> zu </a:t>
                      </a:r>
                      <a:r>
                        <a:rPr lang="de-DE" sz="1100" dirty="0" err="1">
                          <a:effectLst/>
                          <a:latin typeface="Tw Cen MT" panose="020B0602020104020603" pitchFamily="34" charset="77"/>
                        </a:rPr>
                        <a:t>unterstützen</a:t>
                      </a:r>
                      <a:br>
                        <a:rPr lang="de-DE" sz="1100" dirty="0">
                          <a:effectLst/>
                          <a:latin typeface="Tw Cen MT" panose="020B0602020104020603" pitchFamily="34" charset="77"/>
                        </a:rPr>
                      </a:br>
                      <a:r>
                        <a:rPr lang="de-DE" sz="1100" dirty="0">
                          <a:effectLst/>
                          <a:latin typeface="Tw Cen MT" panose="020B0602020104020603" pitchFamily="34" charset="77"/>
                        </a:rPr>
                        <a:t>- wird von Kreon unterstellt, die Herrschaft </a:t>
                      </a:r>
                      <a:r>
                        <a:rPr lang="de-DE" sz="1100" dirty="0" err="1">
                          <a:effectLst/>
                          <a:latin typeface="Tw Cen MT" panose="020B0602020104020603" pitchFamily="34" charset="77"/>
                        </a:rPr>
                        <a:t>übernehmen</a:t>
                      </a:r>
                      <a:r>
                        <a:rPr lang="de-DE" sz="1100" dirty="0">
                          <a:effectLst/>
                          <a:latin typeface="Tw Cen MT" panose="020B0602020104020603" pitchFamily="34" charset="77"/>
                        </a:rPr>
                        <a:t> zu wollen - wird Nachfolger </a:t>
                      </a:r>
                      <a:endParaRPr lang="de-DE" sz="1800" dirty="0">
                        <a:effectLst/>
                        <a:latin typeface="Tw Cen MT" panose="020B0602020104020603" pitchFamily="34" charset="77"/>
                      </a:endParaRPr>
                    </a:p>
                    <a:p>
                      <a:r>
                        <a:rPr lang="de-DE" sz="1100" b="1" dirty="0">
                          <a:effectLst/>
                          <a:latin typeface="Tw Cen MT" panose="020B0602020104020603" pitchFamily="34" charset="77"/>
                        </a:rPr>
                        <a:t>Orakel / Apollon </a:t>
                      </a:r>
                      <a:endParaRPr lang="de-DE" sz="1800" dirty="0">
                        <a:effectLst/>
                        <a:latin typeface="Tw Cen MT" panose="020B0602020104020603" pitchFamily="34" charset="77"/>
                      </a:endParaRPr>
                    </a:p>
                    <a:p>
                      <a:r>
                        <a:rPr lang="de-DE" sz="1100" dirty="0">
                          <a:effectLst/>
                          <a:latin typeface="Tw Cen MT" panose="020B0602020104020603" pitchFamily="34" charset="77"/>
                        </a:rPr>
                        <a:t>- </a:t>
                      </a:r>
                      <a:r>
                        <a:rPr lang="de-DE" sz="1100" dirty="0" err="1">
                          <a:effectLst/>
                          <a:latin typeface="Tw Cen MT" panose="020B0602020104020603" pitchFamily="34" charset="77"/>
                        </a:rPr>
                        <a:t>übergeordnete</a:t>
                      </a:r>
                      <a:r>
                        <a:rPr lang="de-DE" sz="1100" dirty="0">
                          <a:effectLst/>
                          <a:latin typeface="Tw Cen MT" panose="020B0602020104020603" pitchFamily="34" charset="77"/>
                        </a:rPr>
                        <a:t> Instanz</a:t>
                      </a:r>
                      <a:br>
                        <a:rPr lang="de-DE" sz="1100" dirty="0">
                          <a:effectLst/>
                          <a:latin typeface="Tw Cen MT" panose="020B0602020104020603" pitchFamily="34" charset="77"/>
                        </a:rPr>
                      </a:br>
                      <a:r>
                        <a:rPr lang="de-DE" sz="1100" dirty="0">
                          <a:effectLst/>
                          <a:latin typeface="Tw Cen MT" panose="020B0602020104020603" pitchFamily="34" charset="77"/>
                        </a:rPr>
                        <a:t>- initiiert Untersuchung und verlangt Bestrafung </a:t>
                      </a:r>
                      <a:endParaRPr lang="de-DE" sz="1800" dirty="0">
                        <a:effectLst/>
                        <a:latin typeface="Tw Cen MT" panose="020B0602020104020603" pitchFamily="34" charset="77"/>
                      </a:endParaRPr>
                    </a:p>
                    <a:p>
                      <a:r>
                        <a:rPr lang="de-DE" sz="1100" b="1" dirty="0" err="1">
                          <a:effectLst/>
                          <a:latin typeface="Tw Cen MT" panose="020B0602020104020603" pitchFamily="34" charset="77"/>
                        </a:rPr>
                        <a:t>Teiresias</a:t>
                      </a:r>
                      <a:r>
                        <a:rPr lang="de-DE" sz="1100" b="1" dirty="0">
                          <a:effectLst/>
                          <a:latin typeface="Tw Cen MT" panose="020B0602020104020603" pitchFamily="34" charset="77"/>
                        </a:rPr>
                        <a:t> </a:t>
                      </a:r>
                      <a:endParaRPr lang="de-DE" sz="1800" dirty="0">
                        <a:effectLst/>
                        <a:latin typeface="Tw Cen MT" panose="020B0602020104020603" pitchFamily="34" charset="77"/>
                      </a:endParaRPr>
                    </a:p>
                    <a:p>
                      <a:r>
                        <a:rPr lang="de-DE" sz="1100" dirty="0">
                          <a:effectLst/>
                          <a:latin typeface="Tw Cen MT" panose="020B0602020104020603" pitchFamily="34" charset="77"/>
                        </a:rPr>
                        <a:t>- wissend</a:t>
                      </a:r>
                      <a:br>
                        <a:rPr lang="de-DE" sz="1100" dirty="0">
                          <a:effectLst/>
                          <a:latin typeface="Tw Cen MT" panose="020B0602020104020603" pitchFamily="34" charset="77"/>
                        </a:rPr>
                      </a:br>
                      <a:r>
                        <a:rPr lang="de-DE" sz="1100" dirty="0">
                          <a:effectLst/>
                          <a:latin typeface="Tw Cen MT" panose="020B0602020104020603" pitchFamily="34" charset="77"/>
                        </a:rPr>
                        <a:t>- </a:t>
                      </a:r>
                      <a:r>
                        <a:rPr lang="de-DE" sz="1100" dirty="0" err="1">
                          <a:effectLst/>
                          <a:latin typeface="Tw Cen MT" panose="020B0602020104020603" pitchFamily="34" charset="77"/>
                        </a:rPr>
                        <a:t>möchte</a:t>
                      </a:r>
                      <a:r>
                        <a:rPr lang="de-DE" sz="1100" dirty="0">
                          <a:effectLst/>
                          <a:latin typeface="Tw Cen MT" panose="020B0602020104020603" pitchFamily="34" charset="77"/>
                        </a:rPr>
                        <a:t> Wissen nicht preisgeben - vom Richter gering </a:t>
                      </a:r>
                      <a:r>
                        <a:rPr lang="de-DE" sz="1100" dirty="0" err="1">
                          <a:effectLst/>
                          <a:latin typeface="Tw Cen MT" panose="020B0602020104020603" pitchFamily="34" charset="77"/>
                        </a:rPr>
                        <a:t>geschätzt</a:t>
                      </a:r>
                      <a:r>
                        <a:rPr lang="de-DE" sz="1100" dirty="0">
                          <a:effectLst/>
                          <a:latin typeface="Tw Cen MT" panose="020B0602020104020603" pitchFamily="34" charset="77"/>
                        </a:rPr>
                        <a:t> </a:t>
                      </a:r>
                      <a:endParaRPr lang="de-DE" sz="1800" dirty="0">
                        <a:effectLst/>
                        <a:latin typeface="Tw Cen MT" panose="020B0602020104020603" pitchFamily="34" charset="77"/>
                      </a:endParaRPr>
                    </a:p>
                    <a:p>
                      <a:r>
                        <a:rPr lang="de-DE" sz="1100" b="1" dirty="0">
                          <a:effectLst/>
                          <a:latin typeface="Tw Cen MT" panose="020B0602020104020603" pitchFamily="34" charset="77"/>
                        </a:rPr>
                        <a:t>Hirte </a:t>
                      </a:r>
                      <a:endParaRPr lang="de-DE" sz="1800" dirty="0">
                        <a:effectLst/>
                        <a:latin typeface="Tw Cen MT" panose="020B0602020104020603" pitchFamily="34" charset="77"/>
                      </a:endParaRPr>
                    </a:p>
                    <a:p>
                      <a:r>
                        <a:rPr lang="de-DE" sz="1100" dirty="0">
                          <a:effectLst/>
                          <a:latin typeface="Tw Cen MT" panose="020B0602020104020603" pitchFamily="34" charset="77"/>
                        </a:rPr>
                        <a:t>- letzter Zeuge</a:t>
                      </a:r>
                      <a:br>
                        <a:rPr lang="de-DE" sz="1100" dirty="0">
                          <a:effectLst/>
                          <a:latin typeface="Tw Cen MT" panose="020B0602020104020603" pitchFamily="34" charset="77"/>
                        </a:rPr>
                      </a:br>
                      <a:r>
                        <a:rPr lang="de-DE" sz="1100" dirty="0">
                          <a:effectLst/>
                          <a:latin typeface="Tw Cen MT" panose="020B0602020104020603" pitchFamily="34" charset="77"/>
                        </a:rPr>
                        <a:t>- Bericht</a:t>
                      </a:r>
                      <a:br>
                        <a:rPr lang="de-DE" sz="1100" dirty="0">
                          <a:effectLst/>
                          <a:latin typeface="Tw Cen MT" panose="020B0602020104020603" pitchFamily="34" charset="77"/>
                        </a:rPr>
                      </a:br>
                      <a:r>
                        <a:rPr lang="de-DE" sz="1100" dirty="0">
                          <a:effectLst/>
                          <a:latin typeface="Tw Cen MT" panose="020B0602020104020603" pitchFamily="34" charset="77"/>
                        </a:rPr>
                        <a:t>- bringt Wahrheit </a:t>
                      </a:r>
                      <a:r>
                        <a:rPr lang="de-DE" sz="1100" dirty="0" err="1">
                          <a:effectLst/>
                          <a:latin typeface="Tw Cen MT" panose="020B0602020104020603" pitchFamily="34" charset="77"/>
                        </a:rPr>
                        <a:t>endgültig</a:t>
                      </a:r>
                      <a:r>
                        <a:rPr lang="de-DE" sz="1100" dirty="0">
                          <a:effectLst/>
                          <a:latin typeface="Tw Cen MT" panose="020B0602020104020603" pitchFamily="34" charset="77"/>
                        </a:rPr>
                        <a:t> ans Licht </a:t>
                      </a:r>
                      <a:endParaRPr lang="de-DE" sz="1800" dirty="0">
                        <a:effectLst/>
                        <a:latin typeface="Tw Cen MT" panose="020B0602020104020603" pitchFamily="34" charset="77"/>
                      </a:endParaRPr>
                    </a:p>
                  </a:txBody>
                  <a:tcPr marL="79233" marR="79233" marT="39616" marB="39616" anchor="ctr"/>
                </a:tc>
                <a:extLst>
                  <a:ext uri="{0D108BD9-81ED-4DB2-BD59-A6C34878D82A}">
                    <a16:rowId xmlns:a16="http://schemas.microsoft.com/office/drawing/2014/main" val="2976809516"/>
                  </a:ext>
                </a:extLst>
              </a:tr>
            </a:tbl>
          </a:graphicData>
        </a:graphic>
      </p:graphicFrame>
      <p:sp>
        <p:nvSpPr>
          <p:cNvPr id="8" name="Foliennummernplatzhalter 7">
            <a:extLst>
              <a:ext uri="{FF2B5EF4-FFF2-40B4-BE49-F238E27FC236}">
                <a16:creationId xmlns:a16="http://schemas.microsoft.com/office/drawing/2014/main" id="{225563AA-275D-9A4C-9EA5-6F2F0B060B9E}"/>
              </a:ext>
            </a:extLst>
          </p:cNvPr>
          <p:cNvSpPr>
            <a:spLocks noGrp="1"/>
          </p:cNvSpPr>
          <p:nvPr>
            <p:ph type="sldNum" sz="quarter" idx="12"/>
          </p:nvPr>
        </p:nvSpPr>
        <p:spPr/>
        <p:txBody>
          <a:bodyPr/>
          <a:lstStyle/>
          <a:p>
            <a:fld id="{3A98EE3D-8CD1-4C3F-BD1C-C98C9596463C}" type="slidenum">
              <a:rPr lang="en-US" smtClean="0"/>
              <a:t>50</a:t>
            </a:fld>
            <a:endParaRPr lang="en-US" dirty="0"/>
          </a:p>
        </p:txBody>
      </p:sp>
    </p:spTree>
    <p:extLst>
      <p:ext uri="{BB962C8B-B14F-4D97-AF65-F5344CB8AC3E}">
        <p14:creationId xmlns:p14="http://schemas.microsoft.com/office/powerpoint/2010/main" val="17924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Inhaltsplatzhalter 4">
            <a:extLst>
              <a:ext uri="{FF2B5EF4-FFF2-40B4-BE49-F238E27FC236}">
                <a16:creationId xmlns:a16="http://schemas.microsoft.com/office/drawing/2014/main" id="{D1C7A2D4-4F34-054C-88CC-A880DC9A79F7}"/>
              </a:ext>
            </a:extLst>
          </p:cNvPr>
          <p:cNvPicPr>
            <a:picLocks noGrp="1" noChangeAspect="1"/>
          </p:cNvPicPr>
          <p:nvPr>
            <p:ph idx="1"/>
          </p:nvPr>
        </p:nvPicPr>
        <p:blipFill rotWithShape="1">
          <a:blip r:embed="rId2"/>
          <a:srcRect t="3017"/>
          <a:stretch/>
        </p:blipFill>
        <p:spPr>
          <a:xfrm>
            <a:off x="-2500" y="0"/>
            <a:ext cx="12191980" cy="6857990"/>
          </a:xfrm>
          <a:prstGeom prst="rect">
            <a:avLst/>
          </a:prstGeom>
        </p:spPr>
      </p:pic>
      <p:sp>
        <p:nvSpPr>
          <p:cNvPr id="9" name="Textfeld 8">
            <a:extLst>
              <a:ext uri="{FF2B5EF4-FFF2-40B4-BE49-F238E27FC236}">
                <a16:creationId xmlns:a16="http://schemas.microsoft.com/office/drawing/2014/main" id="{F126A340-2128-8442-A2B4-27FE7879EB59}"/>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dirty="0">
                <a:solidFill>
                  <a:schemeClr val="bg1"/>
                </a:solidFill>
              </a:rPr>
              <a:t>(2)</a:t>
            </a:r>
            <a:endParaRPr sz="1200" b="1" dirty="0">
              <a:solidFill>
                <a:schemeClr val="bg1"/>
              </a:solidFill>
            </a:endParaRPr>
          </a:p>
        </p:txBody>
      </p:sp>
      <p:sp>
        <p:nvSpPr>
          <p:cNvPr id="6" name="Ovale Legende 5">
            <a:extLst>
              <a:ext uri="{FF2B5EF4-FFF2-40B4-BE49-F238E27FC236}">
                <a16:creationId xmlns:a16="http://schemas.microsoft.com/office/drawing/2014/main" id="{1D83BAA0-E772-5343-A376-527F46B18E8D}"/>
              </a:ext>
            </a:extLst>
          </p:cNvPr>
          <p:cNvSpPr/>
          <p:nvPr/>
        </p:nvSpPr>
        <p:spPr>
          <a:xfrm>
            <a:off x="4856672" y="235446"/>
            <a:ext cx="6888794" cy="2283957"/>
          </a:xfrm>
          <a:prstGeom prst="wedgeEllipseCallout">
            <a:avLst>
              <a:gd name="adj1" fmla="val -69466"/>
              <a:gd name="adj2" fmla="val -19049"/>
            </a:avLst>
          </a:prstGeom>
          <a:solidFill>
            <a:srgbClr val="FFFFFF">
              <a:alpha val="72157"/>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2400" dirty="0"/>
              <a:t>Ihr stammt von einem </a:t>
            </a:r>
          </a:p>
          <a:p>
            <a:pPr algn="ctr"/>
            <a:r>
              <a:rPr lang="de-DE" sz="2400" dirty="0"/>
              <a:t>lockern </a:t>
            </a:r>
            <a:r>
              <a:rPr lang="de-DE" sz="2400" b="1" dirty="0"/>
              <a:t>Ältervater</a:t>
            </a:r>
            <a:r>
              <a:rPr lang="de-DE" sz="2400" dirty="0"/>
              <a:t>, </a:t>
            </a:r>
          </a:p>
          <a:p>
            <a:pPr algn="ctr"/>
            <a:r>
              <a:rPr lang="de-DE" sz="2400" dirty="0"/>
              <a:t>Der so beim </a:t>
            </a:r>
            <a:r>
              <a:rPr lang="de-DE" sz="2400" b="1" dirty="0"/>
              <a:t>Anbeginn der Dinge fiel</a:t>
            </a:r>
            <a:r>
              <a:rPr lang="de-DE" sz="2400" dirty="0"/>
              <a:t>, Und wegen seines Falls berühmt geworden; Ihr seid doch nicht –?</a:t>
            </a:r>
          </a:p>
        </p:txBody>
      </p:sp>
      <p:sp>
        <p:nvSpPr>
          <p:cNvPr id="11" name="Ovale Legende 10">
            <a:extLst>
              <a:ext uri="{FF2B5EF4-FFF2-40B4-BE49-F238E27FC236}">
                <a16:creationId xmlns:a16="http://schemas.microsoft.com/office/drawing/2014/main" id="{73A282F6-E255-9448-AF03-F1B9682F3B29}"/>
              </a:ext>
            </a:extLst>
          </p:cNvPr>
          <p:cNvSpPr/>
          <p:nvPr/>
        </p:nvSpPr>
        <p:spPr>
          <a:xfrm>
            <a:off x="412544" y="3976777"/>
            <a:ext cx="5054070" cy="2283958"/>
          </a:xfrm>
          <a:prstGeom prst="wedgeEllipseCallout">
            <a:avLst>
              <a:gd name="adj1" fmla="val 57511"/>
              <a:gd name="adj2" fmla="val -94189"/>
            </a:avLst>
          </a:prstGeom>
          <a:solidFill>
            <a:srgbClr val="FFFFFF">
              <a:alpha val="72157"/>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4800" dirty="0"/>
              <a:t>Nun?</a:t>
            </a:r>
            <a:endParaRPr lang="de-DE" sz="4800" dirty="0">
              <a:effectLst/>
            </a:endParaRPr>
          </a:p>
        </p:txBody>
      </p:sp>
      <p:sp>
        <p:nvSpPr>
          <p:cNvPr id="2" name="Foliennummernplatzhalter 1">
            <a:extLst>
              <a:ext uri="{FF2B5EF4-FFF2-40B4-BE49-F238E27FC236}">
                <a16:creationId xmlns:a16="http://schemas.microsoft.com/office/drawing/2014/main" id="{F5EE7476-007D-A741-BF99-71AE1882FA6B}"/>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765349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3" name="Inhaltsplatzhalter 4">
            <a:extLst>
              <a:ext uri="{FF2B5EF4-FFF2-40B4-BE49-F238E27FC236}">
                <a16:creationId xmlns:a16="http://schemas.microsoft.com/office/drawing/2014/main" id="{6F8BB1E9-2816-004B-9376-C48F5AFEAA12}"/>
              </a:ext>
            </a:extLst>
          </p:cNvPr>
          <p:cNvPicPr>
            <a:picLocks noChangeAspect="1"/>
          </p:cNvPicPr>
          <p:nvPr/>
        </p:nvPicPr>
        <p:blipFill rotWithShape="1">
          <a:blip r:embed="rId2"/>
          <a:srcRect t="3017"/>
          <a:stretch/>
        </p:blipFill>
        <p:spPr>
          <a:xfrm>
            <a:off x="-2500" y="0"/>
            <a:ext cx="12191980" cy="6857990"/>
          </a:xfrm>
          <a:prstGeom prst="rect">
            <a:avLst/>
          </a:prstGeom>
        </p:spPr>
      </p:pic>
      <p:sp>
        <p:nvSpPr>
          <p:cNvPr id="9" name="Textfeld 8">
            <a:extLst>
              <a:ext uri="{FF2B5EF4-FFF2-40B4-BE49-F238E27FC236}">
                <a16:creationId xmlns:a16="http://schemas.microsoft.com/office/drawing/2014/main" id="{F126A340-2128-8442-A2B4-27FE7879EB59}"/>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dirty="0">
                <a:solidFill>
                  <a:schemeClr val="bg1"/>
                </a:solidFill>
              </a:rPr>
              <a:t>(2)</a:t>
            </a:r>
            <a:endParaRPr sz="1200" b="1" dirty="0">
              <a:solidFill>
                <a:schemeClr val="bg1"/>
              </a:solidFill>
            </a:endParaRPr>
          </a:p>
        </p:txBody>
      </p:sp>
      <p:sp>
        <p:nvSpPr>
          <p:cNvPr id="15" name="Ovale Legende 14">
            <a:extLst>
              <a:ext uri="{FF2B5EF4-FFF2-40B4-BE49-F238E27FC236}">
                <a16:creationId xmlns:a16="http://schemas.microsoft.com/office/drawing/2014/main" id="{CE9DC79B-8109-3C40-B63E-9CA8D709ACB6}"/>
              </a:ext>
            </a:extLst>
          </p:cNvPr>
          <p:cNvSpPr/>
          <p:nvPr/>
        </p:nvSpPr>
        <p:spPr>
          <a:xfrm>
            <a:off x="4856672" y="235446"/>
            <a:ext cx="6888794" cy="2283957"/>
          </a:xfrm>
          <a:prstGeom prst="wedgeEllipseCallout">
            <a:avLst>
              <a:gd name="adj1" fmla="val -69466"/>
              <a:gd name="adj2" fmla="val -19049"/>
            </a:avLst>
          </a:prstGeom>
          <a:solidFill>
            <a:srgbClr val="FFFFFF">
              <a:alpha val="72157"/>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2400" dirty="0"/>
          </a:p>
        </p:txBody>
      </p:sp>
      <p:sp>
        <p:nvSpPr>
          <p:cNvPr id="11" name="Ovale Legende 10">
            <a:extLst>
              <a:ext uri="{FF2B5EF4-FFF2-40B4-BE49-F238E27FC236}">
                <a16:creationId xmlns:a16="http://schemas.microsoft.com/office/drawing/2014/main" id="{73A282F6-E255-9448-AF03-F1B9682F3B29}"/>
              </a:ext>
            </a:extLst>
          </p:cNvPr>
          <p:cNvSpPr/>
          <p:nvPr/>
        </p:nvSpPr>
        <p:spPr>
          <a:xfrm>
            <a:off x="412544" y="3976777"/>
            <a:ext cx="5054070" cy="2283958"/>
          </a:xfrm>
          <a:prstGeom prst="wedgeEllipseCallout">
            <a:avLst>
              <a:gd name="adj1" fmla="val 57511"/>
              <a:gd name="adj2" fmla="val -94189"/>
            </a:avLst>
          </a:prstGeom>
          <a:solidFill>
            <a:srgbClr val="FFFFFF">
              <a:alpha val="72157"/>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6600" dirty="0">
              <a:effectLst/>
            </a:endParaRPr>
          </a:p>
        </p:txBody>
      </p:sp>
      <p:sp>
        <p:nvSpPr>
          <p:cNvPr id="2" name="Rechteck 1">
            <a:extLst>
              <a:ext uri="{FF2B5EF4-FFF2-40B4-BE49-F238E27FC236}">
                <a16:creationId xmlns:a16="http://schemas.microsoft.com/office/drawing/2014/main" id="{B0689915-30DB-9242-903D-B1ECF1DFDDD6}"/>
              </a:ext>
            </a:extLst>
          </p:cNvPr>
          <p:cNvSpPr/>
          <p:nvPr/>
        </p:nvSpPr>
        <p:spPr>
          <a:xfrm>
            <a:off x="6612882" y="1005840"/>
            <a:ext cx="3376374" cy="769441"/>
          </a:xfrm>
          <a:prstGeom prst="rect">
            <a:avLst/>
          </a:prstGeom>
        </p:spPr>
        <p:txBody>
          <a:bodyPr wrap="none">
            <a:spAutoFit/>
          </a:bodyPr>
          <a:lstStyle/>
          <a:p>
            <a:pPr algn="ctr"/>
            <a:r>
              <a:rPr lang="de-DE" sz="4400" dirty="0"/>
              <a:t>Gleichfalls –? </a:t>
            </a:r>
            <a:endParaRPr lang="de-DE" sz="4800" dirty="0">
              <a:effectLst/>
            </a:endParaRPr>
          </a:p>
        </p:txBody>
      </p:sp>
      <p:sp>
        <p:nvSpPr>
          <p:cNvPr id="3" name="Rechteck 2">
            <a:extLst>
              <a:ext uri="{FF2B5EF4-FFF2-40B4-BE49-F238E27FC236}">
                <a16:creationId xmlns:a16="http://schemas.microsoft.com/office/drawing/2014/main" id="{1E74610C-D266-4849-BBA5-38A22113C94A}"/>
              </a:ext>
            </a:extLst>
          </p:cNvPr>
          <p:cNvSpPr/>
          <p:nvPr/>
        </p:nvSpPr>
        <p:spPr>
          <a:xfrm>
            <a:off x="720042" y="4333926"/>
            <a:ext cx="4439074" cy="1569660"/>
          </a:xfrm>
          <a:prstGeom prst="rect">
            <a:avLst/>
          </a:prstGeom>
        </p:spPr>
        <p:txBody>
          <a:bodyPr wrap="square">
            <a:spAutoFit/>
          </a:bodyPr>
          <a:lstStyle/>
          <a:p>
            <a:pPr algn="ctr"/>
            <a:r>
              <a:rPr lang="de-DE" sz="3200" dirty="0"/>
              <a:t>Ob ich –? Ich glaube –! Hier bin ich hingefallen, sag ich Euch. </a:t>
            </a:r>
            <a:endParaRPr lang="de-DE" sz="7200" dirty="0">
              <a:effectLst/>
            </a:endParaRPr>
          </a:p>
        </p:txBody>
      </p:sp>
      <p:sp>
        <p:nvSpPr>
          <p:cNvPr id="4" name="Foliennummernplatzhalter 3">
            <a:extLst>
              <a:ext uri="{FF2B5EF4-FFF2-40B4-BE49-F238E27FC236}">
                <a16:creationId xmlns:a16="http://schemas.microsoft.com/office/drawing/2014/main" id="{9D5ED4AD-1B88-164E-A445-75C5D2AB76E7}"/>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1711318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extfeld 8">
            <a:extLst>
              <a:ext uri="{FF2B5EF4-FFF2-40B4-BE49-F238E27FC236}">
                <a16:creationId xmlns:a16="http://schemas.microsoft.com/office/drawing/2014/main" id="{F126A340-2128-8442-A2B4-27FE7879EB59}"/>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dirty="0">
                <a:solidFill>
                  <a:schemeClr val="bg1"/>
                </a:solidFill>
              </a:rPr>
              <a:t>(2)</a:t>
            </a:r>
            <a:endParaRPr sz="1200" b="1" dirty="0">
              <a:solidFill>
                <a:schemeClr val="bg1"/>
              </a:solidFill>
            </a:endParaRPr>
          </a:p>
        </p:txBody>
      </p:sp>
      <p:pic>
        <p:nvPicPr>
          <p:cNvPr id="16" name="Inhaltsplatzhalter 4">
            <a:extLst>
              <a:ext uri="{FF2B5EF4-FFF2-40B4-BE49-F238E27FC236}">
                <a16:creationId xmlns:a16="http://schemas.microsoft.com/office/drawing/2014/main" id="{0F17CF79-0948-EA43-958E-CFF8328E9C11}"/>
              </a:ext>
            </a:extLst>
          </p:cNvPr>
          <p:cNvPicPr>
            <a:picLocks noChangeAspect="1"/>
          </p:cNvPicPr>
          <p:nvPr/>
        </p:nvPicPr>
        <p:blipFill rotWithShape="1">
          <a:blip r:embed="rId2"/>
          <a:srcRect t="3017"/>
          <a:stretch/>
        </p:blipFill>
        <p:spPr>
          <a:xfrm>
            <a:off x="-2500" y="0"/>
            <a:ext cx="12191980" cy="6857990"/>
          </a:xfrm>
          <a:prstGeom prst="rect">
            <a:avLst/>
          </a:prstGeom>
        </p:spPr>
      </p:pic>
      <p:sp>
        <p:nvSpPr>
          <p:cNvPr id="11" name="Ovale Legende 10">
            <a:extLst>
              <a:ext uri="{FF2B5EF4-FFF2-40B4-BE49-F238E27FC236}">
                <a16:creationId xmlns:a16="http://schemas.microsoft.com/office/drawing/2014/main" id="{73A282F6-E255-9448-AF03-F1B9682F3B29}"/>
              </a:ext>
            </a:extLst>
          </p:cNvPr>
          <p:cNvSpPr/>
          <p:nvPr/>
        </p:nvSpPr>
        <p:spPr>
          <a:xfrm>
            <a:off x="412544" y="3976777"/>
            <a:ext cx="5054070" cy="2283958"/>
          </a:xfrm>
          <a:prstGeom prst="wedgeEllipseCallout">
            <a:avLst>
              <a:gd name="adj1" fmla="val 57511"/>
              <a:gd name="adj2" fmla="val -94189"/>
            </a:avLst>
          </a:prstGeom>
          <a:solidFill>
            <a:srgbClr val="FFFFFF">
              <a:alpha val="72157"/>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000" dirty="0"/>
          </a:p>
        </p:txBody>
      </p:sp>
      <p:sp>
        <p:nvSpPr>
          <p:cNvPr id="13" name="Ovale Legende 12">
            <a:extLst>
              <a:ext uri="{FF2B5EF4-FFF2-40B4-BE49-F238E27FC236}">
                <a16:creationId xmlns:a16="http://schemas.microsoft.com/office/drawing/2014/main" id="{00A83BA5-5D9B-E048-A9CF-3134024FC7AC}"/>
              </a:ext>
            </a:extLst>
          </p:cNvPr>
          <p:cNvSpPr/>
          <p:nvPr/>
        </p:nvSpPr>
        <p:spPr>
          <a:xfrm>
            <a:off x="4856672" y="235446"/>
            <a:ext cx="6888794" cy="2283957"/>
          </a:xfrm>
          <a:prstGeom prst="wedgeEllipseCallout">
            <a:avLst>
              <a:gd name="adj1" fmla="val -69466"/>
              <a:gd name="adj2" fmla="val -19049"/>
            </a:avLst>
          </a:prstGeom>
          <a:solidFill>
            <a:srgbClr val="FFFFFF">
              <a:alpha val="72157"/>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2400" dirty="0"/>
          </a:p>
        </p:txBody>
      </p:sp>
      <p:sp>
        <p:nvSpPr>
          <p:cNvPr id="2" name="Rechteck 1">
            <a:extLst>
              <a:ext uri="{FF2B5EF4-FFF2-40B4-BE49-F238E27FC236}">
                <a16:creationId xmlns:a16="http://schemas.microsoft.com/office/drawing/2014/main" id="{80E2EE62-D0B3-0F47-A671-0C3041F1F036}"/>
              </a:ext>
            </a:extLst>
          </p:cNvPr>
          <p:cNvSpPr/>
          <p:nvPr/>
        </p:nvSpPr>
        <p:spPr>
          <a:xfrm>
            <a:off x="6682677" y="695764"/>
            <a:ext cx="3236784" cy="1323439"/>
          </a:xfrm>
          <a:prstGeom prst="rect">
            <a:avLst/>
          </a:prstGeom>
        </p:spPr>
        <p:txBody>
          <a:bodyPr wrap="none">
            <a:spAutoFit/>
          </a:bodyPr>
          <a:lstStyle/>
          <a:p>
            <a:pPr algn="ctr"/>
            <a:r>
              <a:rPr lang="de-DE" sz="4000" dirty="0" err="1"/>
              <a:t>Unbildlich</a:t>
            </a:r>
            <a:r>
              <a:rPr lang="de-DE" sz="4000" dirty="0"/>
              <a:t> </a:t>
            </a:r>
          </a:p>
          <a:p>
            <a:pPr algn="ctr"/>
            <a:r>
              <a:rPr lang="de-DE" sz="4000" dirty="0"/>
              <a:t>hingeschlagen?</a:t>
            </a:r>
            <a:endParaRPr lang="de-DE" sz="7200" dirty="0">
              <a:effectLst/>
            </a:endParaRPr>
          </a:p>
        </p:txBody>
      </p:sp>
      <p:sp>
        <p:nvSpPr>
          <p:cNvPr id="3" name="Rechteck 2">
            <a:extLst>
              <a:ext uri="{FF2B5EF4-FFF2-40B4-BE49-F238E27FC236}">
                <a16:creationId xmlns:a16="http://schemas.microsoft.com/office/drawing/2014/main" id="{2CD6BF15-3CEB-874B-B4ED-52D6141CDB54}"/>
              </a:ext>
            </a:extLst>
          </p:cNvPr>
          <p:cNvSpPr/>
          <p:nvPr/>
        </p:nvSpPr>
        <p:spPr>
          <a:xfrm>
            <a:off x="1304696" y="4333926"/>
            <a:ext cx="3269766" cy="1569660"/>
          </a:xfrm>
          <a:prstGeom prst="rect">
            <a:avLst/>
          </a:prstGeom>
        </p:spPr>
        <p:txBody>
          <a:bodyPr wrap="square">
            <a:spAutoFit/>
          </a:bodyPr>
          <a:lstStyle/>
          <a:p>
            <a:pPr algn="ctr"/>
            <a:r>
              <a:rPr lang="de-DE" sz="3200" dirty="0"/>
              <a:t>Ja, </a:t>
            </a:r>
            <a:r>
              <a:rPr lang="de-DE" sz="3200" dirty="0" err="1"/>
              <a:t>unbildlich</a:t>
            </a:r>
            <a:r>
              <a:rPr lang="de-DE" sz="3200" dirty="0"/>
              <a:t>. Es mag ein schlechtes Bild gewesen sein. </a:t>
            </a:r>
            <a:endParaRPr lang="de-DE" sz="4400" dirty="0"/>
          </a:p>
        </p:txBody>
      </p:sp>
      <p:sp>
        <p:nvSpPr>
          <p:cNvPr id="4" name="Foliennummernplatzhalter 3">
            <a:extLst>
              <a:ext uri="{FF2B5EF4-FFF2-40B4-BE49-F238E27FC236}">
                <a16:creationId xmlns:a16="http://schemas.microsoft.com/office/drawing/2014/main" id="{9E01C40A-B054-134A-A16D-D2F10C7F91B2}"/>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1845058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extfeld 8">
            <a:extLst>
              <a:ext uri="{FF2B5EF4-FFF2-40B4-BE49-F238E27FC236}">
                <a16:creationId xmlns:a16="http://schemas.microsoft.com/office/drawing/2014/main" id="{F126A340-2128-8442-A2B4-27FE7879EB59}"/>
              </a:ext>
            </a:extLst>
          </p:cNvPr>
          <p:cNvSpPr txBox="1"/>
          <p:nvPr/>
        </p:nvSpPr>
        <p:spPr>
          <a:xfrm>
            <a:off x="11686431" y="88322"/>
            <a:ext cx="503049" cy="276999"/>
          </a:xfrm>
          <a:prstGeom prst="rect">
            <a:avLst/>
          </a:prstGeom>
          <a:noFill/>
          <a:ln>
            <a:noFill/>
          </a:ln>
        </p:spPr>
        <p:txBody>
          <a:bodyPr wrap="square" rtlCol="0">
            <a:spAutoFit/>
          </a:bodyPr>
          <a:lstStyle/>
          <a:p>
            <a:pPr algn="ctr"/>
            <a:r>
              <a:rPr lang="de-DE" sz="1200" b="1" dirty="0">
                <a:solidFill>
                  <a:schemeClr val="bg1"/>
                </a:solidFill>
              </a:rPr>
              <a:t>(2)</a:t>
            </a:r>
            <a:endParaRPr sz="1200" b="1" dirty="0">
              <a:solidFill>
                <a:schemeClr val="bg1"/>
              </a:solidFill>
            </a:endParaRPr>
          </a:p>
        </p:txBody>
      </p:sp>
      <p:pic>
        <p:nvPicPr>
          <p:cNvPr id="17" name="Inhaltsplatzhalter 4">
            <a:extLst>
              <a:ext uri="{FF2B5EF4-FFF2-40B4-BE49-F238E27FC236}">
                <a16:creationId xmlns:a16="http://schemas.microsoft.com/office/drawing/2014/main" id="{0A1D6F7A-D9BC-7B4E-88CF-330476F351BA}"/>
              </a:ext>
            </a:extLst>
          </p:cNvPr>
          <p:cNvPicPr>
            <a:picLocks noChangeAspect="1"/>
          </p:cNvPicPr>
          <p:nvPr/>
        </p:nvPicPr>
        <p:blipFill rotWithShape="1">
          <a:blip r:embed="rId3"/>
          <a:srcRect t="3017"/>
          <a:stretch/>
        </p:blipFill>
        <p:spPr>
          <a:xfrm>
            <a:off x="-2500" y="0"/>
            <a:ext cx="12191980" cy="6857990"/>
          </a:xfrm>
          <a:prstGeom prst="rect">
            <a:avLst/>
          </a:prstGeom>
        </p:spPr>
      </p:pic>
      <p:sp>
        <p:nvSpPr>
          <p:cNvPr id="11" name="Ovale Legende 10">
            <a:extLst>
              <a:ext uri="{FF2B5EF4-FFF2-40B4-BE49-F238E27FC236}">
                <a16:creationId xmlns:a16="http://schemas.microsoft.com/office/drawing/2014/main" id="{73A282F6-E255-9448-AF03-F1B9682F3B29}"/>
              </a:ext>
            </a:extLst>
          </p:cNvPr>
          <p:cNvSpPr/>
          <p:nvPr/>
        </p:nvSpPr>
        <p:spPr>
          <a:xfrm>
            <a:off x="412544" y="3976777"/>
            <a:ext cx="5054070" cy="2283958"/>
          </a:xfrm>
          <a:prstGeom prst="wedgeEllipseCallout">
            <a:avLst>
              <a:gd name="adj1" fmla="val 57511"/>
              <a:gd name="adj2" fmla="val -94189"/>
            </a:avLst>
          </a:prstGeom>
          <a:solidFill>
            <a:srgbClr val="FFFFFF">
              <a:alpha val="72157"/>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000" dirty="0"/>
          </a:p>
        </p:txBody>
      </p:sp>
      <p:sp>
        <p:nvSpPr>
          <p:cNvPr id="13" name="Ovale Legende 12">
            <a:extLst>
              <a:ext uri="{FF2B5EF4-FFF2-40B4-BE49-F238E27FC236}">
                <a16:creationId xmlns:a16="http://schemas.microsoft.com/office/drawing/2014/main" id="{99FB5506-3D1B-B04F-9537-9FB94E38DE57}"/>
              </a:ext>
            </a:extLst>
          </p:cNvPr>
          <p:cNvSpPr/>
          <p:nvPr/>
        </p:nvSpPr>
        <p:spPr>
          <a:xfrm>
            <a:off x="4856672" y="235446"/>
            <a:ext cx="6888794" cy="2283957"/>
          </a:xfrm>
          <a:prstGeom prst="wedgeEllipseCallout">
            <a:avLst>
              <a:gd name="adj1" fmla="val -69466"/>
              <a:gd name="adj2" fmla="val -19049"/>
            </a:avLst>
          </a:prstGeom>
          <a:solidFill>
            <a:srgbClr val="FFFFFF">
              <a:alpha val="72157"/>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2400" dirty="0"/>
          </a:p>
        </p:txBody>
      </p:sp>
      <p:sp>
        <p:nvSpPr>
          <p:cNvPr id="3" name="Rechteck 2">
            <a:extLst>
              <a:ext uri="{FF2B5EF4-FFF2-40B4-BE49-F238E27FC236}">
                <a16:creationId xmlns:a16="http://schemas.microsoft.com/office/drawing/2014/main" id="{2CD6BF15-3CEB-874B-B4ED-52D6141CDB54}"/>
              </a:ext>
            </a:extLst>
          </p:cNvPr>
          <p:cNvSpPr/>
          <p:nvPr/>
        </p:nvSpPr>
        <p:spPr>
          <a:xfrm>
            <a:off x="1117177" y="4333926"/>
            <a:ext cx="3644804" cy="1569660"/>
          </a:xfrm>
          <a:prstGeom prst="rect">
            <a:avLst/>
          </a:prstGeom>
        </p:spPr>
        <p:txBody>
          <a:bodyPr wrap="square">
            <a:spAutoFit/>
          </a:bodyPr>
          <a:lstStyle/>
          <a:p>
            <a:pPr algn="ctr"/>
            <a:r>
              <a:rPr lang="de-DE" sz="3200" dirty="0"/>
              <a:t>Ja, </a:t>
            </a:r>
            <a:r>
              <a:rPr lang="de-DE" sz="3200" b="1" dirty="0" err="1"/>
              <a:t>unbildlich</a:t>
            </a:r>
            <a:r>
              <a:rPr lang="de-DE" sz="3200" dirty="0"/>
              <a:t>. Es mag ein </a:t>
            </a:r>
            <a:r>
              <a:rPr lang="de-DE" sz="3200" b="1" dirty="0"/>
              <a:t>schlechtes Bild</a:t>
            </a:r>
            <a:r>
              <a:rPr lang="de-DE" sz="3200" dirty="0"/>
              <a:t> gewesen sein. </a:t>
            </a:r>
            <a:endParaRPr lang="de-DE" sz="4400" dirty="0"/>
          </a:p>
        </p:txBody>
      </p:sp>
      <p:sp>
        <p:nvSpPr>
          <p:cNvPr id="15" name="Rechteck 14">
            <a:extLst>
              <a:ext uri="{FF2B5EF4-FFF2-40B4-BE49-F238E27FC236}">
                <a16:creationId xmlns:a16="http://schemas.microsoft.com/office/drawing/2014/main" id="{16CF166C-C0E6-3A44-A1F8-52EB4ED17A62}"/>
              </a:ext>
            </a:extLst>
          </p:cNvPr>
          <p:cNvSpPr/>
          <p:nvPr/>
        </p:nvSpPr>
        <p:spPr>
          <a:xfrm>
            <a:off x="6682677" y="695764"/>
            <a:ext cx="3236784" cy="1323439"/>
          </a:xfrm>
          <a:prstGeom prst="rect">
            <a:avLst/>
          </a:prstGeom>
        </p:spPr>
        <p:txBody>
          <a:bodyPr wrap="none">
            <a:spAutoFit/>
          </a:bodyPr>
          <a:lstStyle/>
          <a:p>
            <a:pPr algn="ctr"/>
            <a:r>
              <a:rPr lang="de-DE" sz="4000" b="1" dirty="0" err="1"/>
              <a:t>Unbildlich</a:t>
            </a:r>
            <a:r>
              <a:rPr lang="de-DE" sz="4000" dirty="0"/>
              <a:t> </a:t>
            </a:r>
          </a:p>
          <a:p>
            <a:pPr algn="ctr"/>
            <a:r>
              <a:rPr lang="de-DE" sz="4000" dirty="0"/>
              <a:t>hingeschlagen?</a:t>
            </a:r>
            <a:endParaRPr lang="de-DE" sz="7200" dirty="0">
              <a:effectLst/>
            </a:endParaRPr>
          </a:p>
        </p:txBody>
      </p:sp>
      <p:sp>
        <p:nvSpPr>
          <p:cNvPr id="2" name="Foliennummernplatzhalter 1">
            <a:extLst>
              <a:ext uri="{FF2B5EF4-FFF2-40B4-BE49-F238E27FC236}">
                <a16:creationId xmlns:a16="http://schemas.microsoft.com/office/drawing/2014/main" id="{CD05051B-61ED-0C44-ADE7-6C95223501EF}"/>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1837189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3727</Words>
  <Application>Microsoft Macintosh PowerPoint</Application>
  <PresentationFormat>Breitbild</PresentationFormat>
  <Paragraphs>292</Paragraphs>
  <Slides>50</Slides>
  <Notes>7</Notes>
  <HiddenSlides>2</HiddenSlides>
  <MMClips>5</MMClips>
  <ScaleCrop>false</ScaleCrop>
  <HeadingPairs>
    <vt:vector size="6" baseType="variant">
      <vt:variant>
        <vt:lpstr>Verwendete Schriftarten</vt:lpstr>
      </vt:variant>
      <vt:variant>
        <vt:i4>11</vt:i4>
      </vt:variant>
      <vt:variant>
        <vt:lpstr>Design</vt:lpstr>
      </vt:variant>
      <vt:variant>
        <vt:i4>5</vt:i4>
      </vt:variant>
      <vt:variant>
        <vt:lpstr>Folientitel</vt:lpstr>
      </vt:variant>
      <vt:variant>
        <vt:i4>50</vt:i4>
      </vt:variant>
    </vt:vector>
  </HeadingPairs>
  <TitlesOfParts>
    <vt:vector size="66" baseType="lpstr">
      <vt:lpstr>Arial</vt:lpstr>
      <vt:lpstr>Calibri</vt:lpstr>
      <vt:lpstr>Calibri Light</vt:lpstr>
      <vt:lpstr>Gill Sans MT</vt:lpstr>
      <vt:lpstr>Palatino Linotype</vt:lpstr>
      <vt:lpstr>SourceSansPro</vt:lpstr>
      <vt:lpstr>TimesNewRomanPS</vt:lpstr>
      <vt:lpstr>TimesNewRomanPSMT</vt:lpstr>
      <vt:lpstr>Tw Cen MT</vt:lpstr>
      <vt:lpstr>Wingdings</vt:lpstr>
      <vt:lpstr>Wingdings 2</vt:lpstr>
      <vt:lpstr>DividendVTI</vt:lpstr>
      <vt:lpstr>Office</vt:lpstr>
      <vt:lpstr>1_Office</vt:lpstr>
      <vt:lpstr>2_Office</vt:lpstr>
      <vt:lpstr>3_Office</vt:lpstr>
      <vt:lpstr>PowerPoint-Präsentation</vt:lpstr>
      <vt:lpstr>PowerPoint-Präsentation</vt:lpstr>
      <vt:lpstr>Agenda</vt:lpstr>
      <vt:lpstr>I Entstehungsgeschichte   Ein „Bild“ und dessen Wirkung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Eine InVersion  des Tragischen  Die Metamorphose des Ernstes   </vt:lpstr>
      <vt:lpstr>PowerPoint-Präsentation</vt:lpstr>
      <vt:lpstr>PowerPoint-Präsentation</vt:lpstr>
      <vt:lpstr>PowerPoint-Präsentation</vt:lpstr>
      <vt:lpstr>Gattungsfrage</vt:lpstr>
      <vt:lpstr>PowerPoint-Präsentation</vt:lpstr>
      <vt:lpstr>PowerPoint-Präsentation</vt:lpstr>
      <vt:lpstr>PowerPoint-Präsentation</vt:lpstr>
      <vt:lpstr>PowerPoint-Präsentation</vt:lpstr>
      <vt:lpstr>PowerPoint-Präsentation</vt:lpstr>
      <vt:lpstr>III Adamsfall und Adams FAll  Ein Kurzer Einblick in die Metaphorik   </vt:lpstr>
      <vt:lpstr>PowerPoint-Präsentation</vt:lpstr>
      <vt:lpstr>PowerPoint-Präsentation</vt:lpstr>
      <vt:lpstr>PowerPoint-Präsentation</vt:lpstr>
      <vt:lpstr>IV Der Satyr und sein Krug  Der andere „Zerbrochene Krug“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Literatur</vt:lpstr>
      <vt:lpstr>Literatur</vt:lpstr>
      <vt:lpstr>Bildquellen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Jens Hartmann</dc:creator>
  <cp:lastModifiedBy>Jens Hartmann</cp:lastModifiedBy>
  <cp:revision>27</cp:revision>
  <dcterms:created xsi:type="dcterms:W3CDTF">2021-10-31T15:36:55Z</dcterms:created>
  <dcterms:modified xsi:type="dcterms:W3CDTF">2021-11-25T09:34:45Z</dcterms:modified>
</cp:coreProperties>
</file>