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5" r:id="rId8"/>
    <p:sldId id="271" r:id="rId9"/>
    <p:sldId id="270" r:id="rId10"/>
    <p:sldId id="269" r:id="rId11"/>
    <p:sldId id="268" r:id="rId12"/>
    <p:sldId id="267" r:id="rId13"/>
    <p:sldId id="266" r:id="rId14"/>
    <p:sldId id="272" r:id="rId15"/>
    <p:sldId id="273" r:id="rId16"/>
    <p:sldId id="274" r:id="rId17"/>
    <p:sldId id="275" r:id="rId18"/>
    <p:sldId id="276" r:id="rId19"/>
    <p:sldId id="277" r:id="rId20"/>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D280D29-6D5D-45F1-A1D5-274211408317}">
          <p14:sldIdLst>
            <p14:sldId id="256"/>
            <p14:sldId id="257"/>
            <p14:sldId id="258"/>
            <p14:sldId id="259"/>
            <p14:sldId id="260"/>
            <p14:sldId id="262"/>
            <p14:sldId id="265"/>
            <p14:sldId id="271"/>
            <p14:sldId id="270"/>
            <p14:sldId id="269"/>
            <p14:sldId id="268"/>
            <p14:sldId id="267"/>
            <p14:sldId id="266"/>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4/27/2022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4/27/2022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4/27/2022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wikipedia.org/wiki/Apollo_und_Daphne#/media/Datei:Apollo_and_Daphne_(Bernini).jpg" TargetMode="External"/><Relationship Id="rId2" Type="http://schemas.openxmlformats.org/officeDocument/2006/relationships/hyperlink" Target="https://de.wikipedia.org/wiki/Kirke#/media/Datei:NAMA_Circ%C3%A9_&amp;_Ulysse.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769CF-D25D-48D6-8CCE-5B7F5610B4AD}"/>
              </a:ext>
            </a:extLst>
          </p:cNvPr>
          <p:cNvSpPr>
            <a:spLocks noGrp="1"/>
          </p:cNvSpPr>
          <p:nvPr>
            <p:ph type="ctrTitle"/>
          </p:nvPr>
        </p:nvSpPr>
        <p:spPr/>
        <p:txBody>
          <a:bodyPr/>
          <a:lstStyle/>
          <a:p>
            <a:r>
              <a:rPr lang="de-DE" dirty="0">
                <a:solidFill>
                  <a:schemeClr val="accent2">
                    <a:lumMod val="50000"/>
                  </a:schemeClr>
                </a:solidFill>
              </a:rPr>
              <a:t>ICH BIN CIRCE</a:t>
            </a:r>
            <a:br>
              <a:rPr lang="de-DE" dirty="0">
                <a:solidFill>
                  <a:schemeClr val="accent2">
                    <a:lumMod val="50000"/>
                  </a:schemeClr>
                </a:solidFill>
              </a:rPr>
            </a:br>
            <a:r>
              <a:rPr lang="de-DE" sz="5400" dirty="0">
                <a:solidFill>
                  <a:schemeClr val="accent2">
                    <a:lumMod val="50000"/>
                  </a:schemeClr>
                </a:solidFill>
              </a:rPr>
              <a:t>Madeline Miller</a:t>
            </a:r>
            <a:endParaRPr lang="de-DE" dirty="0">
              <a:solidFill>
                <a:schemeClr val="accent2">
                  <a:lumMod val="50000"/>
                </a:schemeClr>
              </a:solidFill>
            </a:endParaRPr>
          </a:p>
        </p:txBody>
      </p:sp>
      <p:sp>
        <p:nvSpPr>
          <p:cNvPr id="3" name="Untertitel 2">
            <a:extLst>
              <a:ext uri="{FF2B5EF4-FFF2-40B4-BE49-F238E27FC236}">
                <a16:creationId xmlns:a16="http://schemas.microsoft.com/office/drawing/2014/main" id="{C11CF862-7B54-491D-B7D9-0E7F7839E216}"/>
              </a:ext>
            </a:extLst>
          </p:cNvPr>
          <p:cNvSpPr>
            <a:spLocks noGrp="1"/>
          </p:cNvSpPr>
          <p:nvPr>
            <p:ph type="subTitle" idx="1"/>
          </p:nvPr>
        </p:nvSpPr>
        <p:spPr>
          <a:xfrm>
            <a:off x="2679906" y="3956279"/>
            <a:ext cx="6831673" cy="1612417"/>
          </a:xfrm>
        </p:spPr>
        <p:txBody>
          <a:bodyPr>
            <a:normAutofit lnSpcReduction="10000"/>
          </a:bodyPr>
          <a:lstStyle/>
          <a:p>
            <a:r>
              <a:rPr lang="de-DE" dirty="0"/>
              <a:t>Sophie Kröner</a:t>
            </a:r>
          </a:p>
          <a:p>
            <a:r>
              <a:rPr lang="de-DE" dirty="0" err="1"/>
              <a:t>Ancient</a:t>
            </a:r>
            <a:r>
              <a:rPr lang="de-DE" dirty="0"/>
              <a:t> Culture Club</a:t>
            </a:r>
          </a:p>
          <a:p>
            <a:r>
              <a:rPr lang="de-DE" dirty="0"/>
              <a:t>21.2.2022</a:t>
            </a:r>
          </a:p>
          <a:p>
            <a:r>
              <a:rPr lang="de-DE" dirty="0"/>
              <a:t>Universität Trier</a:t>
            </a:r>
          </a:p>
        </p:txBody>
      </p:sp>
    </p:spTree>
    <p:extLst>
      <p:ext uri="{BB962C8B-B14F-4D97-AF65-F5344CB8AC3E}">
        <p14:creationId xmlns:p14="http://schemas.microsoft.com/office/powerpoint/2010/main" val="18733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3B0B3C-CD17-4DE4-ABC2-8DB5B8138B4C}"/>
              </a:ext>
            </a:extLst>
          </p:cNvPr>
          <p:cNvSpPr>
            <a:spLocks noGrp="1"/>
          </p:cNvSpPr>
          <p:nvPr>
            <p:ph type="title"/>
          </p:nvPr>
        </p:nvSpPr>
        <p:spPr>
          <a:xfrm>
            <a:off x="784743" y="685800"/>
            <a:ext cx="5793475" cy="1485900"/>
          </a:xfrm>
        </p:spPr>
        <p:txBody>
          <a:bodyPr>
            <a:normAutofit/>
          </a:bodyPr>
          <a:lstStyle/>
          <a:p>
            <a:r>
              <a:rPr lang="de-DE" dirty="0">
                <a:solidFill>
                  <a:schemeClr val="accent2">
                    <a:lumMod val="50000"/>
                  </a:schemeClr>
                </a:solidFill>
              </a:rPr>
              <a:t>Motiv: Nymphen</a:t>
            </a:r>
          </a:p>
        </p:txBody>
      </p:sp>
      <p:sp>
        <p:nvSpPr>
          <p:cNvPr id="3" name="Inhaltsplatzhalter 2">
            <a:extLst>
              <a:ext uri="{FF2B5EF4-FFF2-40B4-BE49-F238E27FC236}">
                <a16:creationId xmlns:a16="http://schemas.microsoft.com/office/drawing/2014/main" id="{E9A9F147-8E4F-47C2-A23C-958AF4D2DC50}"/>
              </a:ext>
            </a:extLst>
          </p:cNvPr>
          <p:cNvSpPr>
            <a:spLocks noGrp="1"/>
          </p:cNvSpPr>
          <p:nvPr>
            <p:ph idx="1"/>
          </p:nvPr>
        </p:nvSpPr>
        <p:spPr>
          <a:xfrm>
            <a:off x="784743" y="1495425"/>
            <a:ext cx="6416157" cy="4876799"/>
          </a:xfrm>
        </p:spPr>
        <p:txBody>
          <a:bodyPr>
            <a:normAutofit fontScale="92500" lnSpcReduction="10000"/>
          </a:bodyPr>
          <a:lstStyle/>
          <a:p>
            <a:pPr marL="0" indent="0">
              <a:buNone/>
            </a:pPr>
            <a:r>
              <a:rPr lang="cpg-Grek-GR" sz="1800" dirty="0"/>
              <a:t>ἡ νύμφη</a:t>
            </a:r>
            <a:r>
              <a:rPr lang="de-DE" sz="1800" dirty="0"/>
              <a:t>: </a:t>
            </a:r>
            <a:r>
              <a:rPr lang="de-DE" sz="1800" i="1" dirty="0"/>
              <a:t>1.</a:t>
            </a:r>
            <a:r>
              <a:rPr lang="de-DE" sz="1800" dirty="0"/>
              <a:t> Braut </a:t>
            </a:r>
            <a:r>
              <a:rPr lang="de-DE" sz="1800" i="1" dirty="0"/>
              <a:t>2.</a:t>
            </a:r>
            <a:r>
              <a:rPr lang="de-DE" sz="1800" dirty="0"/>
              <a:t> junge Frau </a:t>
            </a:r>
            <a:r>
              <a:rPr lang="de-DE" sz="1800" i="1" dirty="0"/>
              <a:t>3.</a:t>
            </a:r>
            <a:r>
              <a:rPr lang="de-DE" sz="1800" dirty="0"/>
              <a:t> weibliche Gottheit</a:t>
            </a:r>
            <a:r>
              <a:rPr lang="cpg-Grek-GR" sz="1800" dirty="0"/>
              <a:t> </a:t>
            </a:r>
            <a:endParaRPr lang="de-DE" sz="1800" dirty="0"/>
          </a:p>
          <a:p>
            <a:pPr marL="0" indent="0">
              <a:buNone/>
            </a:pPr>
            <a:r>
              <a:rPr lang="de-DE" sz="1800" dirty="0"/>
              <a:t>„</a:t>
            </a:r>
            <a:r>
              <a:rPr lang="de-DE" sz="1800" i="1" dirty="0"/>
              <a:t>Das Wort Nymphe steckt die Leitlinien unserer Leben ab. Denn in unserer Sprache bedeutet es nicht nur Göttin, sondern auch Braut</a:t>
            </a:r>
            <a:r>
              <a:rPr lang="de-DE" sz="1800" dirty="0"/>
              <a:t>.“ (Kapitel 1, S. 7)</a:t>
            </a:r>
          </a:p>
          <a:p>
            <a:pPr marL="0" indent="0">
              <a:buNone/>
            </a:pPr>
            <a:r>
              <a:rPr lang="de-DE" sz="1800" dirty="0"/>
              <a:t>„</a:t>
            </a:r>
            <a:r>
              <a:rPr lang="de-DE" sz="1800" i="1" dirty="0"/>
              <a:t>Ich hatte dem Getuschel meiner Cousins entnommen, was Sterbliche mit Nymphen zu tun imstande waren, wenn sie sie alleine erwischten. Die Vergewaltigung und Entführungen, die Misshandlungen</a:t>
            </a:r>
            <a:r>
              <a:rPr lang="de-DE" sz="1800" dirty="0"/>
              <a:t>.“ (Kapitel 3, S. 43)</a:t>
            </a:r>
          </a:p>
          <a:p>
            <a:pPr marL="0" indent="0">
              <a:buNone/>
            </a:pPr>
            <a:r>
              <a:rPr lang="de-DE" sz="1800" dirty="0"/>
              <a:t>„ </a:t>
            </a:r>
            <a:r>
              <a:rPr lang="de-DE" sz="1800" i="1" dirty="0"/>
              <a:t>Als Bräute wurden Nymphen bezeichnet, aber das war es nicht, was die Welt in uns sah. Wir waren ein nie enden wollendes Festmahl, dargeboten auf einem Tisch, wunderschön und sich ständig erneuernd. Und so furchtbar schlecht im Weglaufen</a:t>
            </a:r>
            <a:r>
              <a:rPr lang="de-DE" sz="1800" dirty="0"/>
              <a:t>.“ (Kapitel 15, S. 253)</a:t>
            </a:r>
          </a:p>
          <a:p>
            <a:pPr marL="0" indent="0">
              <a:buNone/>
            </a:pPr>
            <a:r>
              <a:rPr lang="de-DE" sz="1800" i="1" dirty="0"/>
              <a:t>„Ich erinnere mich an das, was ich gedacht habe, nackt gegen den rauen Stein gepresst: Also bin ich doch nur eine Nymphe, denn nichts ist unter uns verbreiteter als das hier.“ </a:t>
            </a:r>
            <a:r>
              <a:rPr lang="de-DE" sz="1800" dirty="0"/>
              <a:t>(Kapitel 14, 245)</a:t>
            </a:r>
            <a:endParaRPr lang="de-DE" sz="1800" i="1" dirty="0"/>
          </a:p>
          <a:p>
            <a:pPr marL="0" indent="0">
              <a:buNone/>
            </a:pPr>
            <a:endParaRPr lang="de-DE" sz="1800" dirty="0"/>
          </a:p>
          <a:p>
            <a:pPr marL="0" indent="0">
              <a:buNone/>
            </a:pPr>
            <a:r>
              <a:rPr lang="de-DE" sz="1200" dirty="0"/>
              <a:t>				Bernini: Apollo und Daphne</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 3">
            <a:extLst>
              <a:ext uri="{FF2B5EF4-FFF2-40B4-BE49-F238E27FC236}">
                <a16:creationId xmlns:a16="http://schemas.microsoft.com/office/drawing/2014/main" id="{36850EF1-D1BD-4C13-9A16-86199ADB853A}"/>
              </a:ext>
            </a:extLst>
          </p:cNvPr>
          <p:cNvPicPr>
            <a:picLocks noChangeAspect="1"/>
          </p:cNvPicPr>
          <p:nvPr/>
        </p:nvPicPr>
        <p:blipFill rotWithShape="1">
          <a:blip r:embed="rId2"/>
          <a:srcRect t="3039" r="-2" b="-2"/>
          <a:stretch/>
        </p:blipFill>
        <p:spPr>
          <a:xfrm>
            <a:off x="7612260" y="10"/>
            <a:ext cx="4579739" cy="6857990"/>
          </a:xfrm>
          <a:prstGeom prst="rect">
            <a:avLst/>
          </a:prstGeom>
        </p:spPr>
      </p:pic>
    </p:spTree>
    <p:extLst>
      <p:ext uri="{BB962C8B-B14F-4D97-AF65-F5344CB8AC3E}">
        <p14:creationId xmlns:p14="http://schemas.microsoft.com/office/powerpoint/2010/main" val="35073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EC247-0BB5-4484-8415-187E50CFD137}"/>
              </a:ext>
            </a:extLst>
          </p:cNvPr>
          <p:cNvSpPr>
            <a:spLocks noGrp="1"/>
          </p:cNvSpPr>
          <p:nvPr>
            <p:ph type="title"/>
          </p:nvPr>
        </p:nvSpPr>
        <p:spPr/>
        <p:txBody>
          <a:bodyPr>
            <a:normAutofit/>
          </a:bodyPr>
          <a:lstStyle/>
          <a:p>
            <a:pPr algn="ctr"/>
            <a:r>
              <a:rPr lang="de-DE" sz="6000" dirty="0">
                <a:solidFill>
                  <a:schemeClr val="accent2">
                    <a:lumMod val="50000"/>
                  </a:schemeClr>
                </a:solidFill>
              </a:rPr>
              <a:t>Argonauten: Medea</a:t>
            </a:r>
          </a:p>
        </p:txBody>
      </p:sp>
      <p:sp>
        <p:nvSpPr>
          <p:cNvPr id="6" name="Inhaltsplatzhalter 5">
            <a:extLst>
              <a:ext uri="{FF2B5EF4-FFF2-40B4-BE49-F238E27FC236}">
                <a16:creationId xmlns:a16="http://schemas.microsoft.com/office/drawing/2014/main" id="{0AE587F6-2CD5-4F03-95D8-53AC807F804C}"/>
              </a:ext>
            </a:extLst>
          </p:cNvPr>
          <p:cNvSpPr>
            <a:spLocks noGrp="1"/>
          </p:cNvSpPr>
          <p:nvPr>
            <p:ph idx="1"/>
          </p:nvPr>
        </p:nvSpPr>
        <p:spPr>
          <a:xfrm>
            <a:off x="1371600" y="1724025"/>
            <a:ext cx="9601200" cy="4743450"/>
          </a:xfrm>
        </p:spPr>
        <p:txBody>
          <a:bodyPr>
            <a:normAutofit/>
          </a:bodyPr>
          <a:lstStyle/>
          <a:p>
            <a:r>
              <a:rPr lang="de-DE" dirty="0"/>
              <a:t>Kapitel 13: Medea und </a:t>
            </a:r>
            <a:r>
              <a:rPr lang="de-DE" dirty="0" err="1"/>
              <a:t>Iason</a:t>
            </a:r>
            <a:r>
              <a:rPr lang="de-DE" dirty="0"/>
              <a:t> landen auf </a:t>
            </a:r>
            <a:r>
              <a:rPr lang="de-DE" dirty="0" err="1"/>
              <a:t>Aiaia</a:t>
            </a:r>
            <a:endParaRPr lang="de-DE" dirty="0"/>
          </a:p>
          <a:p>
            <a:r>
              <a:rPr lang="de-DE" dirty="0" err="1"/>
              <a:t>Medeadarstellung</a:t>
            </a:r>
            <a:r>
              <a:rPr lang="de-DE" dirty="0"/>
              <a:t>:</a:t>
            </a:r>
          </a:p>
          <a:p>
            <a:pPr>
              <a:buFont typeface="Arial" panose="020B0604020202020204" pitchFamily="34" charset="0"/>
              <a:buChar char="•"/>
            </a:pPr>
            <a:r>
              <a:rPr lang="de-DE" dirty="0"/>
              <a:t>„</a:t>
            </a:r>
            <a:r>
              <a:rPr lang="de-DE" i="1" dirty="0"/>
              <a:t>Ihr Gesicht strahlte. Sie verlieh jedem einzelnen ihrer Worte so viel Gewicht, als wäre es ein Stein, mit dem sie ihre Zukunft errichtete. Und doch kam sie mir zum ersten Mal vor wie ein Geschöpf, das sich an einen Abgrund klammert, verzweifelt, weil seine Klauen bereits abrutschen. Sie war jung, jünger als </a:t>
            </a:r>
            <a:r>
              <a:rPr lang="de-DE" i="1" dirty="0" err="1"/>
              <a:t>Glaukos</a:t>
            </a:r>
            <a:r>
              <a:rPr lang="de-DE" i="1" dirty="0"/>
              <a:t>, als ich ihm das erste Mal begegnete</a:t>
            </a:r>
            <a:r>
              <a:rPr lang="de-DE" dirty="0"/>
              <a:t>.“ (Kapitel 13, S. 223)</a:t>
            </a:r>
          </a:p>
          <a:p>
            <a:pPr>
              <a:buFont typeface="Arial" panose="020B0604020202020204" pitchFamily="34" charset="0"/>
              <a:buChar char="•"/>
            </a:pPr>
            <a:r>
              <a:rPr lang="de-DE" dirty="0"/>
              <a:t>Negativ </a:t>
            </a:r>
            <a:r>
              <a:rPr lang="de-DE" dirty="0">
                <a:sym typeface="Wingdings" panose="05000000000000000000" pitchFamily="2" charset="2"/>
              </a:rPr>
              <a:t> keine Reue, schätzt kein sterbliches Leben</a:t>
            </a:r>
          </a:p>
          <a:p>
            <a:pPr>
              <a:buFont typeface="Arial" panose="020B0604020202020204" pitchFamily="34" charset="0"/>
              <a:buChar char="•"/>
            </a:pPr>
            <a:r>
              <a:rPr lang="de-DE" dirty="0">
                <a:sym typeface="Wingdings" panose="05000000000000000000" pitchFamily="2" charset="2"/>
              </a:rPr>
              <a:t>Parallelen zu Aietes</a:t>
            </a:r>
          </a:p>
          <a:p>
            <a:pPr>
              <a:buFont typeface="Arial" panose="020B0604020202020204" pitchFamily="34" charset="0"/>
              <a:buChar char="•"/>
            </a:pPr>
            <a:r>
              <a:rPr lang="de-DE" dirty="0">
                <a:sym typeface="Wingdings" panose="05000000000000000000" pitchFamily="2" charset="2"/>
              </a:rPr>
              <a:t>Blind vor Liebe</a:t>
            </a:r>
          </a:p>
          <a:p>
            <a:pPr>
              <a:buFont typeface="Arial" panose="020B0604020202020204" pitchFamily="34" charset="0"/>
              <a:buChar char="•"/>
            </a:pPr>
            <a:r>
              <a:rPr lang="de-DE" dirty="0">
                <a:sym typeface="Wingdings" panose="05000000000000000000" pitchFamily="2" charset="2"/>
              </a:rPr>
              <a:t>Kennt Frauenbild, aber strebt dennoch danach</a:t>
            </a:r>
          </a:p>
          <a:p>
            <a:pPr>
              <a:buFont typeface="Arial" panose="020B0604020202020204" pitchFamily="34" charset="0"/>
              <a:buChar char="•"/>
            </a:pPr>
            <a:r>
              <a:rPr lang="de-DE" dirty="0">
                <a:sym typeface="Wingdings" panose="05000000000000000000" pitchFamily="2" charset="2"/>
              </a:rPr>
              <a:t>Ignoriert Warnung/Prophezeiung  Fremde</a:t>
            </a:r>
            <a:endParaRPr lang="de-DE" dirty="0"/>
          </a:p>
          <a:p>
            <a:pPr>
              <a:buFont typeface="Arial" panose="020B0604020202020204" pitchFamily="34" charset="0"/>
              <a:buChar char="•"/>
            </a:pPr>
            <a:endParaRPr lang="de-DE" dirty="0"/>
          </a:p>
        </p:txBody>
      </p:sp>
    </p:spTree>
    <p:extLst>
      <p:ext uri="{BB962C8B-B14F-4D97-AF65-F5344CB8AC3E}">
        <p14:creationId xmlns:p14="http://schemas.microsoft.com/office/powerpoint/2010/main" val="37527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6E17F-CD9C-4915-9921-EC71AB021F5F}"/>
              </a:ext>
            </a:extLst>
          </p:cNvPr>
          <p:cNvSpPr>
            <a:spLocks noGrp="1"/>
          </p:cNvSpPr>
          <p:nvPr>
            <p:ph type="title"/>
          </p:nvPr>
        </p:nvSpPr>
        <p:spPr/>
        <p:txBody>
          <a:bodyPr>
            <a:normAutofit/>
          </a:bodyPr>
          <a:lstStyle/>
          <a:p>
            <a:pPr algn="ctr"/>
            <a:r>
              <a:rPr lang="de-DE" sz="6000" dirty="0">
                <a:solidFill>
                  <a:schemeClr val="accent2">
                    <a:lumMod val="50000"/>
                  </a:schemeClr>
                </a:solidFill>
              </a:rPr>
              <a:t>Argonauten: </a:t>
            </a:r>
            <a:r>
              <a:rPr lang="de-DE" sz="6000" dirty="0" err="1">
                <a:solidFill>
                  <a:schemeClr val="accent2">
                    <a:lumMod val="50000"/>
                  </a:schemeClr>
                </a:solidFill>
              </a:rPr>
              <a:t>Iason</a:t>
            </a:r>
            <a:endParaRPr lang="de-DE" sz="6000" dirty="0">
              <a:solidFill>
                <a:schemeClr val="accent2">
                  <a:lumMod val="50000"/>
                </a:schemeClr>
              </a:solidFill>
            </a:endParaRPr>
          </a:p>
        </p:txBody>
      </p:sp>
      <p:sp>
        <p:nvSpPr>
          <p:cNvPr id="3" name="Inhaltsplatzhalter 2">
            <a:extLst>
              <a:ext uri="{FF2B5EF4-FFF2-40B4-BE49-F238E27FC236}">
                <a16:creationId xmlns:a16="http://schemas.microsoft.com/office/drawing/2014/main" id="{8549AFC7-8E49-4BAC-8928-0CD4D4628F16}"/>
              </a:ext>
            </a:extLst>
          </p:cNvPr>
          <p:cNvSpPr>
            <a:spLocks noGrp="1"/>
          </p:cNvSpPr>
          <p:nvPr>
            <p:ph idx="1"/>
          </p:nvPr>
        </p:nvSpPr>
        <p:spPr/>
        <p:txBody>
          <a:bodyPr/>
          <a:lstStyle/>
          <a:p>
            <a:r>
              <a:rPr lang="de-DE" i="1" dirty="0"/>
              <a:t>„Ich glaubte gerne, dass er ein Prinz war. Er sprach jedenfalls wie einer: Wörter wurden wie Felsbrocken gerollt, und er verlor sich in den Einzelheiten seiner eigenen Legende. Ich versuchte mir vorzustellen, wie er inmitten der Milchbrunnen und sich windender Drachen vor Aietes niederkniete. Mein Bruder hätte ihn für geistlos und arrogant gehalten.“</a:t>
            </a:r>
            <a:r>
              <a:rPr lang="de-DE" dirty="0"/>
              <a:t> (Kapitel 13, S. 216)</a:t>
            </a:r>
          </a:p>
          <a:p>
            <a:r>
              <a:rPr lang="de-DE" dirty="0"/>
              <a:t>schwach, jung, naiv, ängstlich</a:t>
            </a:r>
          </a:p>
          <a:p>
            <a:r>
              <a:rPr lang="de-DE" dirty="0"/>
              <a:t>Held des goldenen Zeitalters</a:t>
            </a:r>
          </a:p>
          <a:p>
            <a:endParaRPr lang="de-DE" dirty="0"/>
          </a:p>
        </p:txBody>
      </p:sp>
    </p:spTree>
    <p:extLst>
      <p:ext uri="{BB962C8B-B14F-4D97-AF65-F5344CB8AC3E}">
        <p14:creationId xmlns:p14="http://schemas.microsoft.com/office/powerpoint/2010/main" val="42796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BA860-3086-4C84-A247-F57FB38AD229}"/>
              </a:ext>
            </a:extLst>
          </p:cNvPr>
          <p:cNvSpPr>
            <a:spLocks noGrp="1"/>
          </p:cNvSpPr>
          <p:nvPr>
            <p:ph type="title"/>
          </p:nvPr>
        </p:nvSpPr>
        <p:spPr/>
        <p:txBody>
          <a:bodyPr>
            <a:normAutofit/>
          </a:bodyPr>
          <a:lstStyle/>
          <a:p>
            <a:pPr algn="ctr"/>
            <a:r>
              <a:rPr lang="de-DE" sz="6000" dirty="0">
                <a:solidFill>
                  <a:schemeClr val="accent2">
                    <a:lumMod val="50000"/>
                  </a:schemeClr>
                </a:solidFill>
              </a:rPr>
              <a:t>Heldendarstellung</a:t>
            </a:r>
          </a:p>
        </p:txBody>
      </p:sp>
      <p:sp>
        <p:nvSpPr>
          <p:cNvPr id="3" name="Inhaltsplatzhalter 2">
            <a:extLst>
              <a:ext uri="{FF2B5EF4-FFF2-40B4-BE49-F238E27FC236}">
                <a16:creationId xmlns:a16="http://schemas.microsoft.com/office/drawing/2014/main" id="{328A5EC8-6619-45FA-847A-4F9755FF61AE}"/>
              </a:ext>
            </a:extLst>
          </p:cNvPr>
          <p:cNvSpPr>
            <a:spLocks noGrp="1"/>
          </p:cNvSpPr>
          <p:nvPr>
            <p:ph idx="1"/>
          </p:nvPr>
        </p:nvSpPr>
        <p:spPr>
          <a:xfrm>
            <a:off x="1371600" y="2285999"/>
            <a:ext cx="9601200" cy="4238625"/>
          </a:xfrm>
        </p:spPr>
        <p:txBody>
          <a:bodyPr/>
          <a:lstStyle/>
          <a:p>
            <a:r>
              <a:rPr lang="de-DE" dirty="0"/>
              <a:t>Keine Helden </a:t>
            </a:r>
            <a:r>
              <a:rPr lang="de-DE" dirty="0">
                <a:sym typeface="Wingdings" panose="05000000000000000000" pitchFamily="2" charset="2"/>
              </a:rPr>
              <a:t> Medea als Hexe, </a:t>
            </a:r>
            <a:r>
              <a:rPr lang="de-DE" dirty="0" err="1">
                <a:sym typeface="Wingdings" panose="05000000000000000000" pitchFamily="2" charset="2"/>
              </a:rPr>
              <a:t>Iason</a:t>
            </a:r>
            <a:r>
              <a:rPr lang="de-DE" dirty="0">
                <a:sym typeface="Wingdings" panose="05000000000000000000" pitchFamily="2" charset="2"/>
              </a:rPr>
              <a:t> als Schwächling</a:t>
            </a:r>
          </a:p>
          <a:p>
            <a:r>
              <a:rPr lang="de-DE" dirty="0">
                <a:sym typeface="Wingdings" panose="05000000000000000000" pitchFamily="2" charset="2"/>
              </a:rPr>
              <a:t>aber: beide jung und Kinder ihrer Umstände</a:t>
            </a:r>
          </a:p>
          <a:p>
            <a:r>
              <a:rPr lang="de-DE" dirty="0">
                <a:sym typeface="Wingdings" panose="05000000000000000000" pitchFamily="2" charset="2"/>
              </a:rPr>
              <a:t>Orientierung an Apollonios von Rhodos</a:t>
            </a:r>
          </a:p>
          <a:p>
            <a:endParaRPr lang="de-DE" dirty="0">
              <a:sym typeface="Wingdings" panose="05000000000000000000" pitchFamily="2" charset="2"/>
            </a:endParaRPr>
          </a:p>
          <a:p>
            <a:r>
              <a:rPr lang="de-DE" dirty="0">
                <a:sym typeface="Wingdings" panose="05000000000000000000" pitchFamily="2" charset="2"/>
              </a:rPr>
              <a:t>Schicksal von Medea wird nicht klar benannt</a:t>
            </a:r>
          </a:p>
          <a:p>
            <a:r>
              <a:rPr lang="de-DE" dirty="0">
                <a:sym typeface="Wingdings" panose="05000000000000000000" pitchFamily="2" charset="2"/>
              </a:rPr>
              <a:t>Penelope erzählt </a:t>
            </a:r>
            <a:r>
              <a:rPr lang="de-DE" i="1" dirty="0">
                <a:sym typeface="Wingdings" panose="05000000000000000000" pitchFamily="2" charset="2"/>
              </a:rPr>
              <a:t>„was von den Barden über sie gesungen und an den Höfen für die Könige aufgeführt wird.“ </a:t>
            </a:r>
            <a:r>
              <a:rPr lang="de-DE" dirty="0">
                <a:sym typeface="Wingdings" panose="05000000000000000000" pitchFamily="2" charset="2"/>
              </a:rPr>
              <a:t>(Kapitel 23, S. 439)</a:t>
            </a:r>
          </a:p>
          <a:p>
            <a:r>
              <a:rPr lang="de-DE" dirty="0">
                <a:sym typeface="Wingdings" panose="05000000000000000000" pitchFamily="2" charset="2"/>
              </a:rPr>
              <a:t>Erzählt Version nach Euripides (bekannteste Version)</a:t>
            </a:r>
          </a:p>
          <a:p>
            <a:r>
              <a:rPr lang="de-DE" dirty="0">
                <a:sym typeface="Wingdings" panose="05000000000000000000" pitchFamily="2" charset="2"/>
              </a:rPr>
              <a:t>Was mit der „Figur“ Medea passiert, erfahren wir nicht</a:t>
            </a:r>
            <a:endParaRPr lang="de-DE" dirty="0"/>
          </a:p>
        </p:txBody>
      </p:sp>
    </p:spTree>
    <p:extLst>
      <p:ext uri="{BB962C8B-B14F-4D97-AF65-F5344CB8AC3E}">
        <p14:creationId xmlns:p14="http://schemas.microsoft.com/office/powerpoint/2010/main" val="9104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2A062-062C-4AAF-A619-8EBD64E7E51C}"/>
              </a:ext>
            </a:extLst>
          </p:cNvPr>
          <p:cNvSpPr>
            <a:spLocks noGrp="1"/>
          </p:cNvSpPr>
          <p:nvPr>
            <p:ph type="title"/>
          </p:nvPr>
        </p:nvSpPr>
        <p:spPr>
          <a:xfrm>
            <a:off x="1371600" y="685800"/>
            <a:ext cx="9601200" cy="1031240"/>
          </a:xfrm>
        </p:spPr>
        <p:txBody>
          <a:bodyPr>
            <a:normAutofit/>
          </a:bodyPr>
          <a:lstStyle/>
          <a:p>
            <a:pPr algn="ctr"/>
            <a:r>
              <a:rPr lang="de-DE" sz="6000" dirty="0">
                <a:solidFill>
                  <a:schemeClr val="accent2">
                    <a:lumMod val="50000"/>
                  </a:schemeClr>
                </a:solidFill>
              </a:rPr>
              <a:t>Odyssee</a:t>
            </a:r>
          </a:p>
        </p:txBody>
      </p:sp>
      <p:sp>
        <p:nvSpPr>
          <p:cNvPr id="4" name="Textplatzhalter 3">
            <a:extLst>
              <a:ext uri="{FF2B5EF4-FFF2-40B4-BE49-F238E27FC236}">
                <a16:creationId xmlns:a16="http://schemas.microsoft.com/office/drawing/2014/main" id="{3B9CD439-AAA7-42DA-86E4-C8F3D321A1BB}"/>
              </a:ext>
            </a:extLst>
          </p:cNvPr>
          <p:cNvSpPr>
            <a:spLocks noGrp="1"/>
          </p:cNvSpPr>
          <p:nvPr>
            <p:ph type="body" idx="1"/>
          </p:nvPr>
        </p:nvSpPr>
        <p:spPr>
          <a:xfrm>
            <a:off x="1371600" y="1500980"/>
            <a:ext cx="4443984" cy="628015"/>
          </a:xfrm>
        </p:spPr>
        <p:txBody>
          <a:bodyPr/>
          <a:lstStyle/>
          <a:p>
            <a:pPr algn="ctr"/>
            <a:r>
              <a:rPr lang="de-DE" dirty="0">
                <a:solidFill>
                  <a:schemeClr val="accent2">
                    <a:lumMod val="50000"/>
                  </a:schemeClr>
                </a:solidFill>
              </a:rPr>
              <a:t>10. Gesang </a:t>
            </a:r>
          </a:p>
        </p:txBody>
      </p:sp>
      <p:sp>
        <p:nvSpPr>
          <p:cNvPr id="3" name="Inhaltsplatzhalter 2">
            <a:extLst>
              <a:ext uri="{FF2B5EF4-FFF2-40B4-BE49-F238E27FC236}">
                <a16:creationId xmlns:a16="http://schemas.microsoft.com/office/drawing/2014/main" id="{6C346AEE-E126-4C4C-BDDD-196FB15CE9F9}"/>
              </a:ext>
            </a:extLst>
          </p:cNvPr>
          <p:cNvSpPr>
            <a:spLocks noGrp="1"/>
          </p:cNvSpPr>
          <p:nvPr>
            <p:ph sz="half" idx="2"/>
          </p:nvPr>
        </p:nvSpPr>
        <p:spPr>
          <a:xfrm>
            <a:off x="1000125" y="2209800"/>
            <a:ext cx="4815459" cy="3657601"/>
          </a:xfrm>
        </p:spPr>
        <p:txBody>
          <a:bodyPr>
            <a:normAutofit lnSpcReduction="10000"/>
          </a:bodyPr>
          <a:lstStyle/>
          <a:p>
            <a:r>
              <a:rPr lang="el-GR" sz="1800" dirty="0"/>
              <a:t>ἔνθα τότ᾽ ἐκβάντες δύο τ᾽ ἤματα καὶ δύο νύκτας</a:t>
            </a:r>
            <a:r>
              <a:rPr lang="de-DE" sz="1800" dirty="0"/>
              <a:t> / </a:t>
            </a:r>
            <a:r>
              <a:rPr lang="el-GR" sz="1800" dirty="0"/>
              <a:t>κείμεθ᾽ ὁμοῦ καμάτῳ τε καὶ ἄλγεσι θυμὸν ἔδοντες.</a:t>
            </a:r>
            <a:r>
              <a:rPr lang="de-DE" sz="1800" dirty="0"/>
              <a:t> / </a:t>
            </a:r>
            <a:r>
              <a:rPr lang="el-GR" sz="1800" dirty="0"/>
              <a:t>ἀλλ᾽ ὅτε δὴ τρίτον ἦμαρ ἐυπλόκαμος τέλεσ᾽ Ἠώς,</a:t>
            </a:r>
            <a:r>
              <a:rPr lang="de-DE" sz="1800" dirty="0"/>
              <a:t> (142-144)</a:t>
            </a:r>
          </a:p>
          <a:p>
            <a:r>
              <a:rPr lang="el-GR" sz="1800" dirty="0"/>
              <a:t>λύκοι </a:t>
            </a:r>
            <a:r>
              <a:rPr lang="de-DE" sz="1800" dirty="0"/>
              <a:t>(…)</a:t>
            </a:r>
            <a:r>
              <a:rPr lang="el-GR" sz="1800" dirty="0"/>
              <a:t> ὀρέστεροι ἠδὲ λέοντες</a:t>
            </a:r>
            <a:r>
              <a:rPr lang="de-DE" sz="1800" dirty="0"/>
              <a:t> (212)</a:t>
            </a:r>
          </a:p>
          <a:p>
            <a:r>
              <a:rPr lang="el-GR" sz="1800" dirty="0"/>
              <a:t>κακὰ φάρμακ᾽</a:t>
            </a:r>
            <a:r>
              <a:rPr lang="de-DE" sz="1800" dirty="0"/>
              <a:t> (213)</a:t>
            </a:r>
          </a:p>
          <a:p>
            <a:r>
              <a:rPr lang="el-GR" sz="1800" dirty="0"/>
              <a:t>Κίρκης δ᾽ ἔνδον ἄκουον ἀειδούσης ὀπὶ καλῇ</a:t>
            </a:r>
            <a:r>
              <a:rPr lang="de-DE" sz="1800" dirty="0"/>
              <a:t> (221)</a:t>
            </a:r>
          </a:p>
          <a:p>
            <a:r>
              <a:rPr lang="el-GR" sz="1800" dirty="0"/>
              <a:t>ἱστὸν ἐποιχομένης μέγαν ἄμβροτον</a:t>
            </a:r>
            <a:r>
              <a:rPr lang="de-DE" sz="1800" dirty="0"/>
              <a:t>(222)</a:t>
            </a:r>
          </a:p>
          <a:p>
            <a:r>
              <a:rPr lang="el-GR" sz="1800" dirty="0"/>
              <a:t>αὐτὰρ νοῦς ἦν ἔμπεδος, ὡς τὸ πάρος περ</a:t>
            </a:r>
            <a:r>
              <a:rPr lang="de-DE" sz="1800" dirty="0"/>
              <a:t> (240)</a:t>
            </a:r>
          </a:p>
        </p:txBody>
      </p:sp>
      <p:sp>
        <p:nvSpPr>
          <p:cNvPr id="5" name="Textplatzhalter 4">
            <a:extLst>
              <a:ext uri="{FF2B5EF4-FFF2-40B4-BE49-F238E27FC236}">
                <a16:creationId xmlns:a16="http://schemas.microsoft.com/office/drawing/2014/main" id="{82ED2EEC-9AC0-4DA8-BF2B-C6B454E51068}"/>
              </a:ext>
            </a:extLst>
          </p:cNvPr>
          <p:cNvSpPr>
            <a:spLocks noGrp="1"/>
          </p:cNvSpPr>
          <p:nvPr>
            <p:ph type="body" sz="quarter" idx="3"/>
          </p:nvPr>
        </p:nvSpPr>
        <p:spPr>
          <a:xfrm>
            <a:off x="6525014" y="1500979"/>
            <a:ext cx="4443984" cy="628016"/>
          </a:xfrm>
        </p:spPr>
        <p:txBody>
          <a:bodyPr/>
          <a:lstStyle/>
          <a:p>
            <a:pPr algn="ctr"/>
            <a:r>
              <a:rPr lang="de-DE" dirty="0">
                <a:solidFill>
                  <a:schemeClr val="accent2">
                    <a:lumMod val="50000"/>
                  </a:schemeClr>
                </a:solidFill>
              </a:rPr>
              <a:t>Kapitel 15-18</a:t>
            </a:r>
          </a:p>
        </p:txBody>
      </p:sp>
      <p:sp>
        <p:nvSpPr>
          <p:cNvPr id="6" name="Inhaltsplatzhalter 5">
            <a:extLst>
              <a:ext uri="{FF2B5EF4-FFF2-40B4-BE49-F238E27FC236}">
                <a16:creationId xmlns:a16="http://schemas.microsoft.com/office/drawing/2014/main" id="{E12768AA-42DA-4723-8AE9-6D1BB72D7ECB}"/>
              </a:ext>
            </a:extLst>
          </p:cNvPr>
          <p:cNvSpPr>
            <a:spLocks noGrp="1"/>
          </p:cNvSpPr>
          <p:nvPr>
            <p:ph sz="quarter" idx="4"/>
          </p:nvPr>
        </p:nvSpPr>
        <p:spPr>
          <a:xfrm>
            <a:off x="6525014" y="2209801"/>
            <a:ext cx="5000236" cy="3657600"/>
          </a:xfrm>
        </p:spPr>
        <p:txBody>
          <a:bodyPr>
            <a:normAutofit lnSpcReduction="10000"/>
          </a:bodyPr>
          <a:lstStyle/>
          <a:p>
            <a:r>
              <a:rPr lang="de-DE" sz="1800" i="1" dirty="0"/>
              <a:t>„Ein weiterer Tag zog ins Land, und schließlich, am dritten Tag, klopfte es.“ </a:t>
            </a:r>
            <a:r>
              <a:rPr lang="de-DE" sz="1800" dirty="0"/>
              <a:t>(15, S. 256)</a:t>
            </a:r>
            <a:br>
              <a:rPr lang="de-DE" sz="1800" dirty="0"/>
            </a:br>
            <a:endParaRPr lang="de-DE" sz="1800" dirty="0"/>
          </a:p>
          <a:p>
            <a:r>
              <a:rPr lang="de-DE" sz="1800" dirty="0"/>
              <a:t>Löwen und Wölfe als Gesellschaft</a:t>
            </a:r>
          </a:p>
          <a:p>
            <a:r>
              <a:rPr lang="de-DE" sz="1800" dirty="0"/>
              <a:t>Pharmaka/</a:t>
            </a:r>
            <a:r>
              <a:rPr lang="de-DE" sz="1800" dirty="0" err="1"/>
              <a:t>Moly</a:t>
            </a:r>
            <a:r>
              <a:rPr lang="de-DE" sz="1800" dirty="0"/>
              <a:t>, ohne Wertung</a:t>
            </a:r>
          </a:p>
          <a:p>
            <a:r>
              <a:rPr lang="de-DE" sz="1800" i="1" dirty="0"/>
              <a:t>„Nun, du bist keine Möwe. Du klingst bloß wie eine Sterbliche.“ </a:t>
            </a:r>
            <a:r>
              <a:rPr lang="de-DE" sz="1800" dirty="0"/>
              <a:t>(8, S. 123)</a:t>
            </a:r>
          </a:p>
          <a:p>
            <a:r>
              <a:rPr lang="de-DE" sz="1800" dirty="0"/>
              <a:t>Webstuhl von Daidalos</a:t>
            </a:r>
          </a:p>
          <a:p>
            <a:r>
              <a:rPr lang="de-DE" sz="1800" i="1" dirty="0"/>
              <a:t>„Meine Verwandlungen betrafen nur den Körper, nicht den Geist“.</a:t>
            </a:r>
            <a:r>
              <a:rPr lang="de-DE" sz="1800" dirty="0"/>
              <a:t> (7, S. 114)</a:t>
            </a:r>
            <a:endParaRPr lang="de-DE" sz="1800" i="1" dirty="0"/>
          </a:p>
        </p:txBody>
      </p:sp>
    </p:spTree>
    <p:extLst>
      <p:ext uri="{BB962C8B-B14F-4D97-AF65-F5344CB8AC3E}">
        <p14:creationId xmlns:p14="http://schemas.microsoft.com/office/powerpoint/2010/main" val="36044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CF681F-0906-4FCC-97B0-948883426281}"/>
              </a:ext>
            </a:extLst>
          </p:cNvPr>
          <p:cNvSpPr>
            <a:spLocks noGrp="1"/>
          </p:cNvSpPr>
          <p:nvPr>
            <p:ph type="title"/>
          </p:nvPr>
        </p:nvSpPr>
        <p:spPr>
          <a:xfrm>
            <a:off x="1371600" y="685800"/>
            <a:ext cx="9601200" cy="571500"/>
          </a:xfrm>
        </p:spPr>
        <p:txBody>
          <a:bodyPr>
            <a:normAutofit fontScale="90000"/>
          </a:bodyPr>
          <a:lstStyle/>
          <a:p>
            <a:r>
              <a:rPr lang="de-DE" dirty="0">
                <a:solidFill>
                  <a:schemeClr val="accent2">
                    <a:lumMod val="50000"/>
                  </a:schemeClr>
                </a:solidFill>
              </a:rPr>
              <a:t>10. Gesang				„Ich bin Circe“</a:t>
            </a:r>
          </a:p>
        </p:txBody>
      </p:sp>
      <p:sp>
        <p:nvSpPr>
          <p:cNvPr id="5" name="Inhaltsplatzhalter 4">
            <a:extLst>
              <a:ext uri="{FF2B5EF4-FFF2-40B4-BE49-F238E27FC236}">
                <a16:creationId xmlns:a16="http://schemas.microsoft.com/office/drawing/2014/main" id="{3DFFC421-9EF6-4DFF-86C8-B8565EFE7E87}"/>
              </a:ext>
            </a:extLst>
          </p:cNvPr>
          <p:cNvSpPr>
            <a:spLocks noGrp="1"/>
          </p:cNvSpPr>
          <p:nvPr>
            <p:ph sz="half" idx="1"/>
          </p:nvPr>
        </p:nvSpPr>
        <p:spPr>
          <a:xfrm>
            <a:off x="1371599" y="1685925"/>
            <a:ext cx="4619625" cy="4181475"/>
          </a:xfrm>
        </p:spPr>
        <p:txBody>
          <a:bodyPr/>
          <a:lstStyle/>
          <a:p>
            <a:r>
              <a:rPr lang="el-GR" dirty="0"/>
              <a:t>αὐτίκ᾽ ἔπειτα</a:t>
            </a:r>
            <a:r>
              <a:rPr lang="de-DE" dirty="0"/>
              <a:t> / </a:t>
            </a:r>
            <a:r>
              <a:rPr lang="el-GR" dirty="0"/>
              <a:t>ῥάβδῳ πεπληγυῖα </a:t>
            </a:r>
            <a:r>
              <a:rPr lang="de-DE" dirty="0"/>
              <a:t>(237f.)</a:t>
            </a:r>
          </a:p>
          <a:p>
            <a:endParaRPr lang="de-DE" dirty="0"/>
          </a:p>
          <a:p>
            <a:endParaRPr lang="de-DE" dirty="0"/>
          </a:p>
          <a:p>
            <a:r>
              <a:rPr lang="de-DE" dirty="0"/>
              <a:t>Circe bewirtet ihn und versucht ihn zu verzaubern (309-320)</a:t>
            </a:r>
            <a:br>
              <a:rPr lang="de-DE" dirty="0"/>
            </a:br>
            <a:r>
              <a:rPr lang="de-DE" dirty="0"/>
              <a:t/>
            </a:r>
            <a:br>
              <a:rPr lang="de-DE" dirty="0"/>
            </a:br>
            <a:endParaRPr lang="de-DE" dirty="0"/>
          </a:p>
          <a:p>
            <a:r>
              <a:rPr lang="el-GR" dirty="0"/>
              <a:t>ἐγὼ δ᾽ ἄορ ὀξὺ ἐρυσσάμενος παρὰ μηροῦ</a:t>
            </a:r>
            <a:r>
              <a:rPr lang="de-DE" dirty="0"/>
              <a:t> / </a:t>
            </a:r>
            <a:r>
              <a:rPr lang="el-GR" dirty="0"/>
              <a:t>Κίρκῃ ἐπήιξα ὥς τε κτάμεναι μενεαίνων.</a:t>
            </a:r>
            <a:r>
              <a:rPr lang="de-DE" dirty="0"/>
              <a:t> (321 f.)</a:t>
            </a:r>
          </a:p>
        </p:txBody>
      </p:sp>
      <p:sp>
        <p:nvSpPr>
          <p:cNvPr id="6" name="Inhaltsplatzhalter 5">
            <a:extLst>
              <a:ext uri="{FF2B5EF4-FFF2-40B4-BE49-F238E27FC236}">
                <a16:creationId xmlns:a16="http://schemas.microsoft.com/office/drawing/2014/main" id="{6B284EF6-B5F9-4D6B-89DC-A8797F596F1A}"/>
              </a:ext>
            </a:extLst>
          </p:cNvPr>
          <p:cNvSpPr>
            <a:spLocks noGrp="1"/>
          </p:cNvSpPr>
          <p:nvPr>
            <p:ph sz="half" idx="2"/>
          </p:nvPr>
        </p:nvSpPr>
        <p:spPr>
          <a:xfrm>
            <a:off x="6525403" y="1685925"/>
            <a:ext cx="4447786" cy="4181475"/>
          </a:xfrm>
        </p:spPr>
        <p:txBody>
          <a:bodyPr/>
          <a:lstStyle/>
          <a:p>
            <a:r>
              <a:rPr lang="de-DE" i="1" dirty="0"/>
              <a:t>„Ich wartete erst gar nicht mehr darauf, dass sie aufstehen und auf mich los gehen würden. Ich hob meinen Stab, ich sprach das Zauberwort.“ </a:t>
            </a:r>
            <a:r>
              <a:rPr lang="de-DE" dirty="0"/>
              <a:t>(15, S. 256)</a:t>
            </a:r>
          </a:p>
          <a:p>
            <a:r>
              <a:rPr lang="de-DE" dirty="0"/>
              <a:t>langes Gespräch ohne das Odysseus isst</a:t>
            </a:r>
          </a:p>
          <a:p>
            <a:endParaRPr lang="de-DE" dirty="0"/>
          </a:p>
          <a:p>
            <a:r>
              <a:rPr lang="de-DE" i="1" dirty="0"/>
              <a:t>„Noch zog er sein Schwert nicht, aber eine Hand lag bereits am Griff. </a:t>
            </a:r>
            <a:r>
              <a:rPr lang="de-DE" dirty="0"/>
              <a:t>(15, S. 262)</a:t>
            </a:r>
          </a:p>
          <a:p>
            <a:endParaRPr lang="de-DE" dirty="0"/>
          </a:p>
        </p:txBody>
      </p:sp>
    </p:spTree>
    <p:extLst>
      <p:ext uri="{BB962C8B-B14F-4D97-AF65-F5344CB8AC3E}">
        <p14:creationId xmlns:p14="http://schemas.microsoft.com/office/powerpoint/2010/main" val="41448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F3CFD-A28E-4C1E-AEEB-56105ED47097}"/>
              </a:ext>
            </a:extLst>
          </p:cNvPr>
          <p:cNvSpPr>
            <a:spLocks noGrp="1"/>
          </p:cNvSpPr>
          <p:nvPr>
            <p:ph type="title"/>
          </p:nvPr>
        </p:nvSpPr>
        <p:spPr>
          <a:xfrm>
            <a:off x="1371600" y="685800"/>
            <a:ext cx="9601200" cy="466725"/>
          </a:xfrm>
        </p:spPr>
        <p:txBody>
          <a:bodyPr>
            <a:normAutofit fontScale="90000"/>
          </a:bodyPr>
          <a:lstStyle/>
          <a:p>
            <a:endParaRPr lang="de-DE" dirty="0"/>
          </a:p>
        </p:txBody>
      </p:sp>
      <p:sp>
        <p:nvSpPr>
          <p:cNvPr id="3" name="Inhaltsplatzhalter 2">
            <a:extLst>
              <a:ext uri="{FF2B5EF4-FFF2-40B4-BE49-F238E27FC236}">
                <a16:creationId xmlns:a16="http://schemas.microsoft.com/office/drawing/2014/main" id="{D48BC204-570D-4BAE-BFD4-955386F75191}"/>
              </a:ext>
            </a:extLst>
          </p:cNvPr>
          <p:cNvSpPr>
            <a:spLocks noGrp="1"/>
          </p:cNvSpPr>
          <p:nvPr>
            <p:ph idx="1"/>
          </p:nvPr>
        </p:nvSpPr>
        <p:spPr>
          <a:xfrm>
            <a:off x="1371600" y="1285875"/>
            <a:ext cx="9601200" cy="4581525"/>
          </a:xfrm>
        </p:spPr>
        <p:txBody>
          <a:bodyPr/>
          <a:lstStyle/>
          <a:p>
            <a:r>
              <a:rPr lang="de-DE" i="1" dirty="0"/>
              <a:t>„Später, Jahre später würde ich ein Lied über unsere Begegnung hören. […] Über meine Beschreibung war ich nicht überrascht: die stolze Hexe, zu Fall gebracht von des Helden Schwert, auf den Knien um Gnade winselnd. Die Demütigung von Frauen schien mir ein Hauptanliegen der Dichter zu sein. Als ergäbe es keine Geschichte, wenn wir nicht auf dem Boden herumkröchen und weinten.“ </a:t>
            </a:r>
            <a:r>
              <a:rPr lang="de-DE" dirty="0"/>
              <a:t>(16, 267)</a:t>
            </a:r>
          </a:p>
          <a:p>
            <a:r>
              <a:rPr lang="de-DE" dirty="0"/>
              <a:t>Odysseus und Circe begegnen sich ebenbürtig</a:t>
            </a:r>
          </a:p>
          <a:p>
            <a:r>
              <a:rPr lang="de-DE" dirty="0"/>
              <a:t>Grund für die Verwandlung wird genannt</a:t>
            </a:r>
          </a:p>
          <a:p>
            <a:r>
              <a:rPr lang="de-DE" dirty="0"/>
              <a:t>Keine generelle Verurteilung von Männern (</a:t>
            </a:r>
            <a:r>
              <a:rPr lang="de-DE" i="1" dirty="0"/>
              <a:t>„Wenige von ihnen, so wenige, dass ich sie an einer Hand abzählen konnte, ließ ich gehen.“ </a:t>
            </a:r>
            <a:r>
              <a:rPr lang="de-DE" dirty="0"/>
              <a:t>Kapitel 15, S. 250) </a:t>
            </a:r>
          </a:p>
          <a:p>
            <a:r>
              <a:rPr lang="de-DE" dirty="0"/>
              <a:t>Odysseus weiß selbst um den schlechten Charakter seiner Männer</a:t>
            </a:r>
          </a:p>
          <a:p>
            <a:endParaRPr lang="de-DE" dirty="0"/>
          </a:p>
        </p:txBody>
      </p:sp>
    </p:spTree>
    <p:extLst>
      <p:ext uri="{BB962C8B-B14F-4D97-AF65-F5344CB8AC3E}">
        <p14:creationId xmlns:p14="http://schemas.microsoft.com/office/powerpoint/2010/main" val="5554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520BA-FCE2-4611-B554-B94DA72BD2AF}"/>
              </a:ext>
            </a:extLst>
          </p:cNvPr>
          <p:cNvSpPr>
            <a:spLocks noGrp="1"/>
          </p:cNvSpPr>
          <p:nvPr>
            <p:ph type="title"/>
          </p:nvPr>
        </p:nvSpPr>
        <p:spPr/>
        <p:txBody>
          <a:bodyPr>
            <a:normAutofit/>
          </a:bodyPr>
          <a:lstStyle/>
          <a:p>
            <a:pPr algn="ctr"/>
            <a:r>
              <a:rPr lang="de-DE" sz="6000" dirty="0">
                <a:solidFill>
                  <a:schemeClr val="accent2">
                    <a:lumMod val="50000"/>
                  </a:schemeClr>
                </a:solidFill>
              </a:rPr>
              <a:t>Zusammenfassung</a:t>
            </a:r>
          </a:p>
        </p:txBody>
      </p:sp>
      <p:sp>
        <p:nvSpPr>
          <p:cNvPr id="3" name="Inhaltsplatzhalter 2">
            <a:extLst>
              <a:ext uri="{FF2B5EF4-FFF2-40B4-BE49-F238E27FC236}">
                <a16:creationId xmlns:a16="http://schemas.microsoft.com/office/drawing/2014/main" id="{E869E6DD-E7F2-4960-B0B6-A8E0BE83561D}"/>
              </a:ext>
            </a:extLst>
          </p:cNvPr>
          <p:cNvSpPr>
            <a:spLocks noGrp="1"/>
          </p:cNvSpPr>
          <p:nvPr>
            <p:ph idx="1"/>
          </p:nvPr>
        </p:nvSpPr>
        <p:spPr/>
        <p:txBody>
          <a:bodyPr/>
          <a:lstStyle/>
          <a:p>
            <a:r>
              <a:rPr lang="de-DE" dirty="0"/>
              <a:t>neue Perspektive der griechischen Mythologie </a:t>
            </a:r>
            <a:r>
              <a:rPr lang="de-DE" dirty="0">
                <a:sym typeface="Wingdings" panose="05000000000000000000" pitchFamily="2" charset="2"/>
              </a:rPr>
              <a:t> Frauensicht, Sicht einer Göttin, in einigen Mythen als „Beobachterin“</a:t>
            </a:r>
            <a:endParaRPr lang="de-DE" dirty="0"/>
          </a:p>
          <a:p>
            <a:r>
              <a:rPr lang="de-DE" dirty="0"/>
              <a:t>viele Details der Odyssee zu erkennen</a:t>
            </a:r>
          </a:p>
          <a:p>
            <a:r>
              <a:rPr lang="de-DE" dirty="0"/>
              <a:t>verschiedene Aspekte der Mythen</a:t>
            </a:r>
          </a:p>
          <a:p>
            <a:r>
              <a:rPr lang="de-DE" dirty="0"/>
              <a:t>durchgehende Motive des Romans</a:t>
            </a:r>
          </a:p>
          <a:p>
            <a:r>
              <a:rPr lang="de-DE" dirty="0"/>
              <a:t>detaillierte Darstellung von Odysseus</a:t>
            </a:r>
          </a:p>
          <a:p>
            <a:r>
              <a:rPr lang="de-DE" dirty="0"/>
              <a:t>vor allem Anfang und Ende eher freie Darstellungen</a:t>
            </a:r>
          </a:p>
          <a:p>
            <a:endParaRPr lang="de-DE" dirty="0"/>
          </a:p>
          <a:p>
            <a:endParaRPr lang="de-DE" dirty="0"/>
          </a:p>
        </p:txBody>
      </p:sp>
    </p:spTree>
    <p:extLst>
      <p:ext uri="{BB962C8B-B14F-4D97-AF65-F5344CB8AC3E}">
        <p14:creationId xmlns:p14="http://schemas.microsoft.com/office/powerpoint/2010/main" val="350835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BA623-00E5-41FC-B932-3B809BEAC3F4}"/>
              </a:ext>
            </a:extLst>
          </p:cNvPr>
          <p:cNvSpPr>
            <a:spLocks noGrp="1"/>
          </p:cNvSpPr>
          <p:nvPr>
            <p:ph type="title"/>
          </p:nvPr>
        </p:nvSpPr>
        <p:spPr/>
        <p:txBody>
          <a:bodyPr>
            <a:normAutofit/>
          </a:bodyPr>
          <a:lstStyle/>
          <a:p>
            <a:pPr algn="ctr"/>
            <a:r>
              <a:rPr lang="de-DE" sz="6000" dirty="0">
                <a:solidFill>
                  <a:schemeClr val="accent2">
                    <a:lumMod val="50000"/>
                  </a:schemeClr>
                </a:solidFill>
              </a:rPr>
              <a:t>Fragen/Meinungen</a:t>
            </a:r>
          </a:p>
        </p:txBody>
      </p:sp>
      <p:sp>
        <p:nvSpPr>
          <p:cNvPr id="3" name="Inhaltsplatzhalter 2">
            <a:extLst>
              <a:ext uri="{FF2B5EF4-FFF2-40B4-BE49-F238E27FC236}">
                <a16:creationId xmlns:a16="http://schemas.microsoft.com/office/drawing/2014/main" id="{72DC3C50-DC61-484D-98F3-82DC42B8A7E6}"/>
              </a:ext>
            </a:extLst>
          </p:cNvPr>
          <p:cNvSpPr>
            <a:spLocks noGrp="1"/>
          </p:cNvSpPr>
          <p:nvPr>
            <p:ph idx="1"/>
          </p:nvPr>
        </p:nvSpPr>
        <p:spPr/>
        <p:txBody>
          <a:bodyPr/>
          <a:lstStyle/>
          <a:p>
            <a:r>
              <a:rPr lang="de-DE" dirty="0"/>
              <a:t>Grundsätzliche Meinung zum Roman?</a:t>
            </a:r>
          </a:p>
          <a:p>
            <a:r>
              <a:rPr lang="de-DE" dirty="0"/>
              <a:t>Muss man für den Roman Griechisch oder Latein studieren?</a:t>
            </a:r>
          </a:p>
          <a:p>
            <a:r>
              <a:rPr lang="de-DE" dirty="0"/>
              <a:t>Welche Aspekte haben gefehlt?</a:t>
            </a:r>
          </a:p>
          <a:p>
            <a:r>
              <a:rPr lang="de-DE" dirty="0"/>
              <a:t>Haben Euch manche Mythen besonders interessiert?</a:t>
            </a:r>
          </a:p>
          <a:p>
            <a:r>
              <a:rPr lang="de-DE" dirty="0"/>
              <a:t>Handelt es sich um ein Werk, das grundsätzlich die Männerwelt der Mythen verurteilt?</a:t>
            </a:r>
          </a:p>
          <a:p>
            <a:r>
              <a:rPr lang="de-DE" dirty="0"/>
              <a:t>Meinung zu bestimmten Figuren (Penelope, Daidalos, </a:t>
            </a:r>
            <a:r>
              <a:rPr lang="de-DE" dirty="0" err="1"/>
              <a:t>Telegonos</a:t>
            </a:r>
            <a:r>
              <a:rPr lang="de-DE" dirty="0"/>
              <a:t>…)</a:t>
            </a:r>
          </a:p>
          <a:p>
            <a:r>
              <a:rPr lang="de-DE" dirty="0"/>
              <a:t>Möglicherweise auch Nutzen für die Schule?</a:t>
            </a:r>
          </a:p>
          <a:p>
            <a:endParaRPr lang="de-DE" dirty="0"/>
          </a:p>
        </p:txBody>
      </p:sp>
    </p:spTree>
    <p:extLst>
      <p:ext uri="{BB962C8B-B14F-4D97-AF65-F5344CB8AC3E}">
        <p14:creationId xmlns:p14="http://schemas.microsoft.com/office/powerpoint/2010/main" val="239116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92F10-4CF6-427B-A6CA-987DA0FE7D2D}"/>
              </a:ext>
            </a:extLst>
          </p:cNvPr>
          <p:cNvSpPr>
            <a:spLocks noGrp="1"/>
          </p:cNvSpPr>
          <p:nvPr>
            <p:ph type="title"/>
          </p:nvPr>
        </p:nvSpPr>
        <p:spPr/>
        <p:txBody>
          <a:bodyPr/>
          <a:lstStyle/>
          <a:p>
            <a:pPr algn="ctr"/>
            <a:r>
              <a:rPr lang="de-DE" dirty="0">
                <a:solidFill>
                  <a:schemeClr val="accent2">
                    <a:lumMod val="50000"/>
                  </a:schemeClr>
                </a:solidFill>
              </a:rPr>
              <a:t>Literatur und Abbildungen</a:t>
            </a:r>
          </a:p>
        </p:txBody>
      </p:sp>
      <p:sp>
        <p:nvSpPr>
          <p:cNvPr id="3" name="Inhaltsplatzhalter 2">
            <a:extLst>
              <a:ext uri="{FF2B5EF4-FFF2-40B4-BE49-F238E27FC236}">
                <a16:creationId xmlns:a16="http://schemas.microsoft.com/office/drawing/2014/main" id="{D72FCE01-C6FE-48D7-B321-4082D2D75B5F}"/>
              </a:ext>
            </a:extLst>
          </p:cNvPr>
          <p:cNvSpPr>
            <a:spLocks noGrp="1"/>
          </p:cNvSpPr>
          <p:nvPr>
            <p:ph idx="1"/>
          </p:nvPr>
        </p:nvSpPr>
        <p:spPr/>
        <p:txBody>
          <a:bodyPr>
            <a:normAutofit fontScale="92500" lnSpcReduction="20000"/>
          </a:bodyPr>
          <a:lstStyle/>
          <a:p>
            <a:r>
              <a:rPr lang="de-DE" dirty="0">
                <a:hlinkClick r:id="rId2"/>
              </a:rPr>
              <a:t>https://de.wikipedia.org/wiki/Kirke#/media/Datei:NAMA_Circ%C3%A9_&amp;_Ulysse.jpg</a:t>
            </a:r>
            <a:r>
              <a:rPr lang="de-DE" dirty="0"/>
              <a:t> (abgerufen am 21.2.2022)</a:t>
            </a:r>
          </a:p>
          <a:p>
            <a:r>
              <a:rPr lang="de-DE" dirty="0">
                <a:hlinkClick r:id="rId3"/>
              </a:rPr>
              <a:t>https://de.wikipedia.org/wiki/Apollo_und_Daphne#/media/Datei:Apollo_and_Daphne_(Bernini).jpg</a:t>
            </a:r>
            <a:r>
              <a:rPr lang="de-DE" dirty="0"/>
              <a:t> (abgerufen am 21.2.2022)</a:t>
            </a:r>
          </a:p>
          <a:p>
            <a:r>
              <a:rPr lang="de-DE" dirty="0"/>
              <a:t>Hesiod: Theogonie, übersetzt und herausgegeben von O. Schönberger, Stuttgart 1999.</a:t>
            </a:r>
          </a:p>
          <a:p>
            <a:r>
              <a:rPr lang="de-DE" dirty="0"/>
              <a:t>Homer: Die Odyssee, übersetzt von W. </a:t>
            </a:r>
            <a:r>
              <a:rPr lang="de-DE" dirty="0" err="1"/>
              <a:t>Schdewaldt</a:t>
            </a:r>
            <a:r>
              <a:rPr lang="de-DE" dirty="0"/>
              <a:t>, Hamburg </a:t>
            </a:r>
            <a:r>
              <a:rPr lang="de-DE" baseline="30000" dirty="0"/>
              <a:t>5</a:t>
            </a:r>
            <a:r>
              <a:rPr lang="de-DE" dirty="0"/>
              <a:t>2017.</a:t>
            </a:r>
          </a:p>
          <a:p>
            <a:r>
              <a:rPr lang="de-DE" dirty="0"/>
              <a:t>Jamme, Christoph/Matuschek, Stefan (Hrsg.): Handbuch der Mythologie, Darmstadt 2014.</a:t>
            </a:r>
          </a:p>
          <a:p>
            <a:r>
              <a:rPr lang="de-DE" dirty="0"/>
              <a:t>Miller, Madeline: Ich bin Circe, München </a:t>
            </a:r>
            <a:r>
              <a:rPr lang="de-DE" baseline="30000" dirty="0"/>
              <a:t>2</a:t>
            </a:r>
            <a:r>
              <a:rPr lang="de-DE" dirty="0"/>
              <a:t>2020.</a:t>
            </a:r>
          </a:p>
          <a:p>
            <a:r>
              <a:rPr lang="de-DE" dirty="0"/>
              <a:t>Ovid: Metamorphosen, übersetzt von M. von Albrecht, München 1988.</a:t>
            </a:r>
          </a:p>
          <a:p>
            <a:r>
              <a:rPr lang="de-DE" dirty="0"/>
              <a:t>Paulsen, Thomas: Geschichte der griechischen Literatur, Stuttgart 2004.</a:t>
            </a:r>
          </a:p>
          <a:p>
            <a:endParaRPr lang="de-DE" dirty="0"/>
          </a:p>
          <a:p>
            <a:endParaRPr lang="de-DE" dirty="0"/>
          </a:p>
        </p:txBody>
      </p:sp>
    </p:spTree>
    <p:extLst>
      <p:ext uri="{BB962C8B-B14F-4D97-AF65-F5344CB8AC3E}">
        <p14:creationId xmlns:p14="http://schemas.microsoft.com/office/powerpoint/2010/main" val="50019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DE1AD-9526-4EF6-A425-ABAD082A976A}"/>
              </a:ext>
            </a:extLst>
          </p:cNvPr>
          <p:cNvSpPr>
            <a:spLocks noGrp="1"/>
          </p:cNvSpPr>
          <p:nvPr>
            <p:ph type="title"/>
          </p:nvPr>
        </p:nvSpPr>
        <p:spPr/>
        <p:txBody>
          <a:bodyPr>
            <a:normAutofit/>
          </a:bodyPr>
          <a:lstStyle/>
          <a:p>
            <a:pPr algn="ctr"/>
            <a:r>
              <a:rPr lang="de-DE" sz="8000" dirty="0">
                <a:solidFill>
                  <a:schemeClr val="accent2">
                    <a:lumMod val="50000"/>
                  </a:schemeClr>
                </a:solidFill>
              </a:rPr>
              <a:t>Gliederung</a:t>
            </a:r>
          </a:p>
        </p:txBody>
      </p:sp>
      <p:sp>
        <p:nvSpPr>
          <p:cNvPr id="3" name="Inhaltsplatzhalter 2">
            <a:extLst>
              <a:ext uri="{FF2B5EF4-FFF2-40B4-BE49-F238E27FC236}">
                <a16:creationId xmlns:a16="http://schemas.microsoft.com/office/drawing/2014/main" id="{0F0AFD19-01DB-4A94-8910-0936CCC15C06}"/>
              </a:ext>
            </a:extLst>
          </p:cNvPr>
          <p:cNvSpPr>
            <a:spLocks noGrp="1"/>
          </p:cNvSpPr>
          <p:nvPr>
            <p:ph idx="1"/>
          </p:nvPr>
        </p:nvSpPr>
        <p:spPr>
          <a:xfrm>
            <a:off x="1371600" y="2011680"/>
            <a:ext cx="9601200" cy="4654296"/>
          </a:xfrm>
        </p:spPr>
        <p:txBody>
          <a:bodyPr/>
          <a:lstStyle/>
          <a:p>
            <a:r>
              <a:rPr lang="de-DE" sz="2800" dirty="0"/>
              <a:t>1. Autorin</a:t>
            </a:r>
          </a:p>
          <a:p>
            <a:r>
              <a:rPr lang="de-DE" sz="2800" dirty="0"/>
              <a:t>2. Circe im Mythos</a:t>
            </a:r>
          </a:p>
          <a:p>
            <a:r>
              <a:rPr lang="de-DE" sz="2800" dirty="0"/>
              <a:t>3. Perspektive, Zeit, Ort des Romans</a:t>
            </a:r>
          </a:p>
          <a:p>
            <a:r>
              <a:rPr lang="de-DE" sz="2800" dirty="0"/>
              <a:t>4. Rezipierte Mythen</a:t>
            </a:r>
          </a:p>
          <a:p>
            <a:r>
              <a:rPr lang="de-DE" sz="2800" dirty="0"/>
              <a:t>5. Motive</a:t>
            </a:r>
          </a:p>
          <a:p>
            <a:r>
              <a:rPr lang="de-DE" sz="2800" dirty="0"/>
              <a:t>6. Argonauten</a:t>
            </a:r>
          </a:p>
          <a:p>
            <a:r>
              <a:rPr lang="de-DE" sz="2800" dirty="0"/>
              <a:t>7. Odyssee</a:t>
            </a:r>
          </a:p>
          <a:p>
            <a:r>
              <a:rPr lang="de-DE" sz="2800" dirty="0"/>
              <a:t>8. Zusammenfassung, Fragen/Meinungen</a:t>
            </a:r>
          </a:p>
          <a:p>
            <a:endParaRPr lang="de-DE" dirty="0"/>
          </a:p>
        </p:txBody>
      </p:sp>
    </p:spTree>
    <p:extLst>
      <p:ext uri="{BB962C8B-B14F-4D97-AF65-F5344CB8AC3E}">
        <p14:creationId xmlns:p14="http://schemas.microsoft.com/office/powerpoint/2010/main" val="105962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E1E08-79B6-491E-B52A-EEFB52F27A74}"/>
              </a:ext>
            </a:extLst>
          </p:cNvPr>
          <p:cNvSpPr>
            <a:spLocks noGrp="1"/>
          </p:cNvSpPr>
          <p:nvPr>
            <p:ph type="title"/>
          </p:nvPr>
        </p:nvSpPr>
        <p:spPr/>
        <p:txBody>
          <a:bodyPr>
            <a:normAutofit/>
          </a:bodyPr>
          <a:lstStyle/>
          <a:p>
            <a:pPr algn="ctr"/>
            <a:r>
              <a:rPr lang="de-DE" sz="8000" dirty="0">
                <a:solidFill>
                  <a:schemeClr val="accent2">
                    <a:lumMod val="50000"/>
                  </a:schemeClr>
                </a:solidFill>
              </a:rPr>
              <a:t>Autorin</a:t>
            </a:r>
          </a:p>
        </p:txBody>
      </p:sp>
      <p:sp>
        <p:nvSpPr>
          <p:cNvPr id="3" name="Inhaltsplatzhalter 2">
            <a:extLst>
              <a:ext uri="{FF2B5EF4-FFF2-40B4-BE49-F238E27FC236}">
                <a16:creationId xmlns:a16="http://schemas.microsoft.com/office/drawing/2014/main" id="{DB9431E4-C757-450F-B1B8-7E8DA77770F2}"/>
              </a:ext>
            </a:extLst>
          </p:cNvPr>
          <p:cNvSpPr>
            <a:spLocks noGrp="1"/>
          </p:cNvSpPr>
          <p:nvPr>
            <p:ph idx="1"/>
          </p:nvPr>
        </p:nvSpPr>
        <p:spPr/>
        <p:txBody>
          <a:bodyPr/>
          <a:lstStyle/>
          <a:p>
            <a:r>
              <a:rPr lang="de-DE" sz="2400" dirty="0"/>
              <a:t>Madeline Miller *1978 in Boston</a:t>
            </a:r>
          </a:p>
          <a:p>
            <a:r>
              <a:rPr lang="de-DE" sz="2400" dirty="0"/>
              <a:t>Studium der Altphilologie an der Brown University bis 2001</a:t>
            </a:r>
          </a:p>
          <a:p>
            <a:r>
              <a:rPr lang="de-DE" sz="2400" dirty="0"/>
              <a:t>Seitdem Latein- und </a:t>
            </a:r>
            <a:r>
              <a:rPr lang="de-DE" sz="2400" dirty="0" err="1"/>
              <a:t>Griechischunterricht</a:t>
            </a:r>
            <a:r>
              <a:rPr lang="de-DE" sz="2400" dirty="0"/>
              <a:t> an Gymnasien</a:t>
            </a:r>
          </a:p>
          <a:p>
            <a:r>
              <a:rPr lang="de-DE" sz="2400" dirty="0"/>
              <a:t>Debütroman; „Das Lied des Achill“ (2011)</a:t>
            </a:r>
          </a:p>
          <a:p>
            <a:r>
              <a:rPr lang="de-DE" sz="2400" dirty="0"/>
              <a:t>2012 Orange Prize </a:t>
            </a:r>
            <a:r>
              <a:rPr lang="de-DE" sz="2400" dirty="0" err="1"/>
              <a:t>for</a:t>
            </a:r>
            <a:r>
              <a:rPr lang="de-DE" sz="2400" dirty="0"/>
              <a:t> Fiction</a:t>
            </a:r>
          </a:p>
          <a:p>
            <a:r>
              <a:rPr lang="de-DE" sz="2400" dirty="0"/>
              <a:t>2018 „Circe“ („Ich bin Circe“)</a:t>
            </a:r>
          </a:p>
          <a:p>
            <a:endParaRPr lang="de-DE" dirty="0"/>
          </a:p>
        </p:txBody>
      </p:sp>
    </p:spTree>
    <p:extLst>
      <p:ext uri="{BB962C8B-B14F-4D97-AF65-F5344CB8AC3E}">
        <p14:creationId xmlns:p14="http://schemas.microsoft.com/office/powerpoint/2010/main" val="318157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E3FE8-233C-447B-8320-42410E0797A9}"/>
              </a:ext>
            </a:extLst>
          </p:cNvPr>
          <p:cNvSpPr>
            <a:spLocks noGrp="1"/>
          </p:cNvSpPr>
          <p:nvPr>
            <p:ph type="title"/>
          </p:nvPr>
        </p:nvSpPr>
        <p:spPr>
          <a:xfrm>
            <a:off x="1295400" y="437322"/>
            <a:ext cx="9601200" cy="1096203"/>
          </a:xfrm>
        </p:spPr>
        <p:txBody>
          <a:bodyPr>
            <a:normAutofit/>
          </a:bodyPr>
          <a:lstStyle/>
          <a:p>
            <a:pPr algn="ctr"/>
            <a:r>
              <a:rPr lang="de-DE" sz="6000" dirty="0">
                <a:solidFill>
                  <a:schemeClr val="accent2">
                    <a:lumMod val="50000"/>
                  </a:schemeClr>
                </a:solidFill>
              </a:rPr>
              <a:t>Circe im Mythos</a:t>
            </a:r>
          </a:p>
        </p:txBody>
      </p:sp>
      <p:sp>
        <p:nvSpPr>
          <p:cNvPr id="3" name="Inhaltsplatzhalter 2">
            <a:extLst>
              <a:ext uri="{FF2B5EF4-FFF2-40B4-BE49-F238E27FC236}">
                <a16:creationId xmlns:a16="http://schemas.microsoft.com/office/drawing/2014/main" id="{25B21D4C-4E9E-434E-90E5-997A9B736077}"/>
              </a:ext>
            </a:extLst>
          </p:cNvPr>
          <p:cNvSpPr>
            <a:spLocks noGrp="1"/>
          </p:cNvSpPr>
          <p:nvPr>
            <p:ph idx="1"/>
          </p:nvPr>
        </p:nvSpPr>
        <p:spPr>
          <a:xfrm>
            <a:off x="1371600" y="1457325"/>
            <a:ext cx="9601200" cy="5086350"/>
          </a:xfrm>
        </p:spPr>
        <p:txBody>
          <a:bodyPr>
            <a:normAutofit fontScale="92500" lnSpcReduction="10000"/>
          </a:bodyPr>
          <a:lstStyle/>
          <a:p>
            <a:r>
              <a:rPr lang="de-DE" dirty="0"/>
              <a:t>Hesiod, </a:t>
            </a:r>
            <a:r>
              <a:rPr lang="de-DE" i="1" dirty="0"/>
              <a:t>Theogonie </a:t>
            </a:r>
            <a:r>
              <a:rPr lang="de-DE" dirty="0"/>
              <a:t>(übersetzt O. Schönberger)</a:t>
            </a:r>
          </a:p>
          <a:p>
            <a:pPr marL="0" indent="0">
              <a:buNone/>
            </a:pPr>
            <a:endParaRPr lang="de-DE" dirty="0"/>
          </a:p>
          <a:p>
            <a:pPr marL="0" indent="0">
              <a:buNone/>
            </a:pPr>
            <a:r>
              <a:rPr lang="el-GR" sz="2400" dirty="0">
                <a:solidFill>
                  <a:schemeClr val="tx1"/>
                </a:solidFill>
                <a:latin typeface="Calibri" panose="020F0502020204030204" pitchFamily="34" charset="0"/>
                <a:cs typeface="Calibri" panose="020F0502020204030204" pitchFamily="34" charset="0"/>
              </a:rPr>
              <a:t>ἠελίῳ δ᾽ ἀκάμαντι τέκεν κλυτὸς Ὠκεανίνη </a:t>
            </a:r>
            <a:br>
              <a:rPr lang="el-GR" sz="2400" dirty="0">
                <a:solidFill>
                  <a:schemeClr val="tx1"/>
                </a:solidFill>
                <a:latin typeface="Calibri" panose="020F0502020204030204" pitchFamily="34" charset="0"/>
                <a:cs typeface="Calibri" panose="020F0502020204030204" pitchFamily="34" charset="0"/>
              </a:rPr>
            </a:br>
            <a:r>
              <a:rPr lang="el-GR" sz="2400" dirty="0">
                <a:solidFill>
                  <a:schemeClr val="tx1"/>
                </a:solidFill>
                <a:latin typeface="Calibri" panose="020F0502020204030204" pitchFamily="34" charset="0"/>
                <a:cs typeface="Calibri" panose="020F0502020204030204" pitchFamily="34" charset="0"/>
              </a:rPr>
              <a:t>Περσηὶς Κίρκην τε καὶ Αἰήτην βασιλῆα. </a:t>
            </a:r>
            <a:endParaRPr lang="de-DE" sz="2400" dirty="0">
              <a:solidFill>
                <a:schemeClr val="tx1"/>
              </a:solidFill>
              <a:latin typeface="Calibri" panose="020F0502020204030204" pitchFamily="34" charset="0"/>
              <a:cs typeface="Calibri" panose="020F0502020204030204" pitchFamily="34" charset="0"/>
            </a:endParaRPr>
          </a:p>
          <a:p>
            <a:pPr marL="0" indent="0">
              <a:buNone/>
            </a:pPr>
            <a:r>
              <a:rPr lang="de-DE" i="1" dirty="0"/>
              <a:t>Dem unermüdlichem Helios gebar </a:t>
            </a:r>
            <a:r>
              <a:rPr lang="de-DE" i="1" dirty="0" err="1"/>
              <a:t>Perseis</a:t>
            </a:r>
            <a:r>
              <a:rPr lang="de-DE" i="1" dirty="0"/>
              <a:t>, die ruhmreiche </a:t>
            </a:r>
            <a:r>
              <a:rPr lang="de-DE" i="1" dirty="0" err="1"/>
              <a:t>Okeanostochter</a:t>
            </a:r>
            <a:r>
              <a:rPr lang="de-DE" i="1" dirty="0"/>
              <a:t>, Kirke und König Aietes. (V. 956-57)</a:t>
            </a:r>
          </a:p>
          <a:p>
            <a:pPr marL="0" indent="0">
              <a:buNone/>
            </a:pPr>
            <a:endParaRPr lang="de-DE" dirty="0"/>
          </a:p>
          <a:p>
            <a:pPr marL="0" indent="0">
              <a:buNone/>
            </a:pP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Κίρκη</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Ἠελίου</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θυγάτηρ</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Ὑπ</a:t>
            </a:r>
            <a:r>
              <a:rPr lang="de-DE" sz="2400" strike="noStrik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εριονίδ</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αο</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γείνατ᾽</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Ὀδυσσῆος</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ταλασίφρονος</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ἐν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φιλότητι</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Ἄγριον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ἠδὲ</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Λατῖνον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ἀμύμονά</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τε</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κρατερόν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τε</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Τηλέγονον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ἄρ᾽</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ἔτικτε</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διὰ</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χρυσέην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Ἀφροδίτην</a:t>
            </a:r>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de-DE" i="1" dirty="0"/>
              <a:t>Kirke, des </a:t>
            </a:r>
            <a:r>
              <a:rPr lang="de-DE" i="1" dirty="0" err="1"/>
              <a:t>Hyperionsohnes</a:t>
            </a:r>
            <a:r>
              <a:rPr lang="de-DE" i="1" dirty="0"/>
              <a:t> Helios Tochter, gebar umarmt vom duldenden Kämpfer Odysseus, </a:t>
            </a:r>
            <a:r>
              <a:rPr lang="de-DE" i="1" dirty="0" err="1"/>
              <a:t>Agrios</a:t>
            </a:r>
            <a:r>
              <a:rPr lang="de-DE" i="1" dirty="0"/>
              <a:t> und den herrlichen, starken Latinos; sie gebar auch </a:t>
            </a:r>
            <a:r>
              <a:rPr lang="de-DE" i="1" dirty="0" err="1"/>
              <a:t>Telegonos</a:t>
            </a:r>
            <a:r>
              <a:rPr lang="de-DE" i="1" dirty="0"/>
              <a:t> durch der goldenen Aphrodite Macht</a:t>
            </a:r>
            <a:r>
              <a:rPr lang="de-DE" dirty="0"/>
              <a:t>. (V. 1011-1014)</a:t>
            </a:r>
          </a:p>
          <a:p>
            <a:pPr marL="0" indent="0">
              <a:buNone/>
            </a:pPr>
            <a:r>
              <a:rPr lang="de-DE" dirty="0"/>
              <a:t>	</a:t>
            </a:r>
          </a:p>
        </p:txBody>
      </p:sp>
    </p:spTree>
    <p:extLst>
      <p:ext uri="{BB962C8B-B14F-4D97-AF65-F5344CB8AC3E}">
        <p14:creationId xmlns:p14="http://schemas.microsoft.com/office/powerpoint/2010/main" val="4091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FA51F5-110C-4286-BB5A-282EDA0F5B77}"/>
              </a:ext>
            </a:extLst>
          </p:cNvPr>
          <p:cNvSpPr>
            <a:spLocks noGrp="1"/>
          </p:cNvSpPr>
          <p:nvPr>
            <p:ph idx="4294967295"/>
          </p:nvPr>
        </p:nvSpPr>
        <p:spPr>
          <a:xfrm>
            <a:off x="5446713" y="985838"/>
            <a:ext cx="6745287" cy="5872162"/>
          </a:xfrm>
        </p:spPr>
        <p:txBody>
          <a:bodyPr>
            <a:normAutofit/>
          </a:bodyPr>
          <a:lstStyle/>
          <a:p>
            <a:r>
              <a:rPr lang="de-DE" sz="2400" dirty="0"/>
              <a:t>Homer, </a:t>
            </a:r>
            <a:r>
              <a:rPr lang="de-DE" sz="2400" i="1" dirty="0"/>
              <a:t>Odyssee</a:t>
            </a:r>
          </a:p>
          <a:p>
            <a:pPr marL="0" indent="0">
              <a:buNone/>
            </a:pPr>
            <a:r>
              <a:rPr lang="de-DE" dirty="0"/>
              <a:t>Hauptquelle zu Circe</a:t>
            </a:r>
          </a:p>
          <a:p>
            <a:pPr marL="0" indent="0">
              <a:buNone/>
            </a:pPr>
            <a:r>
              <a:rPr lang="de-DE" dirty="0"/>
              <a:t>10. Gesang (übersetzt W. </a:t>
            </a:r>
            <a:r>
              <a:rPr lang="de-DE" dirty="0" err="1"/>
              <a:t>Schadewaldt</a:t>
            </a:r>
            <a:r>
              <a:rPr lang="de-DE" dirty="0"/>
              <a:t>)</a:t>
            </a:r>
          </a:p>
          <a:p>
            <a:pPr marL="0" indent="0">
              <a:buNone/>
            </a:pPr>
            <a:r>
              <a:rPr lang="de-DE"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ἔνθα δ᾽ ἔναιε</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Κίρκη ἐυπλόκαμος, δεινὴ θεὸς αὐδήεσσα,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αὐτοκασιγνήτη ὀλοόφρονος Αἰήταο:</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ἄμφω δ᾽ ἐκγεγάτην φαεσιμβρότου Ἠελίοιο</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μητρός τ᾽ ἐκ Πέρσης, τὴν Ὠκεανὸς τέκε παῖδα.</a:t>
            </a:r>
            <a:endParaRPr lang="de-DE" dirty="0">
              <a:latin typeface="Calibri" panose="020F0502020204030204" pitchFamily="34" charset="0"/>
              <a:cs typeface="Calibri" panose="020F0502020204030204" pitchFamily="34" charset="0"/>
            </a:endParaRPr>
          </a:p>
          <a:p>
            <a:pPr marL="0" indent="0">
              <a:buNone/>
            </a:pPr>
            <a:r>
              <a:rPr lang="de-DE" i="1" dirty="0"/>
              <a:t>Dort wohnt Kirke, die flechtenschöne, die furchtbare Göttin,</a:t>
            </a:r>
            <a:br>
              <a:rPr lang="de-DE" i="1" dirty="0"/>
            </a:br>
            <a:r>
              <a:rPr lang="de-DE" i="1" dirty="0"/>
              <a:t>begabt mit Sprache, die leibliche Schwester des </a:t>
            </a:r>
            <a:r>
              <a:rPr lang="de-DE" i="1" dirty="0" err="1"/>
              <a:t>bösegesonnenen</a:t>
            </a:r>
            <a:r>
              <a:rPr lang="de-DE" i="1" dirty="0"/>
              <a:t> </a:t>
            </a:r>
            <a:r>
              <a:rPr lang="de-DE" i="1" dirty="0" err="1"/>
              <a:t>Aietes</a:t>
            </a:r>
            <a:r>
              <a:rPr lang="de-DE" i="1" dirty="0"/>
              <a:t>. Beide waren dem Helios entsprossen, der den Sterblichen scheint, und ihre Mutter war Perse, die Okeanos als Tochter zeugte. (V. 135-139)</a:t>
            </a:r>
          </a:p>
          <a:p>
            <a:pPr marL="0" indent="0">
              <a:buNone/>
            </a:pPr>
            <a:endParaRPr lang="de-DE" sz="1400" dirty="0"/>
          </a:p>
          <a:p>
            <a:pPr marL="0" indent="0">
              <a:buNone/>
            </a:pPr>
            <a:r>
              <a:rPr lang="de-DE" sz="1400" dirty="0"/>
              <a:t>Kirke und Odysseus (Lekythos vom Athena-Maler, </a:t>
            </a:r>
            <a:r>
              <a:rPr lang="de-DE" sz="1400" dirty="0" err="1"/>
              <a:t>Eritera</a:t>
            </a:r>
            <a:r>
              <a:rPr lang="de-DE" sz="1400" dirty="0"/>
              <a:t>, um 480 v. Chr., Archäologisches Nationalmuseum, Athen)</a:t>
            </a:r>
          </a:p>
          <a:p>
            <a:pPr marL="0" indent="0">
              <a:buNone/>
            </a:pPr>
            <a:endParaRPr lang="de-DE" sz="1400" dirty="0"/>
          </a:p>
        </p:txBody>
      </p:sp>
      <p:pic>
        <p:nvPicPr>
          <p:cNvPr id="4" name="Grafik 3">
            <a:extLst>
              <a:ext uri="{FF2B5EF4-FFF2-40B4-BE49-F238E27FC236}">
                <a16:creationId xmlns:a16="http://schemas.microsoft.com/office/drawing/2014/main" id="{4998B623-01CE-46F2-823C-1A3387B0FC3F}"/>
              </a:ext>
            </a:extLst>
          </p:cNvPr>
          <p:cNvPicPr>
            <a:picLocks noChangeAspect="1"/>
          </p:cNvPicPr>
          <p:nvPr/>
        </p:nvPicPr>
        <p:blipFill>
          <a:blip r:embed="rId2"/>
          <a:stretch>
            <a:fillRect/>
          </a:stretch>
        </p:blipFill>
        <p:spPr>
          <a:xfrm>
            <a:off x="1030541" y="639704"/>
            <a:ext cx="2300858" cy="5577840"/>
          </a:xfrm>
          <a:prstGeom prst="rect">
            <a:avLst/>
          </a:prstGeom>
        </p:spPr>
      </p:pic>
    </p:spTree>
    <p:extLst>
      <p:ext uri="{BB962C8B-B14F-4D97-AF65-F5344CB8AC3E}">
        <p14:creationId xmlns:p14="http://schemas.microsoft.com/office/powerpoint/2010/main" val="35284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E7F4081-D663-42E9-925D-E62AEB3B2D0E}"/>
              </a:ext>
            </a:extLst>
          </p:cNvPr>
          <p:cNvSpPr>
            <a:spLocks noGrp="1"/>
          </p:cNvSpPr>
          <p:nvPr>
            <p:ph idx="4294967295"/>
          </p:nvPr>
        </p:nvSpPr>
        <p:spPr>
          <a:xfrm>
            <a:off x="2590800" y="1419225"/>
            <a:ext cx="9601200" cy="5076825"/>
          </a:xfrm>
        </p:spPr>
        <p:txBody>
          <a:bodyPr>
            <a:normAutofit/>
          </a:bodyPr>
          <a:lstStyle/>
          <a:p>
            <a:r>
              <a:rPr lang="de-DE" i="1" dirty="0"/>
              <a:t>Telegonie (</a:t>
            </a:r>
            <a:r>
              <a:rPr lang="cpg-Grek-GR" i="1" dirty="0"/>
              <a:t>Τηλεγόνεια</a:t>
            </a:r>
            <a:r>
              <a:rPr lang="de-DE" i="1" dirty="0"/>
              <a:t>)</a:t>
            </a:r>
            <a:r>
              <a:rPr lang="cpg-Grek-GR" i="1" dirty="0"/>
              <a:t> </a:t>
            </a:r>
            <a:endParaRPr lang="de-DE" i="1" dirty="0"/>
          </a:p>
          <a:p>
            <a:r>
              <a:rPr lang="de-DE" dirty="0"/>
              <a:t>Apollonios von Rhodos, </a:t>
            </a:r>
            <a:r>
              <a:rPr lang="de-DE" i="1" dirty="0" err="1"/>
              <a:t>Argonautika</a:t>
            </a:r>
            <a:endParaRPr lang="de-DE" i="1" dirty="0"/>
          </a:p>
          <a:p>
            <a:r>
              <a:rPr lang="de-DE" dirty="0"/>
              <a:t>Ovid, Metamorphosen (übersetzt M. von Albrecht)</a:t>
            </a:r>
          </a:p>
          <a:p>
            <a:pPr marL="0" indent="0">
              <a:buNone/>
            </a:pPr>
            <a:r>
              <a:rPr lang="de-DE" dirty="0" err="1">
                <a:solidFill>
                  <a:schemeClr val="tx1"/>
                </a:solidFill>
              </a:rPr>
              <a:t>Talia</a:t>
            </a:r>
            <a:r>
              <a:rPr lang="de-DE" dirty="0">
                <a:solidFill>
                  <a:schemeClr val="tx1"/>
                </a:solidFill>
              </a:rPr>
              <a:t> </a:t>
            </a:r>
            <a:r>
              <a:rPr lang="de-DE" dirty="0" err="1">
                <a:solidFill>
                  <a:schemeClr val="tx1"/>
                </a:solidFill>
              </a:rPr>
              <a:t>dicentem</a:t>
            </a:r>
            <a:r>
              <a:rPr lang="de-DE" dirty="0">
                <a:solidFill>
                  <a:schemeClr val="tx1"/>
                </a:solidFill>
              </a:rPr>
              <a:t>, </a:t>
            </a:r>
            <a:r>
              <a:rPr lang="de-DE" dirty="0" err="1">
                <a:solidFill>
                  <a:schemeClr val="tx1"/>
                </a:solidFill>
              </a:rPr>
              <a:t>dicturum</a:t>
            </a:r>
            <a:r>
              <a:rPr lang="de-DE" dirty="0">
                <a:solidFill>
                  <a:schemeClr val="tx1"/>
                </a:solidFill>
              </a:rPr>
              <a:t> </a:t>
            </a:r>
            <a:r>
              <a:rPr lang="de-DE" dirty="0" err="1">
                <a:solidFill>
                  <a:schemeClr val="tx1"/>
                </a:solidFill>
              </a:rPr>
              <a:t>plura</a:t>
            </a:r>
            <a:r>
              <a:rPr lang="de-DE" dirty="0">
                <a:solidFill>
                  <a:schemeClr val="tx1"/>
                </a:solidFill>
              </a:rPr>
              <a:t>, </a:t>
            </a:r>
            <a:r>
              <a:rPr lang="de-DE" dirty="0" err="1">
                <a:solidFill>
                  <a:schemeClr val="tx1"/>
                </a:solidFill>
              </a:rPr>
              <a:t>reliquit</a:t>
            </a:r>
            <a:r>
              <a:rPr lang="de-DE" dirty="0">
                <a:solidFill>
                  <a:schemeClr val="tx1"/>
                </a:solidFill>
              </a:rPr>
              <a:t/>
            </a:r>
            <a:br>
              <a:rPr lang="de-DE" dirty="0">
                <a:solidFill>
                  <a:schemeClr val="tx1"/>
                </a:solidFill>
              </a:rPr>
            </a:br>
            <a:r>
              <a:rPr lang="de-DE" dirty="0">
                <a:solidFill>
                  <a:schemeClr val="tx1"/>
                </a:solidFill>
              </a:rPr>
              <a:t>Scylla </a:t>
            </a:r>
            <a:r>
              <a:rPr lang="de-DE" dirty="0" err="1">
                <a:solidFill>
                  <a:schemeClr val="tx1"/>
                </a:solidFill>
              </a:rPr>
              <a:t>deum</a:t>
            </a:r>
            <a:r>
              <a:rPr lang="de-DE" dirty="0">
                <a:solidFill>
                  <a:schemeClr val="tx1"/>
                </a:solidFill>
              </a:rPr>
              <a:t>; </a:t>
            </a:r>
            <a:r>
              <a:rPr lang="de-DE" dirty="0" err="1">
                <a:solidFill>
                  <a:schemeClr val="tx1"/>
                </a:solidFill>
              </a:rPr>
              <a:t>furit</a:t>
            </a:r>
            <a:r>
              <a:rPr lang="de-DE" dirty="0">
                <a:solidFill>
                  <a:schemeClr val="tx1"/>
                </a:solidFill>
              </a:rPr>
              <a:t> </a:t>
            </a:r>
            <a:r>
              <a:rPr lang="de-DE" dirty="0" err="1">
                <a:solidFill>
                  <a:schemeClr val="tx1"/>
                </a:solidFill>
              </a:rPr>
              <a:t>ille</a:t>
            </a:r>
            <a:r>
              <a:rPr lang="de-DE" dirty="0">
                <a:solidFill>
                  <a:schemeClr val="tx1"/>
                </a:solidFill>
              </a:rPr>
              <a:t> </a:t>
            </a:r>
            <a:r>
              <a:rPr lang="de-DE" dirty="0" err="1">
                <a:solidFill>
                  <a:schemeClr val="tx1"/>
                </a:solidFill>
              </a:rPr>
              <a:t>inritatusque</a:t>
            </a:r>
            <a:r>
              <a:rPr lang="de-DE" dirty="0">
                <a:solidFill>
                  <a:schemeClr val="tx1"/>
                </a:solidFill>
              </a:rPr>
              <a:t> </a:t>
            </a:r>
            <a:r>
              <a:rPr lang="de-DE" dirty="0" err="1">
                <a:solidFill>
                  <a:schemeClr val="tx1"/>
                </a:solidFill>
              </a:rPr>
              <a:t>repulsa</a:t>
            </a:r>
            <a:r>
              <a:rPr lang="de-DE" dirty="0">
                <a:solidFill>
                  <a:schemeClr val="tx1"/>
                </a:solidFill>
              </a:rPr>
              <a:t/>
            </a:r>
            <a:br>
              <a:rPr lang="de-DE" dirty="0">
                <a:solidFill>
                  <a:schemeClr val="tx1"/>
                </a:solidFill>
              </a:rPr>
            </a:br>
            <a:r>
              <a:rPr lang="de-DE" dirty="0" err="1">
                <a:solidFill>
                  <a:schemeClr val="tx1"/>
                </a:solidFill>
              </a:rPr>
              <a:t>prodigiosa</a:t>
            </a:r>
            <a:r>
              <a:rPr lang="de-DE" dirty="0">
                <a:solidFill>
                  <a:schemeClr val="tx1"/>
                </a:solidFill>
              </a:rPr>
              <a:t> </a:t>
            </a:r>
            <a:r>
              <a:rPr lang="de-DE" dirty="0" err="1">
                <a:solidFill>
                  <a:schemeClr val="tx1"/>
                </a:solidFill>
              </a:rPr>
              <a:t>petit</a:t>
            </a:r>
            <a:r>
              <a:rPr lang="de-DE" dirty="0">
                <a:solidFill>
                  <a:schemeClr val="tx1"/>
                </a:solidFill>
              </a:rPr>
              <a:t> </a:t>
            </a:r>
            <a:r>
              <a:rPr lang="de-DE" dirty="0" err="1">
                <a:solidFill>
                  <a:schemeClr val="tx1"/>
                </a:solidFill>
              </a:rPr>
              <a:t>Titanidos</a:t>
            </a:r>
            <a:r>
              <a:rPr lang="de-DE" dirty="0">
                <a:solidFill>
                  <a:schemeClr val="tx1"/>
                </a:solidFill>
              </a:rPr>
              <a:t> </a:t>
            </a:r>
            <a:r>
              <a:rPr lang="de-DE" dirty="0" err="1">
                <a:solidFill>
                  <a:schemeClr val="tx1"/>
                </a:solidFill>
              </a:rPr>
              <a:t>atria</a:t>
            </a:r>
            <a:r>
              <a:rPr lang="de-DE" dirty="0">
                <a:solidFill>
                  <a:schemeClr val="tx1"/>
                </a:solidFill>
              </a:rPr>
              <a:t> </a:t>
            </a:r>
            <a:r>
              <a:rPr lang="de-DE" dirty="0" err="1">
                <a:solidFill>
                  <a:schemeClr val="tx1"/>
                </a:solidFill>
              </a:rPr>
              <a:t>Circes</a:t>
            </a:r>
            <a:r>
              <a:rPr lang="de-DE" dirty="0">
                <a:solidFill>
                  <a:schemeClr val="tx1"/>
                </a:solidFill>
              </a:rPr>
              <a:t>.</a:t>
            </a:r>
          </a:p>
          <a:p>
            <a:pPr marL="0" indent="0">
              <a:buNone/>
            </a:pPr>
            <a:r>
              <a:rPr lang="de-DE" i="1" dirty="0">
                <a:solidFill>
                  <a:schemeClr val="tx1"/>
                </a:solidFill>
              </a:rPr>
              <a:t>Während er solches spricht und noch mehr sagen will, hat Scylla den Gott verlassen; er ist wütend und begibt sich, erbittert über die Zurückweisung, in die Zauberhallen der </a:t>
            </a:r>
            <a:r>
              <a:rPr lang="de-DE" i="1" dirty="0" err="1">
                <a:solidFill>
                  <a:schemeClr val="tx1"/>
                </a:solidFill>
              </a:rPr>
              <a:t>Titanentochter</a:t>
            </a:r>
            <a:r>
              <a:rPr lang="de-DE" i="1" dirty="0">
                <a:solidFill>
                  <a:schemeClr val="tx1"/>
                </a:solidFill>
              </a:rPr>
              <a:t> Circe. ( XIII 966-968)</a:t>
            </a:r>
          </a:p>
          <a:p>
            <a:pPr marL="0" indent="0">
              <a:buNone/>
            </a:pPr>
            <a:r>
              <a:rPr lang="de-DE" dirty="0">
                <a:solidFill>
                  <a:schemeClr val="tx1"/>
                </a:solidFill>
              </a:rPr>
              <a:t>Buch XIV</a:t>
            </a:r>
          </a:p>
          <a:p>
            <a:pPr marL="0" indent="0">
              <a:buNone/>
            </a:pPr>
            <a:r>
              <a:rPr lang="de-DE" dirty="0">
                <a:solidFill>
                  <a:schemeClr val="tx1"/>
                </a:solidFill>
              </a:rPr>
              <a:t>Scylla III: </a:t>
            </a:r>
            <a:r>
              <a:rPr lang="de-DE" dirty="0" err="1">
                <a:solidFill>
                  <a:schemeClr val="tx1"/>
                </a:solidFill>
              </a:rPr>
              <a:t>Glaucus</a:t>
            </a:r>
            <a:r>
              <a:rPr lang="de-DE" dirty="0">
                <a:solidFill>
                  <a:schemeClr val="tx1"/>
                </a:solidFill>
              </a:rPr>
              <a:t> und Circe (1-74)</a:t>
            </a:r>
          </a:p>
          <a:p>
            <a:pPr marL="0" indent="0">
              <a:buNone/>
            </a:pPr>
            <a:r>
              <a:rPr lang="de-DE" dirty="0">
                <a:solidFill>
                  <a:schemeClr val="tx1"/>
                </a:solidFill>
              </a:rPr>
              <a:t>Ulixes‘ Abenteuer (223-307)</a:t>
            </a:r>
          </a:p>
          <a:p>
            <a:endParaRPr lang="de-DE" i="1" dirty="0"/>
          </a:p>
          <a:p>
            <a:endParaRPr lang="de-DE" i="1" dirty="0"/>
          </a:p>
          <a:p>
            <a:endParaRPr lang="de-DE" dirty="0"/>
          </a:p>
        </p:txBody>
      </p:sp>
    </p:spTree>
    <p:extLst>
      <p:ext uri="{BB962C8B-B14F-4D97-AF65-F5344CB8AC3E}">
        <p14:creationId xmlns:p14="http://schemas.microsoft.com/office/powerpoint/2010/main" val="23376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0E900-6832-48E2-9465-D01ABBEE88C3}"/>
              </a:ext>
            </a:extLst>
          </p:cNvPr>
          <p:cNvSpPr>
            <a:spLocks noGrp="1"/>
          </p:cNvSpPr>
          <p:nvPr>
            <p:ph type="title"/>
          </p:nvPr>
        </p:nvSpPr>
        <p:spPr/>
        <p:txBody>
          <a:bodyPr/>
          <a:lstStyle/>
          <a:p>
            <a:r>
              <a:rPr lang="de-DE" dirty="0">
                <a:solidFill>
                  <a:schemeClr val="accent2">
                    <a:lumMod val="50000"/>
                  </a:schemeClr>
                </a:solidFill>
              </a:rPr>
              <a:t>Perspektive, Zeit &amp; Ort</a:t>
            </a:r>
          </a:p>
        </p:txBody>
      </p:sp>
      <p:sp>
        <p:nvSpPr>
          <p:cNvPr id="3" name="Inhaltsplatzhalter 2">
            <a:extLst>
              <a:ext uri="{FF2B5EF4-FFF2-40B4-BE49-F238E27FC236}">
                <a16:creationId xmlns:a16="http://schemas.microsoft.com/office/drawing/2014/main" id="{221C68E5-54B0-452B-8D91-86AA31A68874}"/>
              </a:ext>
            </a:extLst>
          </p:cNvPr>
          <p:cNvSpPr>
            <a:spLocks noGrp="1"/>
          </p:cNvSpPr>
          <p:nvPr>
            <p:ph idx="1"/>
          </p:nvPr>
        </p:nvSpPr>
        <p:spPr>
          <a:xfrm>
            <a:off x="1371600" y="1523999"/>
            <a:ext cx="9601200" cy="5334001"/>
          </a:xfrm>
        </p:spPr>
        <p:txBody>
          <a:bodyPr/>
          <a:lstStyle/>
          <a:p>
            <a:r>
              <a:rPr lang="de-DE" dirty="0"/>
              <a:t>Weibliche Ich-Erzählerin von weiblicher Autorin</a:t>
            </a:r>
          </a:p>
          <a:p>
            <a:r>
              <a:rPr lang="de-DE" dirty="0"/>
              <a:t>Reflektierte Erzählung der Vergangenheit</a:t>
            </a:r>
          </a:p>
          <a:p>
            <a:pPr marL="0" indent="0">
              <a:buNone/>
            </a:pPr>
            <a:endParaRPr lang="de-DE" dirty="0"/>
          </a:p>
          <a:p>
            <a:r>
              <a:rPr lang="de-DE" dirty="0"/>
              <a:t>Geburt nach dem </a:t>
            </a:r>
            <a:r>
              <a:rPr lang="de-DE" dirty="0" err="1"/>
              <a:t>Titanenkrieg</a:t>
            </a:r>
            <a:r>
              <a:rPr lang="de-DE" dirty="0"/>
              <a:t>, </a:t>
            </a:r>
            <a:r>
              <a:rPr lang="de-DE" dirty="0" err="1"/>
              <a:t>Zeusherrschaft</a:t>
            </a:r>
            <a:r>
              <a:rPr lang="de-DE" dirty="0"/>
              <a:t> etabliert</a:t>
            </a:r>
            <a:endParaRPr lang="de-DE" dirty="0">
              <a:sym typeface="Wingdings" panose="05000000000000000000" pitchFamily="2" charset="2"/>
            </a:endParaRPr>
          </a:p>
          <a:p>
            <a:r>
              <a:rPr lang="de-DE" dirty="0">
                <a:sym typeface="Wingdings" panose="05000000000000000000" pitchFamily="2" charset="2"/>
              </a:rPr>
              <a:t>Goldenes Zeitalter der Helden</a:t>
            </a:r>
          </a:p>
          <a:p>
            <a:r>
              <a:rPr lang="de-DE" dirty="0">
                <a:sym typeface="Wingdings" panose="05000000000000000000" pitchFamily="2" charset="2"/>
              </a:rPr>
              <a:t>nachvollziehbare Zeitrechnung erst durch Sterbliche</a:t>
            </a:r>
          </a:p>
          <a:p>
            <a:pPr marL="0" indent="0">
              <a:spcBef>
                <a:spcPts val="0"/>
              </a:spcBef>
              <a:buNone/>
            </a:pPr>
            <a:endParaRPr lang="de-DE" dirty="0">
              <a:sym typeface="Wingdings" panose="05000000000000000000" pitchFamily="2" charset="2"/>
            </a:endParaRPr>
          </a:p>
          <a:p>
            <a:r>
              <a:rPr lang="de-DE" dirty="0">
                <a:sym typeface="Wingdings" panose="05000000000000000000" pitchFamily="2" charset="2"/>
              </a:rPr>
              <a:t>wenig Ortswechsel</a:t>
            </a:r>
          </a:p>
          <a:p>
            <a:r>
              <a:rPr lang="de-DE" dirty="0">
                <a:sym typeface="Wingdings" panose="05000000000000000000" pitchFamily="2" charset="2"/>
              </a:rPr>
              <a:t>Beginn: Palast des Helios, Küste, Okeanos</a:t>
            </a:r>
          </a:p>
          <a:p>
            <a:r>
              <a:rPr lang="de-DE" dirty="0">
                <a:sym typeface="Wingdings" panose="05000000000000000000" pitchFamily="2" charset="2"/>
              </a:rPr>
              <a:t>Haupthandlung: </a:t>
            </a:r>
            <a:r>
              <a:rPr lang="de-DE" dirty="0" err="1">
                <a:sym typeface="Wingdings" panose="05000000000000000000" pitchFamily="2" charset="2"/>
              </a:rPr>
              <a:t>Aiaia</a:t>
            </a:r>
            <a:r>
              <a:rPr lang="de-DE" dirty="0">
                <a:sym typeface="Wingdings" panose="05000000000000000000" pitchFamily="2" charset="2"/>
              </a:rPr>
              <a:t> (Unterbrechung Kreta)</a:t>
            </a:r>
          </a:p>
          <a:p>
            <a:r>
              <a:rPr lang="de-DE" dirty="0">
                <a:sym typeface="Wingdings" panose="05000000000000000000" pitchFamily="2" charset="2"/>
              </a:rPr>
              <a:t>Ende: Meerenge, Küste, </a:t>
            </a:r>
            <a:r>
              <a:rPr lang="de-DE" dirty="0" err="1">
                <a:sym typeface="Wingdings" panose="05000000000000000000" pitchFamily="2" charset="2"/>
              </a:rPr>
              <a:t>Aiaia</a:t>
            </a:r>
            <a:r>
              <a:rPr lang="de-DE" dirty="0">
                <a:sym typeface="Wingdings" panose="05000000000000000000" pitchFamily="2" charset="2"/>
              </a:rPr>
              <a:t>, Ausblick auf Reisen</a:t>
            </a:r>
          </a:p>
          <a:p>
            <a:endParaRPr lang="de-DE" dirty="0"/>
          </a:p>
        </p:txBody>
      </p:sp>
    </p:spTree>
    <p:extLst>
      <p:ext uri="{BB962C8B-B14F-4D97-AF65-F5344CB8AC3E}">
        <p14:creationId xmlns:p14="http://schemas.microsoft.com/office/powerpoint/2010/main" val="135365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870B3-BA62-4C42-9513-9183584BFCE3}"/>
              </a:ext>
            </a:extLst>
          </p:cNvPr>
          <p:cNvSpPr>
            <a:spLocks noGrp="1"/>
          </p:cNvSpPr>
          <p:nvPr>
            <p:ph type="title"/>
          </p:nvPr>
        </p:nvSpPr>
        <p:spPr/>
        <p:txBody>
          <a:bodyPr>
            <a:normAutofit/>
          </a:bodyPr>
          <a:lstStyle/>
          <a:p>
            <a:pPr algn="ctr"/>
            <a:r>
              <a:rPr lang="de-DE" sz="6000" dirty="0">
                <a:solidFill>
                  <a:schemeClr val="accent2">
                    <a:lumMod val="50000"/>
                  </a:schemeClr>
                </a:solidFill>
              </a:rPr>
              <a:t>Rezipierte Mythen</a:t>
            </a:r>
          </a:p>
        </p:txBody>
      </p:sp>
      <p:sp>
        <p:nvSpPr>
          <p:cNvPr id="3" name="Inhaltsplatzhalter 2">
            <a:extLst>
              <a:ext uri="{FF2B5EF4-FFF2-40B4-BE49-F238E27FC236}">
                <a16:creationId xmlns:a16="http://schemas.microsoft.com/office/drawing/2014/main" id="{456AE4EE-7ED9-4A81-B63F-A509DCCA03DB}"/>
              </a:ext>
            </a:extLst>
          </p:cNvPr>
          <p:cNvSpPr>
            <a:spLocks noGrp="1"/>
          </p:cNvSpPr>
          <p:nvPr>
            <p:ph idx="1"/>
          </p:nvPr>
        </p:nvSpPr>
        <p:spPr/>
        <p:txBody>
          <a:bodyPr/>
          <a:lstStyle/>
          <a:p>
            <a:r>
              <a:rPr lang="de-DE" dirty="0"/>
              <a:t>Prometheus</a:t>
            </a:r>
          </a:p>
          <a:p>
            <a:r>
              <a:rPr lang="de-DE" dirty="0" err="1"/>
              <a:t>Glaukos</a:t>
            </a:r>
            <a:r>
              <a:rPr lang="de-DE" dirty="0"/>
              <a:t> und </a:t>
            </a:r>
            <a:r>
              <a:rPr lang="de-DE" dirty="0" smtClean="0"/>
              <a:t>Skylla</a:t>
            </a:r>
            <a:endParaRPr lang="de-DE" dirty="0"/>
          </a:p>
          <a:p>
            <a:r>
              <a:rPr lang="de-DE" dirty="0" err="1" smtClean="0"/>
              <a:t>Minotauros</a:t>
            </a:r>
            <a:r>
              <a:rPr lang="de-DE" dirty="0" smtClean="0"/>
              <a:t> </a:t>
            </a:r>
            <a:r>
              <a:rPr lang="de-DE" dirty="0"/>
              <a:t>(v.a. Daidalos, </a:t>
            </a:r>
            <a:r>
              <a:rPr lang="de-DE" dirty="0" err="1" smtClean="0"/>
              <a:t>Pasipha</a:t>
            </a:r>
            <a:r>
              <a:rPr lang="de-DE" dirty="0" err="1"/>
              <a:t>ë</a:t>
            </a:r>
            <a:r>
              <a:rPr lang="de-DE" dirty="0" smtClean="0"/>
              <a:t>, </a:t>
            </a:r>
            <a:r>
              <a:rPr lang="de-DE" dirty="0"/>
              <a:t>Ariadne)</a:t>
            </a:r>
          </a:p>
          <a:p>
            <a:r>
              <a:rPr lang="de-DE" dirty="0" err="1"/>
              <a:t>Iason</a:t>
            </a:r>
            <a:r>
              <a:rPr lang="de-DE" dirty="0"/>
              <a:t> &amp; Medea</a:t>
            </a:r>
          </a:p>
          <a:p>
            <a:r>
              <a:rPr lang="de-DE" dirty="0"/>
              <a:t>Odyssee (Trojanischer Krieg)</a:t>
            </a:r>
          </a:p>
          <a:p>
            <a:r>
              <a:rPr lang="de-DE" dirty="0"/>
              <a:t>Telegonie</a:t>
            </a:r>
          </a:p>
          <a:p>
            <a:r>
              <a:rPr lang="de-DE" dirty="0"/>
              <a:t>Anspielungen: </a:t>
            </a:r>
            <a:r>
              <a:rPr lang="de-DE" dirty="0" err="1" smtClean="0"/>
              <a:t>Hyakinthos</a:t>
            </a:r>
            <a:r>
              <a:rPr lang="de-DE" dirty="0" smtClean="0"/>
              <a:t>; </a:t>
            </a:r>
            <a:r>
              <a:rPr lang="de-DE" dirty="0"/>
              <a:t>Hermes‘ Leierdiebstahl; Rinder des Helios; Aeneas</a:t>
            </a:r>
          </a:p>
        </p:txBody>
      </p:sp>
    </p:spTree>
    <p:extLst>
      <p:ext uri="{BB962C8B-B14F-4D97-AF65-F5344CB8AC3E}">
        <p14:creationId xmlns:p14="http://schemas.microsoft.com/office/powerpoint/2010/main" val="38517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636AE-CC93-490E-89E9-BD2D27910129}"/>
              </a:ext>
            </a:extLst>
          </p:cNvPr>
          <p:cNvSpPr>
            <a:spLocks noGrp="1"/>
          </p:cNvSpPr>
          <p:nvPr>
            <p:ph type="title"/>
          </p:nvPr>
        </p:nvSpPr>
        <p:spPr/>
        <p:txBody>
          <a:bodyPr>
            <a:normAutofit/>
          </a:bodyPr>
          <a:lstStyle/>
          <a:p>
            <a:pPr algn="ctr"/>
            <a:r>
              <a:rPr lang="de-DE" sz="6000" dirty="0">
                <a:solidFill>
                  <a:schemeClr val="accent2">
                    <a:lumMod val="50000"/>
                  </a:schemeClr>
                </a:solidFill>
              </a:rPr>
              <a:t>Motive</a:t>
            </a:r>
          </a:p>
        </p:txBody>
      </p:sp>
      <p:sp>
        <p:nvSpPr>
          <p:cNvPr id="3" name="Inhaltsplatzhalter 2">
            <a:extLst>
              <a:ext uri="{FF2B5EF4-FFF2-40B4-BE49-F238E27FC236}">
                <a16:creationId xmlns:a16="http://schemas.microsoft.com/office/drawing/2014/main" id="{89A854BF-684F-4A6B-9BCF-C61B32CDB8FA}"/>
              </a:ext>
            </a:extLst>
          </p:cNvPr>
          <p:cNvSpPr>
            <a:spLocks noGrp="1"/>
          </p:cNvSpPr>
          <p:nvPr>
            <p:ph idx="1"/>
          </p:nvPr>
        </p:nvSpPr>
        <p:spPr>
          <a:xfrm>
            <a:off x="1371600" y="1895475"/>
            <a:ext cx="9601200" cy="3971925"/>
          </a:xfrm>
        </p:spPr>
        <p:txBody>
          <a:bodyPr/>
          <a:lstStyle/>
          <a:p>
            <a:r>
              <a:rPr lang="de-DE" i="1" dirty="0"/>
              <a:t>„Seine Seelenruhe schien sie in Rage zu versetzen. „Es wird keine Lieder von dir geben. Keine Geschichten. Verstehst du das wirklich? Du wirst ein Leben in Vergessenheit führen. Dein Name wird in der Geschichte bedeutungslos bleiben. Du wirst ein Niemand sein“ </a:t>
            </a:r>
            <a:r>
              <a:rPr lang="de-DE" dirty="0"/>
              <a:t>(Kapitel 24, S. 458)</a:t>
            </a:r>
          </a:p>
          <a:p>
            <a:pPr>
              <a:buFont typeface="Wingdings" panose="05000000000000000000" pitchFamily="2" charset="2"/>
              <a:buChar char="à"/>
            </a:pPr>
            <a:r>
              <a:rPr lang="de-DE" dirty="0">
                <a:sym typeface="Wingdings" panose="05000000000000000000" pitchFamily="2" charset="2"/>
              </a:rPr>
              <a:t>Heldenmotiv</a:t>
            </a:r>
          </a:p>
          <a:p>
            <a:pPr marL="0" indent="0">
              <a:buNone/>
            </a:pPr>
            <a:r>
              <a:rPr lang="de-DE" dirty="0">
                <a:sym typeface="Wingdings" panose="05000000000000000000" pitchFamily="2" charset="2"/>
              </a:rPr>
              <a:t> Mythenüberlieferung</a:t>
            </a:r>
          </a:p>
          <a:p>
            <a:pPr>
              <a:buFont typeface="Wingdings" panose="05000000000000000000" pitchFamily="2" charset="2"/>
              <a:buChar char="§"/>
            </a:pPr>
            <a:r>
              <a:rPr lang="de-DE" dirty="0">
                <a:sym typeface="Wingdings" panose="05000000000000000000" pitchFamily="2" charset="2"/>
              </a:rPr>
              <a:t>Unsterblichkeit – Sterblichkeit</a:t>
            </a:r>
          </a:p>
          <a:p>
            <a:pPr>
              <a:buFont typeface="Wingdings" panose="05000000000000000000" pitchFamily="2" charset="2"/>
              <a:buChar char="§"/>
            </a:pPr>
            <a:r>
              <a:rPr lang="de-DE" dirty="0">
                <a:sym typeface="Wingdings" panose="05000000000000000000" pitchFamily="2" charset="2"/>
              </a:rPr>
              <a:t>Titanen – Olympier</a:t>
            </a:r>
          </a:p>
          <a:p>
            <a:pPr>
              <a:buFont typeface="Wingdings" panose="05000000000000000000" pitchFamily="2" charset="2"/>
              <a:buChar char="§"/>
            </a:pPr>
            <a:r>
              <a:rPr lang="de-DE" dirty="0">
                <a:sym typeface="Wingdings" panose="05000000000000000000" pitchFamily="2" charset="2"/>
              </a:rPr>
              <a:t>Krieg</a:t>
            </a:r>
          </a:p>
          <a:p>
            <a:pPr>
              <a:buFont typeface="Wingdings" panose="05000000000000000000" pitchFamily="2" charset="2"/>
              <a:buChar char="§"/>
            </a:pPr>
            <a:r>
              <a:rPr lang="de-DE" dirty="0"/>
              <a:t>Kindheit – Reife - Erwachsen</a:t>
            </a:r>
          </a:p>
        </p:txBody>
      </p:sp>
    </p:spTree>
    <p:extLst>
      <p:ext uri="{BB962C8B-B14F-4D97-AF65-F5344CB8AC3E}">
        <p14:creationId xmlns:p14="http://schemas.microsoft.com/office/powerpoint/2010/main" val="271915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sschnitt">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1721</Words>
  <Application>Microsoft Office PowerPoint</Application>
  <PresentationFormat>Breitbild</PresentationFormat>
  <Paragraphs>158</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Franklin Gothic Book</vt:lpstr>
      <vt:lpstr>Times New Roman</vt:lpstr>
      <vt:lpstr>Wingdings</vt:lpstr>
      <vt:lpstr>Ausschnitt</vt:lpstr>
      <vt:lpstr>ICH BIN CIRCE Madeline Miller</vt:lpstr>
      <vt:lpstr>Gliederung</vt:lpstr>
      <vt:lpstr>Autorin</vt:lpstr>
      <vt:lpstr>Circe im Mythos</vt:lpstr>
      <vt:lpstr>PowerPoint-Präsentation</vt:lpstr>
      <vt:lpstr>PowerPoint-Präsentation</vt:lpstr>
      <vt:lpstr>Perspektive, Zeit &amp; Ort</vt:lpstr>
      <vt:lpstr>Rezipierte Mythen</vt:lpstr>
      <vt:lpstr>Motive</vt:lpstr>
      <vt:lpstr>Motiv: Nymphen</vt:lpstr>
      <vt:lpstr>Argonauten: Medea</vt:lpstr>
      <vt:lpstr>Argonauten: Iason</vt:lpstr>
      <vt:lpstr>Heldendarstellung</vt:lpstr>
      <vt:lpstr>Odyssee</vt:lpstr>
      <vt:lpstr>10. Gesang    „Ich bin Circe“</vt:lpstr>
      <vt:lpstr>PowerPoint-Präsentation</vt:lpstr>
      <vt:lpstr>Zusammenfassung</vt:lpstr>
      <vt:lpstr>Fragen/Meinungen</vt:lpstr>
      <vt:lpstr>Literatur und Abbildungen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 BIN CIRCE Madeline Miller</dc:title>
  <dc:creator>Sophie Kröner</dc:creator>
  <cp:lastModifiedBy>Kröner, Sophie</cp:lastModifiedBy>
  <cp:revision>19</cp:revision>
  <cp:lastPrinted>2022-02-21T08:21:38Z</cp:lastPrinted>
  <dcterms:created xsi:type="dcterms:W3CDTF">2022-02-19T15:07:01Z</dcterms:created>
  <dcterms:modified xsi:type="dcterms:W3CDTF">2022-04-27T15:01:51Z</dcterms:modified>
</cp:coreProperties>
</file>