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notesSlides/notesSlide17.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95" r:id="rId2"/>
  </p:sldMasterIdLst>
  <p:notesMasterIdLst>
    <p:notesMasterId r:id="rId24"/>
  </p:notesMasterIdLst>
  <p:handoutMasterIdLst>
    <p:handoutMasterId r:id="rId25"/>
  </p:handoutMasterIdLst>
  <p:sldIdLst>
    <p:sldId id="256" r:id="rId3"/>
    <p:sldId id="279" r:id="rId4"/>
    <p:sldId id="294" r:id="rId5"/>
    <p:sldId id="257" r:id="rId6"/>
    <p:sldId id="274" r:id="rId7"/>
    <p:sldId id="287" r:id="rId8"/>
    <p:sldId id="286" r:id="rId9"/>
    <p:sldId id="268" r:id="rId10"/>
    <p:sldId id="738" r:id="rId11"/>
    <p:sldId id="277" r:id="rId12"/>
    <p:sldId id="267" r:id="rId13"/>
    <p:sldId id="264" r:id="rId14"/>
    <p:sldId id="282" r:id="rId15"/>
    <p:sldId id="266" r:id="rId16"/>
    <p:sldId id="281" r:id="rId17"/>
    <p:sldId id="283" r:id="rId18"/>
    <p:sldId id="284" r:id="rId19"/>
    <p:sldId id="290" r:id="rId20"/>
    <p:sldId id="258" r:id="rId21"/>
    <p:sldId id="270" r:id="rId22"/>
    <p:sldId id="278" r:id="rId23"/>
  </p:sldIdLst>
  <p:sldSz cx="9144000" cy="6858000" type="screen4x3"/>
  <p:notesSz cx="7099300" cy="10234613"/>
  <p:defaultTextStyle>
    <a:defPPr>
      <a:defRPr lang="de-DE"/>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4065" userDrawn="1">
          <p15:clr>
            <a:srgbClr val="A4A3A4"/>
          </p15:clr>
        </p15:guide>
        <p15:guide id="2" orient="horz" pos="164">
          <p15:clr>
            <a:srgbClr val="A4A3A4"/>
          </p15:clr>
        </p15:guide>
        <p15:guide id="4" orient="horz" pos="629" userDrawn="1">
          <p15:clr>
            <a:srgbClr val="A4A3A4"/>
          </p15:clr>
        </p15:guide>
        <p15:guide id="5" orient="horz" pos="4247">
          <p15:clr>
            <a:srgbClr val="A4A3A4"/>
          </p15:clr>
        </p15:guide>
        <p15:guide id="6" orient="horz" pos="1026" userDrawn="1">
          <p15:clr>
            <a:srgbClr val="A4A3A4"/>
          </p15:clr>
        </p15:guide>
        <p15:guide id="7" pos="158">
          <p15:clr>
            <a:srgbClr val="A4A3A4"/>
          </p15:clr>
        </p15:guide>
        <p15:guide id="8" pos="5602">
          <p15:clr>
            <a:srgbClr val="A4A3A4"/>
          </p15:clr>
        </p15:guide>
        <p15:guide id="9" orient="horz" pos="2160" userDrawn="1">
          <p15:clr>
            <a:srgbClr val="A4A3A4"/>
          </p15:clr>
        </p15:guide>
        <p15:guide id="10" pos="2880" userDrawn="1">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lia Heis" initials="VH" lastIdx="1" clrIdx="0">
    <p:extLst>
      <p:ext uri="{19B8F6BF-5375-455C-9EA6-DF929625EA0E}">
        <p15:presenceInfo xmlns:p15="http://schemas.microsoft.com/office/powerpoint/2012/main" userId="f966b08f4e48b11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336699"/>
    <a:srgbClr val="003366"/>
    <a:srgbClr val="FFFFFF"/>
    <a:srgbClr val="EAEAEA"/>
    <a:srgbClr val="E6E6E6"/>
    <a:srgbClr val="CCECFF"/>
    <a:srgbClr val="BFBFBF"/>
    <a:srgbClr val="99CCF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719" autoAdjust="0"/>
    <p:restoredTop sz="92518" autoAdjust="0"/>
  </p:normalViewPr>
  <p:slideViewPr>
    <p:cSldViewPr showGuides="1">
      <p:cViewPr varScale="1">
        <p:scale>
          <a:sx n="110" d="100"/>
          <a:sy n="110" d="100"/>
        </p:scale>
        <p:origin x="2190" y="108"/>
      </p:cViewPr>
      <p:guideLst>
        <p:guide orient="horz" pos="4065"/>
        <p:guide orient="horz" pos="164"/>
        <p:guide orient="horz" pos="629"/>
        <p:guide orient="horz" pos="4247"/>
        <p:guide orient="horz" pos="1026"/>
        <p:guide pos="158"/>
        <p:guide pos="5602"/>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74" d="100"/>
          <a:sy n="74" d="100"/>
        </p:scale>
        <p:origin x="-2106" y="-108"/>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0"/>
          <c:order val="0"/>
          <c:tx>
            <c:strRef>
              <c:f>Tabelle1!$B$1</c:f>
              <c:strCache>
                <c:ptCount val="1"/>
                <c:pt idx="0">
                  <c:v>Datenreihe 1</c:v>
                </c:pt>
              </c:strCache>
            </c:strRef>
          </c:tx>
          <c:spPr>
            <a:solidFill>
              <a:srgbClr val="336699"/>
            </a:solidFill>
            <a:ln>
              <a:solidFill>
                <a:schemeClr val="tx1"/>
              </a:solidFill>
            </a:ln>
          </c:spPr>
          <c:invertIfNegative val="0"/>
          <c:cat>
            <c:strRef>
              <c:f>Tabelle1!$A$2:$A$5</c:f>
              <c:strCache>
                <c:ptCount val="4"/>
                <c:pt idx="0">
                  <c:v>Kategorie 1</c:v>
                </c:pt>
                <c:pt idx="1">
                  <c:v>Kategorie 2</c:v>
                </c:pt>
                <c:pt idx="2">
                  <c:v>Kategorie 3</c:v>
                </c:pt>
                <c:pt idx="3">
                  <c:v>Kategorie 4</c:v>
                </c:pt>
              </c:strCache>
            </c:strRef>
          </c:cat>
          <c:val>
            <c:numRef>
              <c:f>Tabelle1!$B$2:$B$5</c:f>
              <c:numCache>
                <c:formatCode>General</c:formatCode>
                <c:ptCount val="4"/>
                <c:pt idx="0">
                  <c:v>1</c:v>
                </c:pt>
                <c:pt idx="1">
                  <c:v>2</c:v>
                </c:pt>
                <c:pt idx="2">
                  <c:v>1</c:v>
                </c:pt>
                <c:pt idx="3">
                  <c:v>2</c:v>
                </c:pt>
              </c:numCache>
            </c:numRef>
          </c:val>
          <c:extLst>
            <c:ext xmlns:c16="http://schemas.microsoft.com/office/drawing/2014/chart" uri="{C3380CC4-5D6E-409C-BE32-E72D297353CC}">
              <c16:uniqueId val="{00000000-E9E4-4A68-BDCD-48DEA45A8E63}"/>
            </c:ext>
          </c:extLst>
        </c:ser>
        <c:ser>
          <c:idx val="1"/>
          <c:order val="1"/>
          <c:tx>
            <c:strRef>
              <c:f>Tabelle1!$C$1</c:f>
              <c:strCache>
                <c:ptCount val="1"/>
                <c:pt idx="0">
                  <c:v>Datenreihe 2</c:v>
                </c:pt>
              </c:strCache>
            </c:strRef>
          </c:tx>
          <c:spPr>
            <a:solidFill>
              <a:srgbClr val="EAEAEA"/>
            </a:solidFill>
            <a:ln>
              <a:solidFill>
                <a:schemeClr val="tx1"/>
              </a:solidFill>
            </a:ln>
          </c:spPr>
          <c:invertIfNegative val="0"/>
          <c:cat>
            <c:strRef>
              <c:f>Tabelle1!$A$2:$A$5</c:f>
              <c:strCache>
                <c:ptCount val="4"/>
                <c:pt idx="0">
                  <c:v>Kategorie 1</c:v>
                </c:pt>
                <c:pt idx="1">
                  <c:v>Kategorie 2</c:v>
                </c:pt>
                <c:pt idx="2">
                  <c:v>Kategorie 3</c:v>
                </c:pt>
                <c:pt idx="3">
                  <c:v>Kategorie 4</c:v>
                </c:pt>
              </c:strCache>
            </c:strRef>
          </c:cat>
          <c:val>
            <c:numRef>
              <c:f>Tabelle1!$C$2:$C$5</c:f>
              <c:numCache>
                <c:formatCode>General</c:formatCode>
                <c:ptCount val="4"/>
                <c:pt idx="0">
                  <c:v>2</c:v>
                </c:pt>
                <c:pt idx="1">
                  <c:v>1</c:v>
                </c:pt>
                <c:pt idx="2">
                  <c:v>1</c:v>
                </c:pt>
                <c:pt idx="3">
                  <c:v>2</c:v>
                </c:pt>
              </c:numCache>
            </c:numRef>
          </c:val>
          <c:extLst>
            <c:ext xmlns:c16="http://schemas.microsoft.com/office/drawing/2014/chart" uri="{C3380CC4-5D6E-409C-BE32-E72D297353CC}">
              <c16:uniqueId val="{00000001-E9E4-4A68-BDCD-48DEA45A8E63}"/>
            </c:ext>
          </c:extLst>
        </c:ser>
        <c:ser>
          <c:idx val="2"/>
          <c:order val="2"/>
          <c:tx>
            <c:strRef>
              <c:f>Tabelle1!$D$1</c:f>
              <c:strCache>
                <c:ptCount val="1"/>
                <c:pt idx="0">
                  <c:v>Datenreihe 3</c:v>
                </c:pt>
              </c:strCache>
            </c:strRef>
          </c:tx>
          <c:spPr>
            <a:solidFill>
              <a:srgbClr val="FFFFFF"/>
            </a:solidFill>
            <a:ln>
              <a:solidFill>
                <a:schemeClr val="tx1"/>
              </a:solidFill>
            </a:ln>
          </c:spPr>
          <c:invertIfNegative val="0"/>
          <c:cat>
            <c:strRef>
              <c:f>Tabelle1!$A$2:$A$5</c:f>
              <c:strCache>
                <c:ptCount val="4"/>
                <c:pt idx="0">
                  <c:v>Kategorie 1</c:v>
                </c:pt>
                <c:pt idx="1">
                  <c:v>Kategorie 2</c:v>
                </c:pt>
                <c:pt idx="2">
                  <c:v>Kategorie 3</c:v>
                </c:pt>
                <c:pt idx="3">
                  <c:v>Kategorie 4</c:v>
                </c:pt>
              </c:strCache>
            </c:strRef>
          </c:cat>
          <c:val>
            <c:numRef>
              <c:f>Tabelle1!$D$2:$D$5</c:f>
              <c:numCache>
                <c:formatCode>General</c:formatCode>
                <c:ptCount val="4"/>
                <c:pt idx="0">
                  <c:v>0.5</c:v>
                </c:pt>
                <c:pt idx="1">
                  <c:v>1</c:v>
                </c:pt>
                <c:pt idx="2">
                  <c:v>1</c:v>
                </c:pt>
                <c:pt idx="3">
                  <c:v>0.5</c:v>
                </c:pt>
              </c:numCache>
            </c:numRef>
          </c:val>
          <c:extLst>
            <c:ext xmlns:c16="http://schemas.microsoft.com/office/drawing/2014/chart" uri="{C3380CC4-5D6E-409C-BE32-E72D297353CC}">
              <c16:uniqueId val="{00000002-E9E4-4A68-BDCD-48DEA45A8E63}"/>
            </c:ext>
          </c:extLst>
        </c:ser>
        <c:ser>
          <c:idx val="3"/>
          <c:order val="3"/>
          <c:tx>
            <c:strRef>
              <c:f>Tabelle1!$E$1</c:f>
              <c:strCache>
                <c:ptCount val="1"/>
                <c:pt idx="0">
                  <c:v>Datenreihe 4</c:v>
                </c:pt>
              </c:strCache>
            </c:strRef>
          </c:tx>
          <c:spPr>
            <a:solidFill>
              <a:srgbClr val="99CCFF"/>
            </a:solidFill>
            <a:ln>
              <a:solidFill>
                <a:schemeClr val="tx1"/>
              </a:solidFill>
            </a:ln>
          </c:spPr>
          <c:invertIfNegative val="0"/>
          <c:cat>
            <c:strRef>
              <c:f>Tabelle1!$A$2:$A$5</c:f>
              <c:strCache>
                <c:ptCount val="4"/>
                <c:pt idx="0">
                  <c:v>Kategorie 1</c:v>
                </c:pt>
                <c:pt idx="1">
                  <c:v>Kategorie 2</c:v>
                </c:pt>
                <c:pt idx="2">
                  <c:v>Kategorie 3</c:v>
                </c:pt>
                <c:pt idx="3">
                  <c:v>Kategorie 4</c:v>
                </c:pt>
              </c:strCache>
            </c:strRef>
          </c:cat>
          <c:val>
            <c:numRef>
              <c:f>Tabelle1!$E$2:$E$5</c:f>
              <c:numCache>
                <c:formatCode>General</c:formatCode>
                <c:ptCount val="4"/>
                <c:pt idx="0">
                  <c:v>2</c:v>
                </c:pt>
                <c:pt idx="1">
                  <c:v>1</c:v>
                </c:pt>
                <c:pt idx="2">
                  <c:v>2</c:v>
                </c:pt>
                <c:pt idx="3">
                  <c:v>1</c:v>
                </c:pt>
              </c:numCache>
            </c:numRef>
          </c:val>
          <c:extLst>
            <c:ext xmlns:c16="http://schemas.microsoft.com/office/drawing/2014/chart" uri="{C3380CC4-5D6E-409C-BE32-E72D297353CC}">
              <c16:uniqueId val="{00000003-E9E4-4A68-BDCD-48DEA45A8E63}"/>
            </c:ext>
          </c:extLst>
        </c:ser>
        <c:ser>
          <c:idx val="4"/>
          <c:order val="4"/>
          <c:tx>
            <c:strRef>
              <c:f>Tabelle1!$F$1</c:f>
              <c:strCache>
                <c:ptCount val="1"/>
                <c:pt idx="0">
                  <c:v>Datenreihe 5</c:v>
                </c:pt>
              </c:strCache>
            </c:strRef>
          </c:tx>
          <c:spPr>
            <a:solidFill>
              <a:srgbClr val="003366"/>
            </a:solidFill>
            <a:ln>
              <a:solidFill>
                <a:schemeClr val="tx1"/>
              </a:solidFill>
            </a:ln>
          </c:spPr>
          <c:invertIfNegative val="0"/>
          <c:cat>
            <c:strRef>
              <c:f>Tabelle1!$A$2:$A$5</c:f>
              <c:strCache>
                <c:ptCount val="4"/>
                <c:pt idx="0">
                  <c:v>Kategorie 1</c:v>
                </c:pt>
                <c:pt idx="1">
                  <c:v>Kategorie 2</c:v>
                </c:pt>
                <c:pt idx="2">
                  <c:v>Kategorie 3</c:v>
                </c:pt>
                <c:pt idx="3">
                  <c:v>Kategorie 4</c:v>
                </c:pt>
              </c:strCache>
            </c:strRef>
          </c:cat>
          <c:val>
            <c:numRef>
              <c:f>Tabelle1!$F$2:$F$5</c:f>
              <c:numCache>
                <c:formatCode>General</c:formatCode>
                <c:ptCount val="4"/>
                <c:pt idx="0">
                  <c:v>1</c:v>
                </c:pt>
                <c:pt idx="1">
                  <c:v>1</c:v>
                </c:pt>
                <c:pt idx="2">
                  <c:v>2</c:v>
                </c:pt>
                <c:pt idx="3">
                  <c:v>1</c:v>
                </c:pt>
              </c:numCache>
            </c:numRef>
          </c:val>
          <c:extLst>
            <c:ext xmlns:c16="http://schemas.microsoft.com/office/drawing/2014/chart" uri="{C3380CC4-5D6E-409C-BE32-E72D297353CC}">
              <c16:uniqueId val="{00000004-E9E4-4A68-BDCD-48DEA45A8E63}"/>
            </c:ext>
          </c:extLst>
        </c:ser>
        <c:ser>
          <c:idx val="5"/>
          <c:order val="5"/>
          <c:tx>
            <c:strRef>
              <c:f>Tabelle1!$G$1</c:f>
              <c:strCache>
                <c:ptCount val="1"/>
                <c:pt idx="0">
                  <c:v>Datenreihe 6</c:v>
                </c:pt>
              </c:strCache>
            </c:strRef>
          </c:tx>
          <c:spPr>
            <a:solidFill>
              <a:schemeClr val="bg1">
                <a:lumMod val="75000"/>
              </a:schemeClr>
            </a:solidFill>
            <a:ln w="9522">
              <a:solidFill>
                <a:schemeClr val="tx1"/>
              </a:solidFill>
            </a:ln>
          </c:spPr>
          <c:invertIfNegative val="0"/>
          <c:cat>
            <c:strRef>
              <c:f>Tabelle1!$A$2:$A$5</c:f>
              <c:strCache>
                <c:ptCount val="4"/>
                <c:pt idx="0">
                  <c:v>Kategorie 1</c:v>
                </c:pt>
                <c:pt idx="1">
                  <c:v>Kategorie 2</c:v>
                </c:pt>
                <c:pt idx="2">
                  <c:v>Kategorie 3</c:v>
                </c:pt>
                <c:pt idx="3">
                  <c:v>Kategorie 4</c:v>
                </c:pt>
              </c:strCache>
            </c:strRef>
          </c:cat>
          <c:val>
            <c:numRef>
              <c:f>Tabelle1!$G$2:$G$5</c:f>
              <c:numCache>
                <c:formatCode>General</c:formatCode>
                <c:ptCount val="4"/>
                <c:pt idx="0">
                  <c:v>0.5</c:v>
                </c:pt>
                <c:pt idx="1">
                  <c:v>2</c:v>
                </c:pt>
                <c:pt idx="2">
                  <c:v>1</c:v>
                </c:pt>
                <c:pt idx="3">
                  <c:v>0.5</c:v>
                </c:pt>
              </c:numCache>
            </c:numRef>
          </c:val>
          <c:extLst>
            <c:ext xmlns:c16="http://schemas.microsoft.com/office/drawing/2014/chart" uri="{C3380CC4-5D6E-409C-BE32-E72D297353CC}">
              <c16:uniqueId val="{00000005-E9E4-4A68-BDCD-48DEA45A8E63}"/>
            </c:ext>
          </c:extLst>
        </c:ser>
        <c:ser>
          <c:idx val="6"/>
          <c:order val="6"/>
          <c:tx>
            <c:strRef>
              <c:f>Tabelle1!$H$1</c:f>
              <c:strCache>
                <c:ptCount val="1"/>
                <c:pt idx="0">
                  <c:v>Datenreihe 7</c:v>
                </c:pt>
              </c:strCache>
            </c:strRef>
          </c:tx>
          <c:spPr>
            <a:solidFill>
              <a:srgbClr val="CCECFF"/>
            </a:solidFill>
            <a:ln>
              <a:solidFill>
                <a:schemeClr val="tx1"/>
              </a:solidFill>
            </a:ln>
          </c:spPr>
          <c:invertIfNegative val="0"/>
          <c:cat>
            <c:strRef>
              <c:f>Tabelle1!$A$2:$A$5</c:f>
              <c:strCache>
                <c:ptCount val="4"/>
                <c:pt idx="0">
                  <c:v>Kategorie 1</c:v>
                </c:pt>
                <c:pt idx="1">
                  <c:v>Kategorie 2</c:v>
                </c:pt>
                <c:pt idx="2">
                  <c:v>Kategorie 3</c:v>
                </c:pt>
                <c:pt idx="3">
                  <c:v>Kategorie 4</c:v>
                </c:pt>
              </c:strCache>
            </c:strRef>
          </c:cat>
          <c:val>
            <c:numRef>
              <c:f>Tabelle1!$H$2:$H$5</c:f>
              <c:numCache>
                <c:formatCode>General</c:formatCode>
                <c:ptCount val="4"/>
                <c:pt idx="0">
                  <c:v>0.7</c:v>
                </c:pt>
                <c:pt idx="1">
                  <c:v>1</c:v>
                </c:pt>
                <c:pt idx="2">
                  <c:v>0.7</c:v>
                </c:pt>
                <c:pt idx="3">
                  <c:v>1</c:v>
                </c:pt>
              </c:numCache>
            </c:numRef>
          </c:val>
          <c:extLst>
            <c:ext xmlns:c16="http://schemas.microsoft.com/office/drawing/2014/chart" uri="{C3380CC4-5D6E-409C-BE32-E72D297353CC}">
              <c16:uniqueId val="{00000006-E9E4-4A68-BDCD-48DEA45A8E63}"/>
            </c:ext>
          </c:extLst>
        </c:ser>
        <c:dLbls>
          <c:showLegendKey val="0"/>
          <c:showVal val="0"/>
          <c:showCatName val="0"/>
          <c:showSerName val="0"/>
          <c:showPercent val="0"/>
          <c:showBubbleSize val="0"/>
        </c:dLbls>
        <c:gapWidth val="150"/>
        <c:overlap val="100"/>
        <c:axId val="163124968"/>
        <c:axId val="1"/>
      </c:barChart>
      <c:catAx>
        <c:axId val="163124968"/>
        <c:scaling>
          <c:orientation val="minMax"/>
        </c:scaling>
        <c:delete val="0"/>
        <c:axPos val="l"/>
        <c:numFmt formatCode="General" sourceLinked="1"/>
        <c:majorTickMark val="out"/>
        <c:minorTickMark val="none"/>
        <c:tickLblPos val="nextTo"/>
        <c:spPr>
          <a:ln>
            <a:solidFill>
              <a:schemeClr val="tx1"/>
            </a:solidFill>
          </a:ln>
        </c:spPr>
        <c:txPr>
          <a:bodyPr rot="0" vert="horz"/>
          <a:lstStyle/>
          <a:p>
            <a:pPr>
              <a:defRPr b="1"/>
            </a:pPr>
            <a:endParaRPr lang="de-DE"/>
          </a:p>
        </c:txPr>
        <c:crossAx val="1"/>
        <c:crosses val="autoZero"/>
        <c:auto val="1"/>
        <c:lblAlgn val="ctr"/>
        <c:lblOffset val="100"/>
        <c:noMultiLvlLbl val="0"/>
      </c:catAx>
      <c:valAx>
        <c:axId val="1"/>
        <c:scaling>
          <c:orientation val="minMax"/>
        </c:scaling>
        <c:delete val="0"/>
        <c:axPos val="b"/>
        <c:numFmt formatCode="0%" sourceLinked="1"/>
        <c:majorTickMark val="out"/>
        <c:minorTickMark val="none"/>
        <c:tickLblPos val="nextTo"/>
        <c:spPr>
          <a:ln>
            <a:solidFill>
              <a:schemeClr val="tx1"/>
            </a:solidFill>
          </a:ln>
        </c:spPr>
        <c:txPr>
          <a:bodyPr rot="0" vert="horz"/>
          <a:lstStyle/>
          <a:p>
            <a:pPr>
              <a:defRPr b="1"/>
            </a:pPr>
            <a:endParaRPr lang="de-DE"/>
          </a:p>
        </c:txPr>
        <c:crossAx val="163124968"/>
        <c:crosses val="autoZero"/>
        <c:crossBetween val="between"/>
      </c:valAx>
      <c:spPr>
        <a:ln>
          <a:noFill/>
        </a:ln>
      </c:spPr>
    </c:plotArea>
    <c:legend>
      <c:legendPos val="r"/>
      <c:overlay val="0"/>
      <c:txPr>
        <a:bodyPr/>
        <a:lstStyle/>
        <a:p>
          <a:pPr>
            <a:defRPr b="0"/>
          </a:pPr>
          <a:endParaRPr lang="de-DE"/>
        </a:p>
      </c:txPr>
    </c:legend>
    <c:plotVisOnly val="1"/>
    <c:dispBlanksAs val="gap"/>
    <c:showDLblsOverMax val="0"/>
  </c:chart>
  <c:txPr>
    <a:bodyPr/>
    <a:lstStyle/>
    <a:p>
      <a:pPr>
        <a:defRPr sz="1200" b="0" i="0" u="none" strike="noStrike" baseline="0">
          <a:solidFill>
            <a:srgbClr val="000000"/>
          </a:solidFill>
          <a:latin typeface="Arial" pitchFamily="34" charset="0"/>
          <a:ea typeface="Calibri"/>
          <a:cs typeface="Arial" pitchFamily="34" charset="0"/>
        </a:defRPr>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Tabelle1!$B$1</c:f>
              <c:strCache>
                <c:ptCount val="1"/>
                <c:pt idx="0">
                  <c:v>Spalte1</c:v>
                </c:pt>
              </c:strCache>
            </c:strRef>
          </c:tx>
          <c:spPr>
            <a:solidFill>
              <a:srgbClr val="336699"/>
            </a:solidFill>
            <a:ln>
              <a:solidFill>
                <a:schemeClr val="tx1"/>
              </a:solidFill>
            </a:ln>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Tabelle1!$A$2:$A$7</c:f>
              <c:strCache>
                <c:ptCount val="6"/>
                <c:pt idx="0">
                  <c:v>Möbelhandel</c:v>
                </c:pt>
                <c:pt idx="1">
                  <c:v>Textilien</c:v>
                </c:pt>
                <c:pt idx="2">
                  <c:v>Baumärkte</c:v>
                </c:pt>
                <c:pt idx="3">
                  <c:v>Lebensmittel</c:v>
                </c:pt>
                <c:pt idx="4">
                  <c:v>Unterhaltungselektronik</c:v>
                </c:pt>
                <c:pt idx="5">
                  <c:v>Drogerien</c:v>
                </c:pt>
              </c:strCache>
            </c:strRef>
          </c:cat>
          <c:val>
            <c:numRef>
              <c:f>Tabelle1!$B$2:$B$7</c:f>
              <c:numCache>
                <c:formatCode>0%</c:formatCode>
                <c:ptCount val="6"/>
                <c:pt idx="0">
                  <c:v>0.26</c:v>
                </c:pt>
                <c:pt idx="1">
                  <c:v>0.32</c:v>
                </c:pt>
                <c:pt idx="2">
                  <c:v>0.61</c:v>
                </c:pt>
                <c:pt idx="3">
                  <c:v>0.68</c:v>
                </c:pt>
                <c:pt idx="4">
                  <c:v>0.76</c:v>
                </c:pt>
                <c:pt idx="5">
                  <c:v>0.94</c:v>
                </c:pt>
              </c:numCache>
            </c:numRef>
          </c:val>
          <c:extLst>
            <c:ext xmlns:c16="http://schemas.microsoft.com/office/drawing/2014/chart" uri="{C3380CC4-5D6E-409C-BE32-E72D297353CC}">
              <c16:uniqueId val="{00000000-E195-4C3C-9FB5-12A9C778E5CC}"/>
            </c:ext>
          </c:extLst>
        </c:ser>
        <c:dLbls>
          <c:showLegendKey val="0"/>
          <c:showVal val="0"/>
          <c:showCatName val="0"/>
          <c:showSerName val="0"/>
          <c:showPercent val="0"/>
          <c:showBubbleSize val="0"/>
        </c:dLbls>
        <c:gapWidth val="150"/>
        <c:axId val="163124968"/>
        <c:axId val="1"/>
      </c:barChart>
      <c:catAx>
        <c:axId val="163124968"/>
        <c:scaling>
          <c:orientation val="minMax"/>
        </c:scaling>
        <c:delete val="0"/>
        <c:axPos val="l"/>
        <c:numFmt formatCode="General" sourceLinked="1"/>
        <c:majorTickMark val="out"/>
        <c:minorTickMark val="none"/>
        <c:tickLblPos val="nextTo"/>
        <c:spPr>
          <a:ln>
            <a:solidFill>
              <a:schemeClr val="tx1"/>
            </a:solidFill>
          </a:ln>
        </c:spPr>
        <c:txPr>
          <a:bodyPr rot="0" vert="horz"/>
          <a:lstStyle/>
          <a:p>
            <a:pPr>
              <a:defRPr b="1"/>
            </a:pPr>
            <a:endParaRPr lang="de-DE"/>
          </a:p>
        </c:txPr>
        <c:crossAx val="1"/>
        <c:crosses val="autoZero"/>
        <c:auto val="1"/>
        <c:lblAlgn val="ctr"/>
        <c:lblOffset val="100"/>
        <c:noMultiLvlLbl val="0"/>
      </c:catAx>
      <c:valAx>
        <c:axId val="1"/>
        <c:scaling>
          <c:orientation val="minMax"/>
        </c:scaling>
        <c:delete val="0"/>
        <c:axPos val="b"/>
        <c:numFmt formatCode="0%" sourceLinked="1"/>
        <c:majorTickMark val="out"/>
        <c:minorTickMark val="none"/>
        <c:tickLblPos val="nextTo"/>
        <c:spPr>
          <a:ln>
            <a:solidFill>
              <a:schemeClr val="tx1"/>
            </a:solidFill>
          </a:ln>
        </c:spPr>
        <c:txPr>
          <a:bodyPr rot="0" vert="horz"/>
          <a:lstStyle/>
          <a:p>
            <a:pPr>
              <a:defRPr b="1"/>
            </a:pPr>
            <a:endParaRPr lang="de-DE"/>
          </a:p>
        </c:txPr>
        <c:crossAx val="163124968"/>
        <c:crosses val="autoZero"/>
        <c:crossBetween val="between"/>
      </c:valAx>
      <c:spPr>
        <a:ln>
          <a:noFill/>
        </a:ln>
      </c:spPr>
    </c:plotArea>
    <c:plotVisOnly val="1"/>
    <c:dispBlanksAs val="gap"/>
    <c:showDLblsOverMax val="0"/>
  </c:chart>
  <c:txPr>
    <a:bodyPr/>
    <a:lstStyle/>
    <a:p>
      <a:pPr>
        <a:defRPr sz="1200" b="0" i="0" u="none" strike="noStrike" baseline="0">
          <a:solidFill>
            <a:srgbClr val="000000"/>
          </a:solidFill>
          <a:latin typeface="Arial" pitchFamily="34" charset="0"/>
          <a:ea typeface="Calibri"/>
          <a:cs typeface="Arial" pitchFamily="34" charset="0"/>
        </a:defRPr>
      </a:pPr>
      <a:endParaRPr lang="de-DE"/>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575" cy="511175"/>
          </a:xfrm>
          <a:prstGeom prst="rect">
            <a:avLst/>
          </a:prstGeom>
        </p:spPr>
        <p:txBody>
          <a:bodyPr vert="horz" wrap="square" lIns="99048" tIns="49524" rIns="99048" bIns="49524" numCol="1" anchor="t" anchorCtr="0" compatLnSpc="1">
            <a:prstTxWarp prst="textNoShape">
              <a:avLst/>
            </a:prstTxWarp>
          </a:bodyPr>
          <a:lstStyle>
            <a:lvl1pPr>
              <a:defRPr sz="1300" smtClean="0"/>
            </a:lvl1pPr>
          </a:lstStyle>
          <a:p>
            <a:pPr>
              <a:defRPr/>
            </a:pPr>
            <a:endParaRPr lang="de-DE" altLang="de-DE"/>
          </a:p>
        </p:txBody>
      </p:sp>
      <p:sp>
        <p:nvSpPr>
          <p:cNvPr id="3" name="Datumsplatzhalter 2"/>
          <p:cNvSpPr>
            <a:spLocks noGrp="1"/>
          </p:cNvSpPr>
          <p:nvPr>
            <p:ph type="dt" sz="quarter" idx="1"/>
          </p:nvPr>
        </p:nvSpPr>
        <p:spPr>
          <a:xfrm>
            <a:off x="4021138" y="0"/>
            <a:ext cx="3076575" cy="511175"/>
          </a:xfrm>
          <a:prstGeom prst="rect">
            <a:avLst/>
          </a:prstGeom>
        </p:spPr>
        <p:txBody>
          <a:bodyPr vert="horz" wrap="square" lIns="99048" tIns="49524" rIns="99048" bIns="49524" numCol="1" anchor="t" anchorCtr="0" compatLnSpc="1">
            <a:prstTxWarp prst="textNoShape">
              <a:avLst/>
            </a:prstTxWarp>
          </a:bodyPr>
          <a:lstStyle>
            <a:lvl1pPr algn="r">
              <a:defRPr sz="1300" smtClean="0"/>
            </a:lvl1pPr>
          </a:lstStyle>
          <a:p>
            <a:pPr>
              <a:defRPr/>
            </a:pPr>
            <a:fld id="{51C5CCB1-ACBC-4096-A3F3-87F772F606A2}" type="datetimeFigureOut">
              <a:rPr lang="de-DE" altLang="de-DE"/>
              <a:pPr>
                <a:defRPr/>
              </a:pPr>
              <a:t>16.10.2023</a:t>
            </a:fld>
            <a:endParaRPr lang="de-DE" altLang="de-DE"/>
          </a:p>
        </p:txBody>
      </p:sp>
      <p:sp>
        <p:nvSpPr>
          <p:cNvPr id="4" name="Fußzeilenplatzhalter 3"/>
          <p:cNvSpPr>
            <a:spLocks noGrp="1"/>
          </p:cNvSpPr>
          <p:nvPr>
            <p:ph type="ftr" sz="quarter" idx="2"/>
          </p:nvPr>
        </p:nvSpPr>
        <p:spPr>
          <a:xfrm>
            <a:off x="0" y="9721850"/>
            <a:ext cx="3076575" cy="511175"/>
          </a:xfrm>
          <a:prstGeom prst="rect">
            <a:avLst/>
          </a:prstGeom>
        </p:spPr>
        <p:txBody>
          <a:bodyPr vert="horz" wrap="square" lIns="99048" tIns="49524" rIns="99048" bIns="49524" numCol="1" anchor="b" anchorCtr="0" compatLnSpc="1">
            <a:prstTxWarp prst="textNoShape">
              <a:avLst/>
            </a:prstTxWarp>
          </a:bodyPr>
          <a:lstStyle>
            <a:lvl1pPr>
              <a:defRPr sz="1300" smtClean="0"/>
            </a:lvl1pPr>
          </a:lstStyle>
          <a:p>
            <a:pPr>
              <a:defRPr/>
            </a:pPr>
            <a:endParaRPr lang="de-DE" altLang="de-DE"/>
          </a:p>
        </p:txBody>
      </p:sp>
      <p:sp>
        <p:nvSpPr>
          <p:cNvPr id="5" name="Foliennummernplatzhalter 4"/>
          <p:cNvSpPr>
            <a:spLocks noGrp="1"/>
          </p:cNvSpPr>
          <p:nvPr>
            <p:ph type="sldNum" sz="quarter" idx="3"/>
          </p:nvPr>
        </p:nvSpPr>
        <p:spPr>
          <a:xfrm>
            <a:off x="4021138" y="9721850"/>
            <a:ext cx="3076575" cy="511175"/>
          </a:xfrm>
          <a:prstGeom prst="rect">
            <a:avLst/>
          </a:prstGeom>
        </p:spPr>
        <p:txBody>
          <a:bodyPr vert="horz" wrap="square" lIns="99048" tIns="49524" rIns="99048" bIns="49524" numCol="1" anchor="b" anchorCtr="0" compatLnSpc="1">
            <a:prstTxWarp prst="textNoShape">
              <a:avLst/>
            </a:prstTxWarp>
          </a:bodyPr>
          <a:lstStyle>
            <a:lvl1pPr algn="r">
              <a:defRPr sz="1300" smtClean="0"/>
            </a:lvl1pPr>
          </a:lstStyle>
          <a:p>
            <a:pPr>
              <a:defRPr/>
            </a:pPr>
            <a:fld id="{829AB027-FE6D-4818-AA9D-23EAA074ECA2}" type="slidenum">
              <a:rPr lang="de-DE" altLang="de-DE"/>
              <a:pPr>
                <a:defRPr/>
              </a:pPr>
              <a:t>‹Nr.›</a:t>
            </a:fld>
            <a:endParaRPr lang="de-DE" altLang="de-DE"/>
          </a:p>
        </p:txBody>
      </p:sp>
    </p:spTree>
    <p:extLst>
      <p:ext uri="{BB962C8B-B14F-4D97-AF65-F5344CB8AC3E}">
        <p14:creationId xmlns:p14="http://schemas.microsoft.com/office/powerpoint/2010/main" val="2623043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575" cy="511175"/>
          </a:xfrm>
          <a:prstGeom prst="rect">
            <a:avLst/>
          </a:prstGeom>
        </p:spPr>
        <p:txBody>
          <a:bodyPr vert="horz" wrap="square" lIns="99048" tIns="49524" rIns="99048" bIns="49524" numCol="1" anchor="t" anchorCtr="0" compatLnSpc="1">
            <a:prstTxWarp prst="textNoShape">
              <a:avLst/>
            </a:prstTxWarp>
          </a:bodyPr>
          <a:lstStyle>
            <a:lvl1pPr>
              <a:defRPr sz="1300" smtClean="0">
                <a:latin typeface="Calibri" pitchFamily="34" charset="0"/>
              </a:defRPr>
            </a:lvl1pPr>
          </a:lstStyle>
          <a:p>
            <a:pPr>
              <a:defRPr/>
            </a:pPr>
            <a:endParaRPr lang="de-DE" altLang="de-DE"/>
          </a:p>
        </p:txBody>
      </p:sp>
      <p:sp>
        <p:nvSpPr>
          <p:cNvPr id="3" name="Datumsplatzhalter 2"/>
          <p:cNvSpPr>
            <a:spLocks noGrp="1"/>
          </p:cNvSpPr>
          <p:nvPr>
            <p:ph type="dt" idx="1"/>
          </p:nvPr>
        </p:nvSpPr>
        <p:spPr>
          <a:xfrm>
            <a:off x="4021138" y="0"/>
            <a:ext cx="3076575" cy="511175"/>
          </a:xfrm>
          <a:prstGeom prst="rect">
            <a:avLst/>
          </a:prstGeom>
        </p:spPr>
        <p:txBody>
          <a:bodyPr vert="horz" wrap="square" lIns="99048" tIns="49524" rIns="99048" bIns="49524" numCol="1" anchor="t" anchorCtr="0" compatLnSpc="1">
            <a:prstTxWarp prst="textNoShape">
              <a:avLst/>
            </a:prstTxWarp>
          </a:bodyPr>
          <a:lstStyle>
            <a:lvl1pPr algn="r">
              <a:defRPr sz="1300" smtClean="0">
                <a:latin typeface="Calibri" pitchFamily="34" charset="0"/>
              </a:defRPr>
            </a:lvl1pPr>
          </a:lstStyle>
          <a:p>
            <a:pPr>
              <a:defRPr/>
            </a:pPr>
            <a:fld id="{6F20BEB4-C29C-4F4F-A386-B1CCD7BAE79C}" type="datetimeFigureOut">
              <a:rPr lang="de-DE" altLang="de-DE"/>
              <a:pPr>
                <a:defRPr/>
              </a:pPr>
              <a:t>16.10.2023</a:t>
            </a:fld>
            <a:endParaRPr lang="de-DE" altLang="de-DE"/>
          </a:p>
        </p:txBody>
      </p:sp>
      <p:sp>
        <p:nvSpPr>
          <p:cNvPr id="4" name="Folienbildplatzhalt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pPr lvl="0"/>
            <a:endParaRPr lang="de-DE" noProof="0"/>
          </a:p>
        </p:txBody>
      </p:sp>
      <p:sp>
        <p:nvSpPr>
          <p:cNvPr id="5" name="Notizenplatzhalter 4"/>
          <p:cNvSpPr>
            <a:spLocks noGrp="1"/>
          </p:cNvSpPr>
          <p:nvPr>
            <p:ph type="body" sz="quarter" idx="3"/>
          </p:nvPr>
        </p:nvSpPr>
        <p:spPr>
          <a:xfrm>
            <a:off x="709613" y="4860925"/>
            <a:ext cx="5680075" cy="4605338"/>
          </a:xfrm>
          <a:prstGeom prst="rect">
            <a:avLst/>
          </a:prstGeom>
        </p:spPr>
        <p:txBody>
          <a:bodyPr vert="horz" lIns="99048" tIns="49524" rIns="99048" bIns="49524" rtlCol="0">
            <a:normAutofit/>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0" y="9721850"/>
            <a:ext cx="3076575" cy="511175"/>
          </a:xfrm>
          <a:prstGeom prst="rect">
            <a:avLst/>
          </a:prstGeom>
        </p:spPr>
        <p:txBody>
          <a:bodyPr vert="horz" wrap="square" lIns="99048" tIns="49524" rIns="99048" bIns="49524" numCol="1" anchor="b" anchorCtr="0" compatLnSpc="1">
            <a:prstTxWarp prst="textNoShape">
              <a:avLst/>
            </a:prstTxWarp>
          </a:bodyPr>
          <a:lstStyle>
            <a:lvl1pPr>
              <a:defRPr sz="1300" smtClean="0">
                <a:latin typeface="Calibri" pitchFamily="34" charset="0"/>
              </a:defRPr>
            </a:lvl1pPr>
          </a:lstStyle>
          <a:p>
            <a:pPr>
              <a:defRPr/>
            </a:pPr>
            <a:endParaRPr lang="de-DE" altLang="de-DE"/>
          </a:p>
        </p:txBody>
      </p:sp>
      <p:sp>
        <p:nvSpPr>
          <p:cNvPr id="7" name="Foliennummernplatzhalter 6"/>
          <p:cNvSpPr>
            <a:spLocks noGrp="1"/>
          </p:cNvSpPr>
          <p:nvPr>
            <p:ph type="sldNum" sz="quarter" idx="5"/>
          </p:nvPr>
        </p:nvSpPr>
        <p:spPr>
          <a:xfrm>
            <a:off x="4021138" y="9721850"/>
            <a:ext cx="3076575" cy="511175"/>
          </a:xfrm>
          <a:prstGeom prst="rect">
            <a:avLst/>
          </a:prstGeom>
        </p:spPr>
        <p:txBody>
          <a:bodyPr vert="horz" wrap="square" lIns="99048" tIns="49524" rIns="99048" bIns="49524" numCol="1" anchor="b" anchorCtr="0" compatLnSpc="1">
            <a:prstTxWarp prst="textNoShape">
              <a:avLst/>
            </a:prstTxWarp>
          </a:bodyPr>
          <a:lstStyle>
            <a:lvl1pPr algn="r">
              <a:defRPr sz="1300" smtClean="0">
                <a:latin typeface="Calibri" pitchFamily="34" charset="0"/>
              </a:defRPr>
            </a:lvl1pPr>
          </a:lstStyle>
          <a:p>
            <a:pPr>
              <a:defRPr/>
            </a:pPr>
            <a:fld id="{375F1A3D-6B7A-42D8-BF6D-F2754F4CA75A}" type="slidenum">
              <a:rPr lang="de-DE" altLang="de-DE"/>
              <a:pPr>
                <a:defRPr/>
              </a:pPr>
              <a:t>‹Nr.›</a:t>
            </a:fld>
            <a:endParaRPr lang="de-DE" altLang="de-DE"/>
          </a:p>
        </p:txBody>
      </p:sp>
    </p:spTree>
    <p:extLst>
      <p:ext uri="{BB962C8B-B14F-4D97-AF65-F5344CB8AC3E}">
        <p14:creationId xmlns:p14="http://schemas.microsoft.com/office/powerpoint/2010/main" val="22597318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a:p>
        </p:txBody>
      </p:sp>
    </p:spTree>
    <p:extLst>
      <p:ext uri="{BB962C8B-B14F-4D97-AF65-F5344CB8AC3E}">
        <p14:creationId xmlns:p14="http://schemas.microsoft.com/office/powerpoint/2010/main" val="10934399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a:p>
        </p:txBody>
      </p:sp>
    </p:spTree>
    <p:extLst>
      <p:ext uri="{BB962C8B-B14F-4D97-AF65-F5344CB8AC3E}">
        <p14:creationId xmlns:p14="http://schemas.microsoft.com/office/powerpoint/2010/main" val="3979470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a:p>
        </p:txBody>
      </p:sp>
    </p:spTree>
    <p:extLst>
      <p:ext uri="{BB962C8B-B14F-4D97-AF65-F5344CB8AC3E}">
        <p14:creationId xmlns:p14="http://schemas.microsoft.com/office/powerpoint/2010/main" val="9743515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ABFEFDD5-D84E-4611-9C32-5362A172E3C2}" type="slidenum">
              <a:rPr lang="de-DE" altLang="de-DE" sz="1300"/>
              <a:pPr eaLnBrk="1" hangingPunct="1">
                <a:spcBef>
                  <a:spcPct val="0"/>
                </a:spcBef>
              </a:pPr>
              <a:t>12</a:t>
            </a:fld>
            <a:endParaRPr lang="de-DE" altLang="de-DE" sz="1300"/>
          </a:p>
        </p:txBody>
      </p:sp>
      <p:sp>
        <p:nvSpPr>
          <p:cNvPr id="43011" name="Rectangle 2"/>
          <p:cNvSpPr>
            <a:spLocks noGrp="1" noRot="1" noChangeAspect="1" noChangeArrowheads="1" noTextEdit="1"/>
          </p:cNvSpPr>
          <p:nvPr>
            <p:ph type="sldImg"/>
          </p:nvPr>
        </p:nvSpPr>
        <p:spPr bwMode="auto">
          <a:xfrm>
            <a:off x="990600" y="766763"/>
            <a:ext cx="5118100" cy="3838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xfrm>
            <a:off x="947738" y="4864100"/>
            <a:ext cx="5203825" cy="4603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de-DE"/>
          </a:p>
        </p:txBody>
      </p:sp>
    </p:spTree>
    <p:extLst>
      <p:ext uri="{BB962C8B-B14F-4D97-AF65-F5344CB8AC3E}">
        <p14:creationId xmlns:p14="http://schemas.microsoft.com/office/powerpoint/2010/main" val="1464934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27D4A1E-9B12-4BFE-A20D-E7963909FEA3}" type="slidenum">
              <a:rPr lang="de-DE" altLang="de-DE" sz="1300"/>
              <a:pPr eaLnBrk="1" hangingPunct="1">
                <a:spcBef>
                  <a:spcPct val="0"/>
                </a:spcBef>
              </a:pPr>
              <a:t>14</a:t>
            </a:fld>
            <a:endParaRPr lang="de-DE" altLang="de-DE" sz="1300"/>
          </a:p>
        </p:txBody>
      </p:sp>
      <p:sp>
        <p:nvSpPr>
          <p:cNvPr id="44035" name="Rectangle 2"/>
          <p:cNvSpPr>
            <a:spLocks noGrp="1" noRot="1" noChangeAspect="1" noChangeArrowheads="1" noTextEdit="1"/>
          </p:cNvSpPr>
          <p:nvPr>
            <p:ph type="sldImg"/>
          </p:nvPr>
        </p:nvSpPr>
        <p:spPr bwMode="auto">
          <a:xfrm>
            <a:off x="989013" y="765175"/>
            <a:ext cx="5119687" cy="38401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6" name="Rectangle 3"/>
          <p:cNvSpPr>
            <a:spLocks noGrp="1" noChangeArrowheads="1"/>
          </p:cNvSpPr>
          <p:nvPr>
            <p:ph type="body" idx="1"/>
          </p:nvPr>
        </p:nvSpPr>
        <p:spPr bwMode="auto">
          <a:xfrm>
            <a:off x="947738" y="4865688"/>
            <a:ext cx="5203825" cy="4603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de-DE" sz="1500"/>
          </a:p>
        </p:txBody>
      </p:sp>
    </p:spTree>
    <p:extLst>
      <p:ext uri="{BB962C8B-B14F-4D97-AF65-F5344CB8AC3E}">
        <p14:creationId xmlns:p14="http://schemas.microsoft.com/office/powerpoint/2010/main" val="41084809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a:p>
        </p:txBody>
      </p:sp>
      <p:sp>
        <p:nvSpPr>
          <p:cNvPr id="4506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04863" eaLnBrk="0" hangingPunct="0">
              <a:spcBef>
                <a:spcPct val="30000"/>
              </a:spcBef>
              <a:defRPr sz="1200">
                <a:solidFill>
                  <a:schemeClr val="tx1"/>
                </a:solidFill>
                <a:latin typeface="Calibri" pitchFamily="34" charset="0"/>
              </a:defRPr>
            </a:lvl1pPr>
            <a:lvl2pPr marL="742950" indent="-285750" defTabSz="804863" eaLnBrk="0" hangingPunct="0">
              <a:spcBef>
                <a:spcPct val="30000"/>
              </a:spcBef>
              <a:defRPr sz="1200">
                <a:solidFill>
                  <a:schemeClr val="tx1"/>
                </a:solidFill>
                <a:latin typeface="Calibri" pitchFamily="34" charset="0"/>
              </a:defRPr>
            </a:lvl2pPr>
            <a:lvl3pPr marL="1143000" indent="-228600" defTabSz="804863" eaLnBrk="0" hangingPunct="0">
              <a:spcBef>
                <a:spcPct val="30000"/>
              </a:spcBef>
              <a:defRPr sz="1200">
                <a:solidFill>
                  <a:schemeClr val="tx1"/>
                </a:solidFill>
                <a:latin typeface="Calibri" pitchFamily="34" charset="0"/>
              </a:defRPr>
            </a:lvl3pPr>
            <a:lvl4pPr marL="1600200" indent="-228600" defTabSz="804863" eaLnBrk="0" hangingPunct="0">
              <a:spcBef>
                <a:spcPct val="30000"/>
              </a:spcBef>
              <a:defRPr sz="1200">
                <a:solidFill>
                  <a:schemeClr val="tx1"/>
                </a:solidFill>
                <a:latin typeface="Calibri" pitchFamily="34" charset="0"/>
              </a:defRPr>
            </a:lvl4pPr>
            <a:lvl5pPr marL="2057400" indent="-228600" defTabSz="804863" eaLnBrk="0" hangingPunct="0">
              <a:spcBef>
                <a:spcPct val="30000"/>
              </a:spcBef>
              <a:defRPr sz="1200">
                <a:solidFill>
                  <a:schemeClr val="tx1"/>
                </a:solidFill>
                <a:latin typeface="Calibri" pitchFamily="34" charset="0"/>
              </a:defRPr>
            </a:lvl5pPr>
            <a:lvl6pPr marL="2514600" indent="-228600" defTabSz="804863" eaLnBrk="0" fontAlgn="base" hangingPunct="0">
              <a:spcBef>
                <a:spcPct val="30000"/>
              </a:spcBef>
              <a:spcAft>
                <a:spcPct val="0"/>
              </a:spcAft>
              <a:defRPr sz="1200">
                <a:solidFill>
                  <a:schemeClr val="tx1"/>
                </a:solidFill>
                <a:latin typeface="Calibri" pitchFamily="34" charset="0"/>
              </a:defRPr>
            </a:lvl6pPr>
            <a:lvl7pPr marL="2971800" indent="-228600" defTabSz="804863" eaLnBrk="0" fontAlgn="base" hangingPunct="0">
              <a:spcBef>
                <a:spcPct val="30000"/>
              </a:spcBef>
              <a:spcAft>
                <a:spcPct val="0"/>
              </a:spcAft>
              <a:defRPr sz="1200">
                <a:solidFill>
                  <a:schemeClr val="tx1"/>
                </a:solidFill>
                <a:latin typeface="Calibri" pitchFamily="34" charset="0"/>
              </a:defRPr>
            </a:lvl7pPr>
            <a:lvl8pPr marL="3429000" indent="-228600" defTabSz="804863" eaLnBrk="0" fontAlgn="base" hangingPunct="0">
              <a:spcBef>
                <a:spcPct val="30000"/>
              </a:spcBef>
              <a:spcAft>
                <a:spcPct val="0"/>
              </a:spcAft>
              <a:defRPr sz="1200">
                <a:solidFill>
                  <a:schemeClr val="tx1"/>
                </a:solidFill>
                <a:latin typeface="Calibri" pitchFamily="34" charset="0"/>
              </a:defRPr>
            </a:lvl8pPr>
            <a:lvl9pPr marL="3886200" indent="-228600" defTabSz="804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A231951-8287-420D-82F3-1C3981905750}" type="slidenum">
              <a:rPr lang="de-DE" altLang="de-DE" sz="1300"/>
              <a:pPr eaLnBrk="1" hangingPunct="1">
                <a:spcBef>
                  <a:spcPct val="0"/>
                </a:spcBef>
              </a:pPr>
              <a:t>18</a:t>
            </a:fld>
            <a:endParaRPr lang="de-DE" altLang="de-DE" sz="1300"/>
          </a:p>
        </p:txBody>
      </p:sp>
    </p:spTree>
    <p:extLst>
      <p:ext uri="{BB962C8B-B14F-4D97-AF65-F5344CB8AC3E}">
        <p14:creationId xmlns:p14="http://schemas.microsoft.com/office/powerpoint/2010/main" val="31213694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a:p>
        </p:txBody>
      </p:sp>
    </p:spTree>
    <p:extLst>
      <p:ext uri="{BB962C8B-B14F-4D97-AF65-F5344CB8AC3E}">
        <p14:creationId xmlns:p14="http://schemas.microsoft.com/office/powerpoint/2010/main" val="11358308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a:p>
        </p:txBody>
      </p:sp>
    </p:spTree>
    <p:extLst>
      <p:ext uri="{BB962C8B-B14F-4D97-AF65-F5344CB8AC3E}">
        <p14:creationId xmlns:p14="http://schemas.microsoft.com/office/powerpoint/2010/main" val="7393625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99A50587-4955-465F-89E9-E5A92C64871E}" type="slidenum">
              <a:rPr lang="de-DE" altLang="de-DE" sz="1300"/>
              <a:pPr eaLnBrk="1" hangingPunct="1">
                <a:spcBef>
                  <a:spcPct val="0"/>
                </a:spcBef>
              </a:pPr>
              <a:t>21</a:t>
            </a:fld>
            <a:endParaRPr lang="de-DE" altLang="de-DE" sz="1300"/>
          </a:p>
        </p:txBody>
      </p:sp>
      <p:sp>
        <p:nvSpPr>
          <p:cNvPr id="48131" name="Rectangle 2"/>
          <p:cNvSpPr>
            <a:spLocks noGrp="1" noRot="1" noChangeAspect="1" noChangeArrowheads="1" noTextEdit="1"/>
          </p:cNvSpPr>
          <p:nvPr>
            <p:ph type="sldImg"/>
          </p:nvPr>
        </p:nvSpPr>
        <p:spPr bwMode="auto">
          <a:xfrm>
            <a:off x="992188" y="766763"/>
            <a:ext cx="5118100" cy="3838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2" name="Rectangle 3"/>
          <p:cNvSpPr>
            <a:spLocks noGrp="1" noChangeArrowheads="1"/>
          </p:cNvSpPr>
          <p:nvPr>
            <p:ph type="body" idx="1"/>
          </p:nvPr>
        </p:nvSpPr>
        <p:spPr bwMode="auto">
          <a:xfrm>
            <a:off x="946150" y="4862513"/>
            <a:ext cx="5207000" cy="4605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a:p>
        </p:txBody>
      </p:sp>
    </p:spTree>
    <p:extLst>
      <p:ext uri="{BB962C8B-B14F-4D97-AF65-F5344CB8AC3E}">
        <p14:creationId xmlns:p14="http://schemas.microsoft.com/office/powerpoint/2010/main" val="1939689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a:p>
        </p:txBody>
      </p:sp>
      <p:sp>
        <p:nvSpPr>
          <p:cNvPr id="3379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F1E9634-C40A-4FE5-948E-AB6EA3B4A6B2}" type="slidenum">
              <a:rPr lang="de-DE" altLang="de-DE" sz="1300"/>
              <a:pPr eaLnBrk="1" hangingPunct="1">
                <a:spcBef>
                  <a:spcPct val="0"/>
                </a:spcBef>
              </a:pPr>
              <a:t>2</a:t>
            </a:fld>
            <a:endParaRPr lang="de-DE" altLang="de-DE" sz="1300"/>
          </a:p>
        </p:txBody>
      </p:sp>
    </p:spTree>
    <p:extLst>
      <p:ext uri="{BB962C8B-B14F-4D97-AF65-F5344CB8AC3E}">
        <p14:creationId xmlns:p14="http://schemas.microsoft.com/office/powerpoint/2010/main" val="400498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a:p>
        </p:txBody>
      </p:sp>
      <p:sp>
        <p:nvSpPr>
          <p:cNvPr id="3379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F1E9634-C40A-4FE5-948E-AB6EA3B4A6B2}" type="slidenum">
              <a:rPr lang="de-DE" altLang="de-DE" sz="1300"/>
              <a:pPr eaLnBrk="1" hangingPunct="1">
                <a:spcBef>
                  <a:spcPct val="0"/>
                </a:spcBef>
              </a:pPr>
              <a:t>3</a:t>
            </a:fld>
            <a:endParaRPr lang="de-DE" altLang="de-DE" sz="1300"/>
          </a:p>
        </p:txBody>
      </p:sp>
    </p:spTree>
    <p:extLst>
      <p:ext uri="{BB962C8B-B14F-4D97-AF65-F5344CB8AC3E}">
        <p14:creationId xmlns:p14="http://schemas.microsoft.com/office/powerpoint/2010/main" val="3131714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a:p>
        </p:txBody>
      </p:sp>
    </p:spTree>
    <p:extLst>
      <p:ext uri="{BB962C8B-B14F-4D97-AF65-F5344CB8AC3E}">
        <p14:creationId xmlns:p14="http://schemas.microsoft.com/office/powerpoint/2010/main" val="58981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a:p>
        </p:txBody>
      </p:sp>
    </p:spTree>
    <p:extLst>
      <p:ext uri="{BB962C8B-B14F-4D97-AF65-F5344CB8AC3E}">
        <p14:creationId xmlns:p14="http://schemas.microsoft.com/office/powerpoint/2010/main" val="925875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a:p>
        </p:txBody>
      </p:sp>
    </p:spTree>
    <p:extLst>
      <p:ext uri="{BB962C8B-B14F-4D97-AF65-F5344CB8AC3E}">
        <p14:creationId xmlns:p14="http://schemas.microsoft.com/office/powerpoint/2010/main" val="445430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a:p>
        </p:txBody>
      </p:sp>
    </p:spTree>
    <p:extLst>
      <p:ext uri="{BB962C8B-B14F-4D97-AF65-F5344CB8AC3E}">
        <p14:creationId xmlns:p14="http://schemas.microsoft.com/office/powerpoint/2010/main" val="1772773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a:p>
        </p:txBody>
      </p:sp>
    </p:spTree>
    <p:extLst>
      <p:ext uri="{BB962C8B-B14F-4D97-AF65-F5344CB8AC3E}">
        <p14:creationId xmlns:p14="http://schemas.microsoft.com/office/powerpoint/2010/main" val="1803909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7800" indent="-177800">
              <a:spcAft>
                <a:spcPts val="600"/>
              </a:spcAft>
              <a:buClr>
                <a:srgbClr val="336699"/>
              </a:buClr>
              <a:buSzPct val="75000"/>
              <a:buFont typeface="Wingdings" panose="05000000000000000000" pitchFamily="2" charset="2"/>
              <a:buChar char="n"/>
            </a:pPr>
            <a:r>
              <a:rPr lang="de-DE" b="1" dirty="0" err="1"/>
              <a:t>Procedure</a:t>
            </a:r>
            <a:r>
              <a:rPr lang="de-DE" b="1" dirty="0"/>
              <a:t> of </a:t>
            </a:r>
            <a:r>
              <a:rPr lang="de-DE" b="1" dirty="0" err="1"/>
              <a:t>literature</a:t>
            </a:r>
            <a:r>
              <a:rPr lang="de-DE" b="1" dirty="0"/>
              <a:t> </a:t>
            </a:r>
            <a:r>
              <a:rPr lang="de-DE" b="1" dirty="0" err="1"/>
              <a:t>search</a:t>
            </a:r>
            <a:endParaRPr lang="de-DE" b="1" dirty="0"/>
          </a:p>
          <a:p>
            <a:pPr marL="356400" indent="-176400">
              <a:buClr>
                <a:srgbClr val="336699"/>
              </a:buClr>
              <a:buSzPct val="75000"/>
              <a:buFont typeface="+mj-lt"/>
              <a:buAutoNum type="arabicPeriod"/>
            </a:pPr>
            <a:r>
              <a:rPr lang="de-DE" dirty="0" err="1"/>
              <a:t>Literature</a:t>
            </a:r>
            <a:r>
              <a:rPr lang="de-DE" dirty="0"/>
              <a:t> </a:t>
            </a:r>
            <a:r>
              <a:rPr lang="de-DE" dirty="0" err="1"/>
              <a:t>search</a:t>
            </a:r>
            <a:r>
              <a:rPr lang="de-DE" dirty="0"/>
              <a:t>: </a:t>
            </a:r>
            <a:r>
              <a:rPr lang="de-DE" dirty="0" err="1"/>
              <a:t>Which</a:t>
            </a:r>
            <a:r>
              <a:rPr lang="de-DE" dirty="0"/>
              <a:t> </a:t>
            </a:r>
            <a:r>
              <a:rPr lang="de-DE" dirty="0" err="1"/>
              <a:t>literature</a:t>
            </a:r>
            <a:r>
              <a:rPr lang="de-DE" dirty="0"/>
              <a:t> </a:t>
            </a:r>
            <a:r>
              <a:rPr lang="de-DE" dirty="0" err="1"/>
              <a:t>is</a:t>
            </a:r>
            <a:r>
              <a:rPr lang="de-DE" dirty="0"/>
              <a:t> </a:t>
            </a:r>
            <a:r>
              <a:rPr lang="de-DE" dirty="0" err="1"/>
              <a:t>already</a:t>
            </a:r>
            <a:r>
              <a:rPr lang="de-DE" dirty="0"/>
              <a:t> </a:t>
            </a:r>
            <a:r>
              <a:rPr lang="de-DE" dirty="0" err="1"/>
              <a:t>known</a:t>
            </a:r>
            <a:r>
              <a:rPr lang="de-DE" dirty="0"/>
              <a:t>?</a:t>
            </a:r>
          </a:p>
          <a:p>
            <a:pPr marL="356400" indent="-176400">
              <a:buClr>
                <a:srgbClr val="336699"/>
              </a:buClr>
              <a:buSzPct val="75000"/>
              <a:buFont typeface="+mj-lt"/>
              <a:buAutoNum type="arabicPeriod"/>
            </a:pPr>
            <a:r>
              <a:rPr lang="de-DE" dirty="0" err="1"/>
              <a:t>Literature</a:t>
            </a:r>
            <a:r>
              <a:rPr lang="de-DE" dirty="0"/>
              <a:t> </a:t>
            </a:r>
            <a:r>
              <a:rPr lang="de-DE" dirty="0" err="1"/>
              <a:t>selection</a:t>
            </a:r>
            <a:r>
              <a:rPr lang="de-DE" dirty="0"/>
              <a:t>: </a:t>
            </a:r>
            <a:r>
              <a:rPr lang="de-DE" dirty="0" err="1"/>
              <a:t>What</a:t>
            </a:r>
            <a:r>
              <a:rPr lang="de-DE" dirty="0"/>
              <a:t> </a:t>
            </a:r>
            <a:r>
              <a:rPr lang="de-DE" dirty="0" err="1"/>
              <a:t>is</a:t>
            </a:r>
            <a:r>
              <a:rPr lang="de-DE" dirty="0"/>
              <a:t> relevant?</a:t>
            </a:r>
          </a:p>
          <a:p>
            <a:pPr marL="356400" indent="-176400">
              <a:buClr>
                <a:srgbClr val="336699"/>
              </a:buClr>
              <a:buSzPct val="75000"/>
              <a:buFont typeface="+mj-lt"/>
              <a:buAutoNum type="arabicPeriod"/>
            </a:pPr>
            <a:r>
              <a:rPr lang="de-DE" dirty="0" err="1"/>
              <a:t>Obtaining</a:t>
            </a:r>
            <a:r>
              <a:rPr lang="de-DE" dirty="0"/>
              <a:t> of </a:t>
            </a:r>
            <a:r>
              <a:rPr lang="de-DE" dirty="0" err="1"/>
              <a:t>literature</a:t>
            </a:r>
            <a:r>
              <a:rPr lang="de-DE" dirty="0"/>
              <a:t>: </a:t>
            </a:r>
            <a:r>
              <a:rPr lang="de-DE" dirty="0" err="1"/>
              <a:t>How</a:t>
            </a:r>
            <a:r>
              <a:rPr lang="de-DE" dirty="0"/>
              <a:t> </a:t>
            </a:r>
            <a:r>
              <a:rPr lang="de-DE" dirty="0" err="1"/>
              <a:t>to</a:t>
            </a:r>
            <a:r>
              <a:rPr lang="de-DE" dirty="0"/>
              <a:t> </a:t>
            </a:r>
            <a:r>
              <a:rPr lang="de-DE" dirty="0" err="1"/>
              <a:t>get</a:t>
            </a:r>
            <a:r>
              <a:rPr lang="de-DE" dirty="0"/>
              <a:t> </a:t>
            </a:r>
            <a:r>
              <a:rPr lang="de-DE" dirty="0" err="1"/>
              <a:t>the</a:t>
            </a:r>
            <a:r>
              <a:rPr lang="de-DE" dirty="0"/>
              <a:t> relevant </a:t>
            </a:r>
            <a:r>
              <a:rPr lang="de-DE" dirty="0" err="1"/>
              <a:t>literature</a:t>
            </a:r>
            <a:r>
              <a:rPr lang="de-DE" dirty="0"/>
              <a:t>?</a:t>
            </a:r>
          </a:p>
          <a:p>
            <a:pPr marL="177800" indent="-177800">
              <a:buClr>
                <a:srgbClr val="336699"/>
              </a:buClr>
              <a:buSzPct val="75000"/>
              <a:buFont typeface="Wingdings" panose="05000000000000000000" pitchFamily="2" charset="2"/>
              <a:buChar char="n"/>
            </a:pPr>
            <a:endParaRPr lang="de-DE" b="1" dirty="0"/>
          </a:p>
          <a:p>
            <a:endParaRPr lang="de-DE" dirty="0"/>
          </a:p>
          <a:p>
            <a:endParaRPr lang="de-DE" dirty="0"/>
          </a:p>
        </p:txBody>
      </p:sp>
      <p:sp>
        <p:nvSpPr>
          <p:cNvPr id="4" name="Foliennummernplatzhalter 3"/>
          <p:cNvSpPr>
            <a:spLocks noGrp="1"/>
          </p:cNvSpPr>
          <p:nvPr>
            <p:ph type="sldNum" sz="quarter" idx="10"/>
          </p:nvPr>
        </p:nvSpPr>
        <p:spPr/>
        <p:txBody>
          <a:bodyPr/>
          <a:lstStyle/>
          <a:p>
            <a:pPr>
              <a:defRPr/>
            </a:pPr>
            <a:fld id="{94B7E5AD-507A-4F7D-ABF2-E8273E43FDB8}" type="slidenum">
              <a:rPr lang="de-DE" smtClean="0"/>
              <a:pPr>
                <a:defRPr/>
              </a:pPr>
              <a:t>9</a:t>
            </a:fld>
            <a:endParaRPr lang="de-DE"/>
          </a:p>
        </p:txBody>
      </p:sp>
    </p:spTree>
    <p:extLst>
      <p:ext uri="{BB962C8B-B14F-4D97-AF65-F5344CB8AC3E}">
        <p14:creationId xmlns:p14="http://schemas.microsoft.com/office/powerpoint/2010/main" val="40924913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pic>
        <p:nvPicPr>
          <p:cNvPr id="4" name="Grafik 8" descr="grau.gif"/>
          <p:cNvPicPr>
            <a:picLocks noChangeAspect="1"/>
          </p:cNvPicPr>
          <p:nvPr userDrawn="1"/>
        </p:nvPicPr>
        <p:blipFill>
          <a:blip r:embed="rId2">
            <a:lum bright="30000"/>
            <a:extLst>
              <a:ext uri="{28A0092B-C50C-407E-A947-70E740481C1C}">
                <a14:useLocalDpi xmlns:a14="http://schemas.microsoft.com/office/drawing/2010/main" val="0"/>
              </a:ext>
            </a:extLst>
          </a:blip>
          <a:srcRect l="44955" b="15698"/>
          <a:stretch>
            <a:fillRect/>
          </a:stretch>
        </p:blipFill>
        <p:spPr bwMode="auto">
          <a:xfrm>
            <a:off x="0" y="1000125"/>
            <a:ext cx="4286250" cy="585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13"/>
          <p:cNvGrpSpPr>
            <a:grpSpLocks/>
          </p:cNvGrpSpPr>
          <p:nvPr userDrawn="1"/>
        </p:nvGrpSpPr>
        <p:grpSpPr bwMode="auto">
          <a:xfrm>
            <a:off x="5525392" y="188913"/>
            <a:ext cx="3405188" cy="1311275"/>
            <a:chOff x="47" y="16"/>
            <a:chExt cx="2145" cy="826"/>
          </a:xfrm>
        </p:grpSpPr>
        <p:pic>
          <p:nvPicPr>
            <p:cNvPr id="6" name="Picture 14" descr="home_unisignet_450_214a"/>
            <p:cNvPicPr>
              <a:picLocks noChangeAspect="1" noChangeArrowheads="1"/>
            </p:cNvPicPr>
            <p:nvPr/>
          </p:nvPicPr>
          <p:blipFill>
            <a:blip r:embed="rId3">
              <a:extLst>
                <a:ext uri="{28A0092B-C50C-407E-A947-70E740481C1C}">
                  <a14:useLocalDpi xmlns:a14="http://schemas.microsoft.com/office/drawing/2010/main" val="0"/>
                </a:ext>
              </a:extLst>
            </a:blip>
            <a:srcRect l="62558" r="10001" b="40623"/>
            <a:stretch>
              <a:fillRect/>
            </a:stretch>
          </p:blipFill>
          <p:spPr bwMode="auto">
            <a:xfrm>
              <a:off x="47" y="16"/>
              <a:ext cx="602" cy="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15"/>
            <p:cNvSpPr>
              <a:spLocks noChangeArrowheads="1"/>
            </p:cNvSpPr>
            <p:nvPr/>
          </p:nvSpPr>
          <p:spPr bwMode="auto">
            <a:xfrm>
              <a:off x="641" y="216"/>
              <a:ext cx="1551" cy="349"/>
            </a:xfrm>
            <a:prstGeom prst="rect">
              <a:avLst/>
            </a:prstGeom>
            <a:noFill/>
            <a:ln w="9525">
              <a:noFill/>
              <a:miter lim="800000"/>
              <a:headEnd/>
              <a:tailEnd/>
            </a:ln>
          </p:spPr>
          <p:txBody>
            <a:bodyPr wrap="none"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GB" altLang="de-DE" b="1" dirty="0" err="1">
                  <a:solidFill>
                    <a:srgbClr val="336699"/>
                  </a:solidFill>
                </a:rPr>
                <a:t>Professur</a:t>
              </a:r>
              <a:r>
                <a:rPr lang="de-DE" altLang="de-DE" b="1" dirty="0">
                  <a:solidFill>
                    <a:srgbClr val="336699"/>
                  </a:solidFill>
                </a:rPr>
                <a:t> für </a:t>
              </a:r>
            </a:p>
            <a:p>
              <a:pPr eaLnBrk="1" hangingPunct="1">
                <a:defRPr/>
              </a:pPr>
              <a:r>
                <a:rPr lang="de-DE" altLang="de-DE" b="1" spc="20" baseline="0" dirty="0">
                  <a:solidFill>
                    <a:srgbClr val="336699"/>
                  </a:solidFill>
                </a:rPr>
                <a:t>Marketing und Handel</a:t>
              </a:r>
              <a:endParaRPr lang="en-GB" altLang="de-DE" i="1" spc="20" baseline="0" dirty="0">
                <a:solidFill>
                  <a:srgbClr val="336699"/>
                </a:solidFill>
              </a:endParaRPr>
            </a:p>
          </p:txBody>
        </p:sp>
        <p:sp>
          <p:nvSpPr>
            <p:cNvPr id="9" name="Rectangle 16"/>
            <p:cNvSpPr>
              <a:spLocks noChangeArrowheads="1"/>
            </p:cNvSpPr>
            <p:nvPr/>
          </p:nvSpPr>
          <p:spPr bwMode="auto">
            <a:xfrm>
              <a:off x="342" y="680"/>
              <a:ext cx="1086" cy="162"/>
            </a:xfrm>
            <a:prstGeom prst="rect">
              <a:avLst/>
            </a:prstGeom>
            <a:solidFill>
              <a:schemeClr val="bg1"/>
            </a:solidFill>
            <a:ln w="9525">
              <a:noFill/>
              <a:miter lim="800000"/>
              <a:headEnd/>
              <a:tailEnd/>
            </a:ln>
            <a:effectLst/>
          </p:spPr>
          <p:txBody>
            <a:bodyPr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de-DE" altLang="de-DE"/>
            </a:p>
          </p:txBody>
        </p:sp>
        <p:sp>
          <p:nvSpPr>
            <p:cNvPr id="10" name="Rectangle 18"/>
            <p:cNvSpPr>
              <a:spLocks noChangeArrowheads="1"/>
            </p:cNvSpPr>
            <p:nvPr/>
          </p:nvSpPr>
          <p:spPr bwMode="auto">
            <a:xfrm>
              <a:off x="592" y="544"/>
              <a:ext cx="1178" cy="192"/>
            </a:xfrm>
            <a:prstGeom prst="rect">
              <a:avLst/>
            </a:prstGeom>
            <a:noFill/>
            <a:ln w="9525">
              <a:noFill/>
              <a:miter lim="800000"/>
              <a:headEnd/>
              <a:tailEnd/>
            </a:ln>
            <a:effectLst/>
          </p:spPr>
          <p:txBody>
            <a:bodyPr wrap="none">
              <a:spAutoFit/>
            </a:bodyPr>
            <a:lstStyle>
              <a:lvl1pPr defTabSz="762000" eaLnBrk="0" hangingPunct="0">
                <a:defRPr>
                  <a:solidFill>
                    <a:schemeClr val="tx1"/>
                  </a:solidFill>
                  <a:latin typeface="Arial" pitchFamily="34" charset="0"/>
                </a:defRPr>
              </a:lvl1pPr>
              <a:lvl2pPr marL="742950" indent="-285750" defTabSz="762000" eaLnBrk="0" hangingPunct="0">
                <a:defRPr>
                  <a:solidFill>
                    <a:schemeClr val="tx1"/>
                  </a:solidFill>
                  <a:latin typeface="Arial" pitchFamily="34" charset="0"/>
                </a:defRPr>
              </a:lvl2pPr>
              <a:lvl3pPr marL="1143000" indent="-228600" defTabSz="762000" eaLnBrk="0" hangingPunct="0">
                <a:defRPr>
                  <a:solidFill>
                    <a:schemeClr val="tx1"/>
                  </a:solidFill>
                  <a:latin typeface="Arial" pitchFamily="34" charset="0"/>
                </a:defRPr>
              </a:lvl3pPr>
              <a:lvl4pPr marL="1600200" indent="-228600" defTabSz="762000" eaLnBrk="0" hangingPunct="0">
                <a:defRPr>
                  <a:solidFill>
                    <a:schemeClr val="tx1"/>
                  </a:solidFill>
                  <a:latin typeface="Arial" pitchFamily="34" charset="0"/>
                </a:defRPr>
              </a:lvl4pPr>
              <a:lvl5pPr marL="2057400" indent="-228600" defTabSz="762000" eaLnBrk="0" hangingPunct="0">
                <a:defRPr>
                  <a:solidFill>
                    <a:schemeClr val="tx1"/>
                  </a:solidFill>
                  <a:latin typeface="Arial" pitchFamily="34" charset="0"/>
                </a:defRPr>
              </a:lvl5pPr>
              <a:lvl6pPr marL="2514600" indent="-228600" defTabSz="762000" eaLnBrk="0" fontAlgn="base" hangingPunct="0">
                <a:spcBef>
                  <a:spcPct val="0"/>
                </a:spcBef>
                <a:spcAft>
                  <a:spcPct val="0"/>
                </a:spcAft>
                <a:defRPr>
                  <a:solidFill>
                    <a:schemeClr val="tx1"/>
                  </a:solidFill>
                  <a:latin typeface="Arial" pitchFamily="34" charset="0"/>
                </a:defRPr>
              </a:lvl6pPr>
              <a:lvl7pPr marL="2971800" indent="-228600" defTabSz="762000" eaLnBrk="0" fontAlgn="base" hangingPunct="0">
                <a:spcBef>
                  <a:spcPct val="0"/>
                </a:spcBef>
                <a:spcAft>
                  <a:spcPct val="0"/>
                </a:spcAft>
                <a:defRPr>
                  <a:solidFill>
                    <a:schemeClr val="tx1"/>
                  </a:solidFill>
                  <a:latin typeface="Arial" pitchFamily="34" charset="0"/>
                </a:defRPr>
              </a:lvl7pPr>
              <a:lvl8pPr marL="3429000" indent="-228600" defTabSz="762000" eaLnBrk="0" fontAlgn="base" hangingPunct="0">
                <a:spcBef>
                  <a:spcPct val="0"/>
                </a:spcBef>
                <a:spcAft>
                  <a:spcPct val="0"/>
                </a:spcAft>
                <a:defRPr>
                  <a:solidFill>
                    <a:schemeClr val="tx1"/>
                  </a:solidFill>
                  <a:latin typeface="Arial" pitchFamily="34" charset="0"/>
                </a:defRPr>
              </a:lvl8pPr>
              <a:lvl9pPr marL="3886200" indent="-228600" defTabSz="762000" eaLnBrk="0" fontAlgn="base" hangingPunct="0">
                <a:spcBef>
                  <a:spcPct val="0"/>
                </a:spcBef>
                <a:spcAft>
                  <a:spcPct val="0"/>
                </a:spcAft>
                <a:defRPr>
                  <a:solidFill>
                    <a:schemeClr val="tx1"/>
                  </a:solidFill>
                  <a:latin typeface="Arial" pitchFamily="34" charset="0"/>
                </a:defRPr>
              </a:lvl9pPr>
            </a:lstStyle>
            <a:p>
              <a:pPr eaLnBrk="1" hangingPunct="1">
                <a:defRPr/>
              </a:pPr>
              <a:r>
                <a:rPr lang="de-DE" altLang="de-DE" sz="1400" b="1">
                  <a:solidFill>
                    <a:srgbClr val="000000"/>
                  </a:solidFill>
                </a:rPr>
                <a:t>der Universität </a:t>
              </a:r>
              <a:r>
                <a:rPr lang="de-DE" altLang="de-DE" sz="1400" b="1">
                  <a:solidFill>
                    <a:srgbClr val="336699"/>
                  </a:solidFill>
                </a:rPr>
                <a:t>Trier</a:t>
              </a:r>
              <a:endParaRPr lang="en-GB" altLang="de-DE" sz="1400" b="1">
                <a:solidFill>
                  <a:srgbClr val="336699"/>
                </a:solidFill>
              </a:endParaRPr>
            </a:p>
          </p:txBody>
        </p:sp>
        <p:sp>
          <p:nvSpPr>
            <p:cNvPr id="11" name="Rectangle 19"/>
            <p:cNvSpPr>
              <a:spLocks noChangeArrowheads="1"/>
            </p:cNvSpPr>
            <p:nvPr/>
          </p:nvSpPr>
          <p:spPr bwMode="auto">
            <a:xfrm>
              <a:off x="657" y="712"/>
              <a:ext cx="1511" cy="125"/>
            </a:xfrm>
            <a:prstGeom prst="rect">
              <a:avLst/>
            </a:prstGeom>
            <a:noFill/>
            <a:ln w="9525">
              <a:noFill/>
              <a:miter lim="800000"/>
              <a:headEnd/>
              <a:tailEnd/>
            </a:ln>
          </p:spPr>
          <p:txBody>
            <a:bodyPr wrap="none"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GB" altLang="de-DE" sz="1300" b="1" i="1" dirty="0" err="1"/>
                <a:t>Prof.</a:t>
              </a:r>
              <a:r>
                <a:rPr lang="en-GB" altLang="de-DE" sz="1300" b="1" i="1" dirty="0"/>
                <a:t> </a:t>
              </a:r>
              <a:r>
                <a:rPr lang="en-GB" altLang="de-DE" sz="1300" b="1" i="1" dirty="0" err="1"/>
                <a:t>Dr.</a:t>
              </a:r>
              <a:r>
                <a:rPr lang="en-GB" altLang="de-DE" sz="1300" b="1" i="1" dirty="0"/>
                <a:t> </a:t>
              </a:r>
              <a:r>
                <a:rPr lang="en-GB" altLang="de-DE" sz="1300" b="1" i="1" dirty="0" err="1"/>
                <a:t>Prof.</a:t>
              </a:r>
              <a:r>
                <a:rPr lang="en-GB" altLang="de-DE" sz="1300" b="1" i="1" dirty="0"/>
                <a:t> </a:t>
              </a:r>
              <a:r>
                <a:rPr lang="en-GB" altLang="de-DE" sz="1300" b="1" i="1" dirty="0" err="1"/>
                <a:t>h.c</a:t>
              </a:r>
              <a:r>
                <a:rPr lang="en-GB" altLang="de-DE" sz="1300" b="1" i="1" dirty="0"/>
                <a:t>. B. Swoboda</a:t>
              </a:r>
              <a:endParaRPr lang="en-GB" altLang="de-DE" sz="1300" i="1" dirty="0"/>
            </a:p>
          </p:txBody>
        </p:sp>
      </p:grpSp>
      <p:pic>
        <p:nvPicPr>
          <p:cNvPr id="12" name="Grafik 21" descr="Blaue-Ecke-(Unilogo).gif"/>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238180" y="1119188"/>
            <a:ext cx="21431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Untertitel 2"/>
          <p:cNvSpPr>
            <a:spLocks noGrp="1"/>
          </p:cNvSpPr>
          <p:nvPr>
            <p:ph type="subTitle" idx="1"/>
          </p:nvPr>
        </p:nvSpPr>
        <p:spPr>
          <a:xfrm>
            <a:off x="1371600" y="4429132"/>
            <a:ext cx="6400800" cy="1209668"/>
          </a:xfrm>
        </p:spPr>
        <p:txBody>
          <a:bodyPr>
            <a:normAutofit/>
          </a:bodyPr>
          <a:lstStyle>
            <a:lvl1pPr marL="0" indent="0" algn="ctr">
              <a:buNone/>
              <a:defRPr sz="24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DE" dirty="0"/>
          </a:p>
        </p:txBody>
      </p:sp>
      <p:sp>
        <p:nvSpPr>
          <p:cNvPr id="8" name="Titel 1"/>
          <p:cNvSpPr>
            <a:spLocks noGrp="1"/>
          </p:cNvSpPr>
          <p:nvPr>
            <p:ph type="ctrTitle"/>
          </p:nvPr>
        </p:nvSpPr>
        <p:spPr>
          <a:xfrm>
            <a:off x="251520" y="2744793"/>
            <a:ext cx="8653659" cy="1470025"/>
          </a:xfrm>
        </p:spPr>
        <p:txBody>
          <a:bodyPr/>
          <a:lstStyle>
            <a:lvl1pPr algn="ctr">
              <a:defRPr sz="4000" b="1">
                <a:solidFill>
                  <a:srgbClr val="336699"/>
                </a:solidFill>
              </a:defRPr>
            </a:lvl1pPr>
          </a:lstStyle>
          <a:p>
            <a:r>
              <a:rPr lang="de-DE" dirty="0"/>
              <a:t>Titelmasterformat durch Klicken bearbeiten</a:t>
            </a:r>
          </a:p>
        </p:txBody>
      </p:sp>
    </p:spTree>
    <p:extLst>
      <p:ext uri="{BB962C8B-B14F-4D97-AF65-F5344CB8AC3E}">
        <p14:creationId xmlns:p14="http://schemas.microsoft.com/office/powerpoint/2010/main" val="2529809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4" name="Rechteck 3"/>
          <p:cNvSpPr/>
          <p:nvPr userDrawn="1"/>
        </p:nvSpPr>
        <p:spPr>
          <a:xfrm>
            <a:off x="8928893" y="949325"/>
            <a:ext cx="106363" cy="1936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de-DE" altLang="de-DE">
              <a:solidFill>
                <a:srgbClr val="FFFFFF"/>
              </a:solidFill>
            </a:endParaRPr>
          </a:p>
        </p:txBody>
      </p:sp>
      <p:pic>
        <p:nvPicPr>
          <p:cNvPr id="5" name="Picture 49" descr="home_unisignet_450_214a"/>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62572" r="10008" b="43417"/>
          <a:stretch>
            <a:fillRect/>
          </a:stretch>
        </p:blipFill>
        <p:spPr bwMode="auto">
          <a:xfrm>
            <a:off x="7544593" y="60325"/>
            <a:ext cx="4556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78"/>
          <p:cNvSpPr>
            <a:spLocks noChangeShapeType="1"/>
          </p:cNvSpPr>
          <p:nvPr userDrawn="1"/>
        </p:nvSpPr>
        <p:spPr bwMode="auto">
          <a:xfrm>
            <a:off x="6876256" y="998538"/>
            <a:ext cx="2052637" cy="0"/>
          </a:xfrm>
          <a:prstGeom prst="line">
            <a:avLst/>
          </a:prstGeom>
          <a:noFill/>
          <a:ln w="12700">
            <a:solidFill>
              <a:srgbClr val="336699"/>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 name="Line 79"/>
          <p:cNvSpPr>
            <a:spLocks noChangeShapeType="1"/>
          </p:cNvSpPr>
          <p:nvPr userDrawn="1"/>
        </p:nvSpPr>
        <p:spPr bwMode="auto">
          <a:xfrm rot="10800000">
            <a:off x="7281068" y="958850"/>
            <a:ext cx="1655763" cy="0"/>
          </a:xfrm>
          <a:prstGeom prst="line">
            <a:avLst/>
          </a:prstGeom>
          <a:noFill/>
          <a:ln w="12700">
            <a:solidFill>
              <a:srgbClr val="336699"/>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8" name="Line 81"/>
          <p:cNvSpPr>
            <a:spLocks noChangeShapeType="1"/>
          </p:cNvSpPr>
          <p:nvPr userDrawn="1"/>
        </p:nvSpPr>
        <p:spPr bwMode="auto">
          <a:xfrm rot="10800000">
            <a:off x="7747793" y="925513"/>
            <a:ext cx="1152525" cy="0"/>
          </a:xfrm>
          <a:prstGeom prst="line">
            <a:avLst/>
          </a:prstGeom>
          <a:noFill/>
          <a:ln w="6350">
            <a:solidFill>
              <a:srgbClr val="336699"/>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9" name="Grafik 29" descr="Uni-Logo Ecke 20.06.2009.jp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044531" y="666750"/>
            <a:ext cx="15875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feld 9"/>
          <p:cNvSpPr txBox="1"/>
          <p:nvPr userDrawn="1"/>
        </p:nvSpPr>
        <p:spPr>
          <a:xfrm>
            <a:off x="6954043" y="473075"/>
            <a:ext cx="2071688" cy="261938"/>
          </a:xfrm>
          <a:prstGeom prst="rect">
            <a:avLst/>
          </a:prstGeom>
          <a:noFill/>
        </p:spPr>
        <p:txBody>
          <a:bodyPr>
            <a:spAutoFit/>
          </a:bodyPr>
          <a:lstStyle/>
          <a:p>
            <a:pPr>
              <a:defRPr/>
            </a:pPr>
            <a:r>
              <a:rPr lang="de-DE" sz="1050" b="1" dirty="0"/>
              <a:t>Universität </a:t>
            </a:r>
            <a:r>
              <a:rPr lang="de-DE" sz="1050" b="1" dirty="0">
                <a:solidFill>
                  <a:srgbClr val="336699"/>
                </a:solidFill>
              </a:rPr>
              <a:t>Trier</a:t>
            </a:r>
          </a:p>
        </p:txBody>
      </p:sp>
      <p:sp>
        <p:nvSpPr>
          <p:cNvPr id="11" name="Textfeld 10"/>
          <p:cNvSpPr txBox="1"/>
          <p:nvPr userDrawn="1"/>
        </p:nvSpPr>
        <p:spPr>
          <a:xfrm>
            <a:off x="7142956" y="609600"/>
            <a:ext cx="2249487" cy="261938"/>
          </a:xfrm>
          <a:prstGeom prst="rect">
            <a:avLst/>
          </a:prstGeom>
          <a:noFill/>
        </p:spPr>
        <p:txBody>
          <a:bodyPr>
            <a:spAutoFit/>
          </a:bodyPr>
          <a:lstStyle/>
          <a:p>
            <a:pPr>
              <a:defRPr/>
            </a:pPr>
            <a:r>
              <a:rPr lang="de-DE" sz="1050" b="1" spc="50" baseline="0" dirty="0">
                <a:solidFill>
                  <a:srgbClr val="336699"/>
                </a:solidFill>
                <a:latin typeface="+mn-lt"/>
              </a:rPr>
              <a:t>MARKETING &amp; HANDEL</a:t>
            </a:r>
          </a:p>
        </p:txBody>
      </p:sp>
      <p:sp>
        <p:nvSpPr>
          <p:cNvPr id="12" name="Rechteck 11"/>
          <p:cNvSpPr/>
          <p:nvPr userDrawn="1"/>
        </p:nvSpPr>
        <p:spPr>
          <a:xfrm>
            <a:off x="8903493" y="928688"/>
            <a:ext cx="142875" cy="2143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de-DE" altLang="de-DE">
              <a:solidFill>
                <a:schemeClr val="bg1"/>
              </a:solidFill>
            </a:endParaRPr>
          </a:p>
        </p:txBody>
      </p:sp>
      <p:sp>
        <p:nvSpPr>
          <p:cNvPr id="13" name="Textfeld 12"/>
          <p:cNvSpPr txBox="1"/>
          <p:nvPr userDrawn="1"/>
        </p:nvSpPr>
        <p:spPr>
          <a:xfrm>
            <a:off x="7142956" y="742950"/>
            <a:ext cx="2606675" cy="230188"/>
          </a:xfrm>
          <a:prstGeom prst="rect">
            <a:avLst/>
          </a:prstGeom>
          <a:noFill/>
        </p:spPr>
        <p:txBody>
          <a:bodyPr>
            <a:spAutoFit/>
          </a:bodyPr>
          <a:lstStyle/>
          <a:p>
            <a:pPr>
              <a:defRPr/>
            </a:pPr>
            <a:r>
              <a:rPr lang="de-DE" sz="900" b="1" i="1" kern="500" dirty="0"/>
              <a:t>Prof. Dr. Prof. h.c. B. Swoboda</a:t>
            </a:r>
          </a:p>
        </p:txBody>
      </p:sp>
      <p:sp>
        <p:nvSpPr>
          <p:cNvPr id="2" name="Titel 1"/>
          <p:cNvSpPr>
            <a:spLocks noGrp="1"/>
          </p:cNvSpPr>
          <p:nvPr>
            <p:ph type="title"/>
          </p:nvPr>
        </p:nvSpPr>
        <p:spPr>
          <a:xfrm>
            <a:off x="139403" y="184960"/>
            <a:ext cx="6607190" cy="939784"/>
          </a:xfrm>
        </p:spPr>
        <p:txBody>
          <a:bodyPr/>
          <a:lstStyle>
            <a:lvl1pPr>
              <a:defRPr b="1">
                <a:solidFill>
                  <a:srgbClr val="336699"/>
                </a:solidFill>
              </a:defRPr>
            </a:lvl1pPr>
          </a:lstStyle>
          <a:p>
            <a:r>
              <a:rPr lang="de-DE" dirty="0"/>
              <a:t>Titelmasterformat durch Klicken bearbeiten</a:t>
            </a:r>
          </a:p>
        </p:txBody>
      </p:sp>
      <p:sp>
        <p:nvSpPr>
          <p:cNvPr id="3" name="Inhaltsplatzhalter 2"/>
          <p:cNvSpPr>
            <a:spLocks noGrp="1"/>
          </p:cNvSpPr>
          <p:nvPr>
            <p:ph idx="1"/>
          </p:nvPr>
        </p:nvSpPr>
        <p:spPr/>
        <p:txBody>
          <a:bodyPr/>
          <a:lstStyle>
            <a:lvl1pPr marL="273050" indent="-273050">
              <a:buSzPct val="75000"/>
              <a:buFont typeface="Wingdings" pitchFamily="2" charset="2"/>
              <a:buChar char=""/>
              <a:tabLst>
                <a:tab pos="446088" algn="l"/>
              </a:tabLst>
              <a:defRPr b="1" baseline="0"/>
            </a:lvl1pPr>
            <a:lvl2pPr marL="540000" indent="-271463">
              <a:buSzPct val="65000"/>
              <a:buFont typeface="Wingdings" pitchFamily="2" charset="2"/>
              <a:buChar char=""/>
              <a:defRPr/>
            </a:lvl2pPr>
            <a:lvl3pPr marL="900000" indent="-270000">
              <a:buSzPct val="75000"/>
              <a:defRPr/>
            </a:lvl3pPr>
          </a:lstStyle>
          <a:p>
            <a:pPr lvl="0"/>
            <a:r>
              <a:rPr lang="de-DE" dirty="0"/>
              <a:t>Textmasterformate durch Klicken bearbeiten</a:t>
            </a:r>
          </a:p>
          <a:p>
            <a:pPr lvl="1"/>
            <a:r>
              <a:rPr lang="de-DE" dirty="0"/>
              <a:t>Zweite Ebene</a:t>
            </a:r>
          </a:p>
          <a:p>
            <a:pPr lvl="2"/>
            <a:r>
              <a:rPr lang="de-DE" dirty="0"/>
              <a:t>Dritte Ebene</a:t>
            </a:r>
          </a:p>
        </p:txBody>
      </p:sp>
      <p:sp>
        <p:nvSpPr>
          <p:cNvPr id="15" name="Fußzeilenplatzhalter 14"/>
          <p:cNvSpPr>
            <a:spLocks noGrp="1"/>
          </p:cNvSpPr>
          <p:nvPr>
            <p:ph type="ftr" sz="quarter" idx="11"/>
          </p:nvPr>
        </p:nvSpPr>
        <p:spPr/>
        <p:txBody>
          <a:bodyPr/>
          <a:lstStyle>
            <a:lvl1pPr algn="l">
              <a:defRPr sz="1000">
                <a:solidFill>
                  <a:schemeClr val="tx1"/>
                </a:solidFill>
                <a:latin typeface="Arial" charset="0"/>
              </a:defRPr>
            </a:lvl1pPr>
          </a:lstStyle>
          <a:p>
            <a:pPr>
              <a:defRPr/>
            </a:pPr>
            <a:r>
              <a:rPr lang="de-DE"/>
              <a:t>Agenda – Agenda – Agenda – Agenda</a:t>
            </a:r>
          </a:p>
        </p:txBody>
      </p:sp>
      <p:sp>
        <p:nvSpPr>
          <p:cNvPr id="16" name="Textfeld 15"/>
          <p:cNvSpPr txBox="1"/>
          <p:nvPr userDrawn="1"/>
        </p:nvSpPr>
        <p:spPr>
          <a:xfrm>
            <a:off x="6876951" y="6461814"/>
            <a:ext cx="2016224" cy="307777"/>
          </a:xfrm>
          <a:prstGeom prst="rect">
            <a:avLst/>
          </a:prstGeom>
          <a:noFill/>
        </p:spPr>
        <p:txBody>
          <a:bodyPr wrap="square" lIns="0" tIns="0" rIns="0" bIns="0" rtlCol="0">
            <a:spAutoFit/>
          </a:bodyPr>
          <a:lstStyle/>
          <a:p>
            <a:pPr algn="r"/>
            <a:r>
              <a:rPr lang="de-DE" sz="1000"/>
              <a:t>Veranstaltungsname</a:t>
            </a:r>
          </a:p>
          <a:p>
            <a:pPr algn="r"/>
            <a:r>
              <a:rPr lang="de-DE" sz="1000"/>
              <a:t>Anlage </a:t>
            </a:r>
            <a:fld id="{2D31DEFB-B4EA-475A-A0AB-CED87265A79A}" type="slidenum">
              <a:rPr lang="de-DE" sz="1000" smtClean="0"/>
              <a:t>‹Nr.›</a:t>
            </a:fld>
            <a:endParaRPr lang="de-DE" sz="1000"/>
          </a:p>
        </p:txBody>
      </p:sp>
    </p:spTree>
    <p:extLst>
      <p:ext uri="{BB962C8B-B14F-4D97-AF65-F5344CB8AC3E}">
        <p14:creationId xmlns:p14="http://schemas.microsoft.com/office/powerpoint/2010/main" val="404273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el und Inhalt">
    <p:spTree>
      <p:nvGrpSpPr>
        <p:cNvPr id="1" name=""/>
        <p:cNvGrpSpPr/>
        <p:nvPr/>
      </p:nvGrpSpPr>
      <p:grpSpPr>
        <a:xfrm>
          <a:off x="0" y="0"/>
          <a:ext cx="0" cy="0"/>
          <a:chOff x="0" y="0"/>
          <a:chExt cx="0" cy="0"/>
        </a:xfrm>
      </p:grpSpPr>
      <p:sp>
        <p:nvSpPr>
          <p:cNvPr id="4" name="Textfeld 3"/>
          <p:cNvSpPr txBox="1"/>
          <p:nvPr userDrawn="1"/>
        </p:nvSpPr>
        <p:spPr>
          <a:xfrm>
            <a:off x="179388" y="1357313"/>
            <a:ext cx="8785225" cy="461962"/>
          </a:xfrm>
          <a:prstGeom prst="rect">
            <a:avLst/>
          </a:prstGeom>
          <a:noFill/>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de-DE" altLang="de-DE" sz="2400" b="1">
                <a:solidFill>
                  <a:srgbClr val="336699"/>
                </a:solidFill>
              </a:rPr>
              <a:t>– Titelmaster Zwischenüberschrift –</a:t>
            </a:r>
          </a:p>
        </p:txBody>
      </p:sp>
      <p:sp>
        <p:nvSpPr>
          <p:cNvPr id="5" name="Rechteck 4"/>
          <p:cNvSpPr/>
          <p:nvPr userDrawn="1"/>
        </p:nvSpPr>
        <p:spPr>
          <a:xfrm>
            <a:off x="8928893" y="949325"/>
            <a:ext cx="106363" cy="1936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de-DE" altLang="de-DE">
              <a:solidFill>
                <a:srgbClr val="FFFFFF"/>
              </a:solidFill>
            </a:endParaRPr>
          </a:p>
        </p:txBody>
      </p:sp>
      <p:pic>
        <p:nvPicPr>
          <p:cNvPr id="6" name="Picture 49" descr="home_unisignet_450_214a"/>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62572" r="10008" b="43417"/>
          <a:stretch>
            <a:fillRect/>
          </a:stretch>
        </p:blipFill>
        <p:spPr bwMode="auto">
          <a:xfrm>
            <a:off x="7544593" y="60325"/>
            <a:ext cx="4556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Line 78"/>
          <p:cNvSpPr>
            <a:spLocks noChangeShapeType="1"/>
          </p:cNvSpPr>
          <p:nvPr userDrawn="1"/>
        </p:nvSpPr>
        <p:spPr bwMode="auto">
          <a:xfrm>
            <a:off x="6876256" y="998538"/>
            <a:ext cx="2052637" cy="0"/>
          </a:xfrm>
          <a:prstGeom prst="line">
            <a:avLst/>
          </a:prstGeom>
          <a:noFill/>
          <a:ln w="12700">
            <a:solidFill>
              <a:srgbClr val="336699"/>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8" name="Line 79"/>
          <p:cNvSpPr>
            <a:spLocks noChangeShapeType="1"/>
          </p:cNvSpPr>
          <p:nvPr userDrawn="1"/>
        </p:nvSpPr>
        <p:spPr bwMode="auto">
          <a:xfrm rot="10800000">
            <a:off x="7281068" y="958850"/>
            <a:ext cx="1655763" cy="0"/>
          </a:xfrm>
          <a:prstGeom prst="line">
            <a:avLst/>
          </a:prstGeom>
          <a:noFill/>
          <a:ln w="12700">
            <a:solidFill>
              <a:srgbClr val="336699"/>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 name="Line 81"/>
          <p:cNvSpPr>
            <a:spLocks noChangeShapeType="1"/>
          </p:cNvSpPr>
          <p:nvPr userDrawn="1"/>
        </p:nvSpPr>
        <p:spPr bwMode="auto">
          <a:xfrm rot="10800000">
            <a:off x="7747793" y="925513"/>
            <a:ext cx="1152525" cy="0"/>
          </a:xfrm>
          <a:prstGeom prst="line">
            <a:avLst/>
          </a:prstGeom>
          <a:noFill/>
          <a:ln w="6350">
            <a:solidFill>
              <a:srgbClr val="336699"/>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 name="Grafik 29" descr="Uni-Logo Ecke 20.06.2009.jp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044531" y="666750"/>
            <a:ext cx="15875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feld 10"/>
          <p:cNvSpPr txBox="1"/>
          <p:nvPr userDrawn="1"/>
        </p:nvSpPr>
        <p:spPr>
          <a:xfrm>
            <a:off x="6954043" y="473075"/>
            <a:ext cx="2071688" cy="261938"/>
          </a:xfrm>
          <a:prstGeom prst="rect">
            <a:avLst/>
          </a:prstGeom>
          <a:noFill/>
        </p:spPr>
        <p:txBody>
          <a:bodyPr>
            <a:spAutoFit/>
          </a:bodyPr>
          <a:lstStyle/>
          <a:p>
            <a:pPr>
              <a:defRPr/>
            </a:pPr>
            <a:r>
              <a:rPr lang="de-DE" sz="1050" b="1" dirty="0"/>
              <a:t>Universität </a:t>
            </a:r>
            <a:r>
              <a:rPr lang="de-DE" sz="1050" b="1" dirty="0">
                <a:solidFill>
                  <a:srgbClr val="336699"/>
                </a:solidFill>
              </a:rPr>
              <a:t>Trier</a:t>
            </a:r>
          </a:p>
        </p:txBody>
      </p:sp>
      <p:sp>
        <p:nvSpPr>
          <p:cNvPr id="12" name="Textfeld 11"/>
          <p:cNvSpPr txBox="1"/>
          <p:nvPr userDrawn="1"/>
        </p:nvSpPr>
        <p:spPr>
          <a:xfrm>
            <a:off x="7142956" y="609600"/>
            <a:ext cx="2249487" cy="261938"/>
          </a:xfrm>
          <a:prstGeom prst="rect">
            <a:avLst/>
          </a:prstGeom>
          <a:noFill/>
        </p:spPr>
        <p:txBody>
          <a:bodyPr>
            <a:spAutoFit/>
          </a:bodyPr>
          <a:lstStyle/>
          <a:p>
            <a:pPr>
              <a:defRPr/>
            </a:pPr>
            <a:r>
              <a:rPr lang="de-DE" sz="1050" b="1" spc="50" baseline="0" dirty="0">
                <a:solidFill>
                  <a:srgbClr val="336699"/>
                </a:solidFill>
                <a:latin typeface="+mn-lt"/>
              </a:rPr>
              <a:t>MARKETING &amp; HANDEL</a:t>
            </a:r>
          </a:p>
        </p:txBody>
      </p:sp>
      <p:sp>
        <p:nvSpPr>
          <p:cNvPr id="13" name="Rechteck 12"/>
          <p:cNvSpPr/>
          <p:nvPr userDrawn="1"/>
        </p:nvSpPr>
        <p:spPr>
          <a:xfrm>
            <a:off x="8903493" y="928688"/>
            <a:ext cx="142875" cy="2143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de-DE" altLang="de-DE">
              <a:solidFill>
                <a:schemeClr val="bg1"/>
              </a:solidFill>
            </a:endParaRPr>
          </a:p>
        </p:txBody>
      </p:sp>
      <p:sp>
        <p:nvSpPr>
          <p:cNvPr id="14" name="Textfeld 13"/>
          <p:cNvSpPr txBox="1"/>
          <p:nvPr userDrawn="1"/>
        </p:nvSpPr>
        <p:spPr>
          <a:xfrm>
            <a:off x="7142956" y="742950"/>
            <a:ext cx="2606675" cy="230188"/>
          </a:xfrm>
          <a:prstGeom prst="rect">
            <a:avLst/>
          </a:prstGeom>
          <a:noFill/>
        </p:spPr>
        <p:txBody>
          <a:bodyPr>
            <a:spAutoFit/>
          </a:bodyPr>
          <a:lstStyle/>
          <a:p>
            <a:pPr>
              <a:defRPr/>
            </a:pPr>
            <a:r>
              <a:rPr lang="de-DE" sz="900" b="1" i="1" kern="500" dirty="0"/>
              <a:t>Prof. Dr. Prof. h.c. B. Swoboda</a:t>
            </a:r>
          </a:p>
        </p:txBody>
      </p:sp>
      <p:sp>
        <p:nvSpPr>
          <p:cNvPr id="2" name="Titel 1"/>
          <p:cNvSpPr>
            <a:spLocks noGrp="1"/>
          </p:cNvSpPr>
          <p:nvPr>
            <p:ph type="title"/>
          </p:nvPr>
        </p:nvSpPr>
        <p:spPr>
          <a:xfrm>
            <a:off x="139403" y="184960"/>
            <a:ext cx="6607190" cy="939784"/>
          </a:xfrm>
        </p:spPr>
        <p:txBody>
          <a:bodyPr/>
          <a:lstStyle>
            <a:lvl1pPr>
              <a:defRPr b="1">
                <a:solidFill>
                  <a:srgbClr val="336699"/>
                </a:solidFill>
              </a:defRPr>
            </a:lvl1pPr>
          </a:lstStyle>
          <a:p>
            <a:r>
              <a:rPr lang="de-DE" dirty="0"/>
              <a:t>Titelmasterformat durch Klicken bearbeiten</a:t>
            </a:r>
          </a:p>
        </p:txBody>
      </p:sp>
      <p:sp>
        <p:nvSpPr>
          <p:cNvPr id="3" name="Inhaltsplatzhalter 2"/>
          <p:cNvSpPr>
            <a:spLocks noGrp="1"/>
          </p:cNvSpPr>
          <p:nvPr>
            <p:ph idx="1"/>
          </p:nvPr>
        </p:nvSpPr>
        <p:spPr>
          <a:xfrm>
            <a:off x="179388" y="1881301"/>
            <a:ext cx="8786812" cy="4500573"/>
          </a:xfrm>
        </p:spPr>
        <p:txBody>
          <a:bodyPr/>
          <a:lstStyle>
            <a:lvl1pPr marL="273050" indent="-273050">
              <a:buSzPct val="75000"/>
              <a:buFont typeface="Wingdings" pitchFamily="2" charset="2"/>
              <a:buChar char=""/>
              <a:tabLst>
                <a:tab pos="446088" algn="l"/>
              </a:tabLst>
              <a:defRPr b="1" baseline="0"/>
            </a:lvl1pPr>
            <a:lvl2pPr marL="540000" indent="-271463">
              <a:buSzPct val="65000"/>
              <a:buFont typeface="Wingdings" pitchFamily="2" charset="2"/>
              <a:buChar char=""/>
              <a:defRPr/>
            </a:lvl2pPr>
            <a:lvl3pPr marL="810000" indent="-270000">
              <a:buSzPct val="75000"/>
              <a:defRPr/>
            </a:lvl3pPr>
          </a:lstStyle>
          <a:p>
            <a:pPr lvl="0"/>
            <a:r>
              <a:rPr lang="de-DE" dirty="0"/>
              <a:t>Textmasterformate durch Klicken bearbeiten</a:t>
            </a:r>
          </a:p>
          <a:p>
            <a:pPr lvl="1"/>
            <a:r>
              <a:rPr lang="de-DE" dirty="0"/>
              <a:t>Zweite Ebene</a:t>
            </a:r>
          </a:p>
          <a:p>
            <a:pPr lvl="2"/>
            <a:r>
              <a:rPr lang="de-DE" dirty="0"/>
              <a:t>Dritte Ebene</a:t>
            </a:r>
          </a:p>
        </p:txBody>
      </p:sp>
      <p:sp>
        <p:nvSpPr>
          <p:cNvPr id="16" name="Fußzeilenplatzhalter 14"/>
          <p:cNvSpPr>
            <a:spLocks noGrp="1"/>
          </p:cNvSpPr>
          <p:nvPr>
            <p:ph type="ftr" sz="quarter" idx="11"/>
          </p:nvPr>
        </p:nvSpPr>
        <p:spPr/>
        <p:txBody>
          <a:bodyPr/>
          <a:lstStyle>
            <a:lvl1pPr algn="l">
              <a:defRPr sz="1000">
                <a:solidFill>
                  <a:schemeClr val="tx1"/>
                </a:solidFill>
                <a:latin typeface="Arial" charset="0"/>
              </a:defRPr>
            </a:lvl1pPr>
          </a:lstStyle>
          <a:p>
            <a:pPr>
              <a:defRPr/>
            </a:pPr>
            <a:r>
              <a:rPr lang="de-DE"/>
              <a:t>Agenda – Agenda – Agenda – Agenda</a:t>
            </a:r>
          </a:p>
        </p:txBody>
      </p:sp>
      <p:sp>
        <p:nvSpPr>
          <p:cNvPr id="17" name="Textfeld 16"/>
          <p:cNvSpPr txBox="1"/>
          <p:nvPr userDrawn="1"/>
        </p:nvSpPr>
        <p:spPr>
          <a:xfrm>
            <a:off x="6876951" y="6461814"/>
            <a:ext cx="2016224" cy="307777"/>
          </a:xfrm>
          <a:prstGeom prst="rect">
            <a:avLst/>
          </a:prstGeom>
          <a:noFill/>
        </p:spPr>
        <p:txBody>
          <a:bodyPr wrap="square" lIns="0" tIns="0" rIns="0" bIns="0" rtlCol="0">
            <a:spAutoFit/>
          </a:bodyPr>
          <a:lstStyle/>
          <a:p>
            <a:pPr algn="r"/>
            <a:r>
              <a:rPr lang="de-DE" sz="1000"/>
              <a:t>Veranstaltungsname</a:t>
            </a:r>
          </a:p>
          <a:p>
            <a:pPr algn="r"/>
            <a:r>
              <a:rPr lang="de-DE" sz="1000"/>
              <a:t>Anlage </a:t>
            </a:r>
            <a:fld id="{2D31DEFB-B4EA-475A-A0AB-CED87265A79A}" type="slidenum">
              <a:rPr lang="de-DE" sz="1000" smtClean="0"/>
              <a:t>‹Nr.›</a:t>
            </a:fld>
            <a:endParaRPr lang="de-DE" sz="1000"/>
          </a:p>
        </p:txBody>
      </p:sp>
    </p:spTree>
    <p:extLst>
      <p:ext uri="{BB962C8B-B14F-4D97-AF65-F5344CB8AC3E}">
        <p14:creationId xmlns:p14="http://schemas.microsoft.com/office/powerpoint/2010/main" val="3925968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141460" y="1444675"/>
            <a:ext cx="4430539" cy="4625989"/>
          </a:xfrm>
        </p:spPr>
        <p:txBody>
          <a:bodyPr>
            <a:normAutofit/>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marL="810000" indent="-270000">
              <a:defRPr sz="1600">
                <a:latin typeface="Arial" pitchFamily="34" charset="0"/>
                <a:cs typeface="Arial" pitchFamily="34" charset="0"/>
              </a:defRPr>
            </a:lvl3pPr>
            <a:lvl4pPr>
              <a:defRPr sz="1800"/>
            </a:lvl4pPr>
            <a:lvl5pPr>
              <a:defRPr sz="1800"/>
            </a:lvl5pPr>
            <a:lvl6pPr>
              <a:defRPr sz="1800"/>
            </a:lvl6pPr>
            <a:lvl7pPr>
              <a:defRPr sz="1800"/>
            </a:lvl7pPr>
            <a:lvl8pPr>
              <a:defRPr sz="1800"/>
            </a:lvl8pPr>
            <a:lvl9pPr>
              <a:defRPr sz="1800"/>
            </a:lvl9pPr>
          </a:lstStyle>
          <a:p>
            <a:pPr lvl="0"/>
            <a:r>
              <a:rPr lang="de-DE" dirty="0"/>
              <a:t>Textmasterformate durch Klicken bearbeiten</a:t>
            </a:r>
          </a:p>
          <a:p>
            <a:pPr lvl="1"/>
            <a:r>
              <a:rPr lang="de-DE" dirty="0"/>
              <a:t>Zweite Ebene</a:t>
            </a:r>
          </a:p>
          <a:p>
            <a:pPr lvl="2"/>
            <a:r>
              <a:rPr lang="de-DE" dirty="0"/>
              <a:t>Dritte Ebene</a:t>
            </a:r>
          </a:p>
        </p:txBody>
      </p:sp>
      <p:sp>
        <p:nvSpPr>
          <p:cNvPr id="4" name="Inhaltsplatzhalter 3"/>
          <p:cNvSpPr>
            <a:spLocks noGrp="1"/>
          </p:cNvSpPr>
          <p:nvPr>
            <p:ph sz="half" idx="2"/>
          </p:nvPr>
        </p:nvSpPr>
        <p:spPr>
          <a:xfrm>
            <a:off x="4572000" y="1456674"/>
            <a:ext cx="4395790" cy="4625989"/>
          </a:xfrm>
        </p:spPr>
        <p:txBody>
          <a:bodyPr/>
          <a:lstStyle>
            <a:lvl1pPr marL="342900" marR="0" indent="-342900" algn="l" defTabSz="914400" rtl="0" eaLnBrk="1" fontAlgn="auto" latinLnBrk="0" hangingPunct="1">
              <a:lnSpc>
                <a:spcPct val="100000"/>
              </a:lnSpc>
              <a:spcBef>
                <a:spcPct val="20000"/>
              </a:spcBef>
              <a:spcAft>
                <a:spcPts val="0"/>
              </a:spcAft>
              <a:buClr>
                <a:srgbClr val="336699"/>
              </a:buClr>
              <a:buSzPct val="75000"/>
              <a:buFont typeface="Wingdings" pitchFamily="2" charset="2"/>
              <a:buChar char="n"/>
              <a:tabLst/>
              <a:defRPr sz="2000"/>
            </a:lvl1pPr>
            <a:lvl2pPr>
              <a:defRPr sz="1800"/>
            </a:lvl2pPr>
            <a:lvl3pPr marL="810000" indent="-270000">
              <a:defRPr sz="1600"/>
            </a:lvl3pPr>
            <a:lvl4pPr>
              <a:defRPr sz="1800"/>
            </a:lvl4pPr>
            <a:lvl5pPr>
              <a:defRPr sz="1800"/>
            </a:lvl5pPr>
            <a:lvl6pPr>
              <a:defRPr sz="1800"/>
            </a:lvl6pPr>
            <a:lvl7pPr>
              <a:defRPr sz="1800"/>
            </a:lvl7pPr>
            <a:lvl8pPr>
              <a:defRPr sz="1800"/>
            </a:lvl8pPr>
            <a:lvl9pPr>
              <a:defRPr sz="1800"/>
            </a:lvl9pPr>
          </a:lstStyle>
          <a:p>
            <a:pPr lvl="0"/>
            <a:r>
              <a:rPr lang="de-DE" dirty="0"/>
              <a:t>Textmasterformate durch Klicken bearbeiten</a:t>
            </a:r>
          </a:p>
          <a:p>
            <a:pPr lvl="1"/>
            <a:r>
              <a:rPr lang="de-DE" dirty="0"/>
              <a:t>Zweite Ebene</a:t>
            </a:r>
          </a:p>
          <a:p>
            <a:pPr lvl="2"/>
            <a:r>
              <a:rPr lang="de-DE" dirty="0"/>
              <a:t>Dritte Ebene</a:t>
            </a:r>
          </a:p>
          <a:p>
            <a:pPr lvl="0"/>
            <a:endParaRPr lang="de-DE" dirty="0"/>
          </a:p>
        </p:txBody>
      </p:sp>
      <p:sp>
        <p:nvSpPr>
          <p:cNvPr id="7" name="Titel 1"/>
          <p:cNvSpPr>
            <a:spLocks noGrp="1"/>
          </p:cNvSpPr>
          <p:nvPr>
            <p:ph type="title"/>
          </p:nvPr>
        </p:nvSpPr>
        <p:spPr>
          <a:xfrm>
            <a:off x="136856" y="184960"/>
            <a:ext cx="6535752" cy="939784"/>
          </a:xfrm>
        </p:spPr>
        <p:txBody>
          <a:bodyPr/>
          <a:lstStyle>
            <a:lvl1pPr algn="l">
              <a:defRPr b="1">
                <a:solidFill>
                  <a:srgbClr val="336699"/>
                </a:solidFill>
              </a:defRPr>
            </a:lvl1pPr>
          </a:lstStyle>
          <a:p>
            <a:r>
              <a:rPr lang="de-DE" dirty="0"/>
              <a:t>Titelmasterformat durch Klicken bearbeiten</a:t>
            </a:r>
          </a:p>
        </p:txBody>
      </p:sp>
      <p:sp>
        <p:nvSpPr>
          <p:cNvPr id="8" name="Fußzeilenplatzhalter 14"/>
          <p:cNvSpPr>
            <a:spLocks noGrp="1"/>
          </p:cNvSpPr>
          <p:nvPr>
            <p:ph type="ftr" sz="quarter" idx="11"/>
          </p:nvPr>
        </p:nvSpPr>
        <p:spPr/>
        <p:txBody>
          <a:bodyPr/>
          <a:lstStyle>
            <a:lvl1pPr algn="l">
              <a:defRPr sz="1000">
                <a:solidFill>
                  <a:schemeClr val="tx1"/>
                </a:solidFill>
                <a:latin typeface="Arial" charset="0"/>
              </a:defRPr>
            </a:lvl1pPr>
          </a:lstStyle>
          <a:p>
            <a:pPr>
              <a:defRPr/>
            </a:pPr>
            <a:r>
              <a:rPr lang="de-DE"/>
              <a:t>Agenda – Agenda – Agenda – Agenda</a:t>
            </a:r>
          </a:p>
        </p:txBody>
      </p:sp>
      <p:sp>
        <p:nvSpPr>
          <p:cNvPr id="9" name="Textfeld 8"/>
          <p:cNvSpPr txBox="1"/>
          <p:nvPr userDrawn="1"/>
        </p:nvSpPr>
        <p:spPr>
          <a:xfrm>
            <a:off x="6876951" y="6461814"/>
            <a:ext cx="2016224" cy="307777"/>
          </a:xfrm>
          <a:prstGeom prst="rect">
            <a:avLst/>
          </a:prstGeom>
          <a:noFill/>
        </p:spPr>
        <p:txBody>
          <a:bodyPr wrap="square" lIns="0" tIns="0" rIns="0" bIns="0" rtlCol="0">
            <a:spAutoFit/>
          </a:bodyPr>
          <a:lstStyle/>
          <a:p>
            <a:pPr algn="r"/>
            <a:r>
              <a:rPr lang="de-DE" sz="1000"/>
              <a:t>Veranstaltungsname</a:t>
            </a:r>
          </a:p>
          <a:p>
            <a:pPr algn="r"/>
            <a:r>
              <a:rPr lang="de-DE" sz="1000"/>
              <a:t>Anlage </a:t>
            </a:r>
            <a:fld id="{2D31DEFB-B4EA-475A-A0AB-CED87265A79A}" type="slidenum">
              <a:rPr lang="de-DE" sz="1000" smtClean="0"/>
              <a:t>‹Nr.›</a:t>
            </a:fld>
            <a:endParaRPr lang="de-DE" sz="1000"/>
          </a:p>
        </p:txBody>
      </p:sp>
    </p:spTree>
    <p:extLst>
      <p:ext uri="{BB962C8B-B14F-4D97-AF65-F5344CB8AC3E}">
        <p14:creationId xmlns:p14="http://schemas.microsoft.com/office/powerpoint/2010/main" val="12794898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139700" y="196850"/>
            <a:ext cx="6607175"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de-DE" altLang="de-DE"/>
              <a:t>Überschrift Arial 28 Blau</a:t>
            </a:r>
            <a:br>
              <a:rPr lang="de-DE" altLang="de-DE"/>
            </a:br>
            <a:r>
              <a:rPr lang="de-DE" altLang="de-DE"/>
              <a:t>Überschrift Arial 28 Blau</a:t>
            </a:r>
          </a:p>
        </p:txBody>
      </p:sp>
      <p:sp>
        <p:nvSpPr>
          <p:cNvPr id="1027" name="Textplatzhalter 2"/>
          <p:cNvSpPr>
            <a:spLocks noGrp="1"/>
          </p:cNvSpPr>
          <p:nvPr>
            <p:ph type="body" idx="1"/>
          </p:nvPr>
        </p:nvSpPr>
        <p:spPr bwMode="auto">
          <a:xfrm>
            <a:off x="136525" y="1444625"/>
            <a:ext cx="8786813" cy="478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Erste Ebene: Hier steht Text in Arial 20pt Zeichen Wingdings 110 75%</a:t>
            </a:r>
          </a:p>
          <a:p>
            <a:pPr lvl="1"/>
            <a:r>
              <a:rPr lang="de-DE" altLang="de-DE"/>
              <a:t>Zweite Ebene: Hier steht Text in Arial 18pt Zeichen Wingdings 117 65%</a:t>
            </a:r>
          </a:p>
          <a:p>
            <a:pPr lvl="2"/>
            <a:r>
              <a:rPr lang="de-DE" altLang="de-DE"/>
              <a:t>Dritte Ebene: Hier steht Text in Arial 16pt Zeichen normaler Text 2013 75%</a:t>
            </a:r>
          </a:p>
          <a:p>
            <a:pPr lvl="2"/>
            <a:r>
              <a:rPr lang="de-DE" altLang="de-DE"/>
              <a:t>Dritte Ebene: Hier steht Text in Arial 16pt Zeichen normaler Text 2013 75%</a:t>
            </a:r>
          </a:p>
        </p:txBody>
      </p:sp>
      <p:sp>
        <p:nvSpPr>
          <p:cNvPr id="15" name="Fußzeilenplatzhalter 14"/>
          <p:cNvSpPr>
            <a:spLocks noGrp="1"/>
          </p:cNvSpPr>
          <p:nvPr>
            <p:ph type="ftr" sz="quarter" idx="3"/>
          </p:nvPr>
        </p:nvSpPr>
        <p:spPr>
          <a:xfrm>
            <a:off x="176213" y="6492875"/>
            <a:ext cx="6538912" cy="365125"/>
          </a:xfrm>
          <a:prstGeom prst="rect">
            <a:avLst/>
          </a:prstGeom>
        </p:spPr>
        <p:txBody>
          <a:bodyPr vert="horz" lIns="91440" tIns="45720" rIns="91440" bIns="45720" rtlCol="0" anchor="ctr"/>
          <a:lstStyle>
            <a:lvl1pPr algn="l">
              <a:defRPr sz="1000">
                <a:solidFill>
                  <a:schemeClr val="tx1"/>
                </a:solidFill>
                <a:latin typeface="Arial" charset="0"/>
              </a:defRPr>
            </a:lvl1pPr>
          </a:lstStyle>
          <a:p>
            <a:pPr>
              <a:defRPr/>
            </a:pPr>
            <a:r>
              <a:rPr lang="de-DE"/>
              <a:t>Agenda – Agenda – Agenda – Agenda</a:t>
            </a:r>
          </a:p>
        </p:txBody>
      </p:sp>
      <p:sp>
        <p:nvSpPr>
          <p:cNvPr id="16" name="Foliennummernplatzhalter 15"/>
          <p:cNvSpPr>
            <a:spLocks noGrp="1"/>
          </p:cNvSpPr>
          <p:nvPr>
            <p:ph type="sldNum" sz="quarter" idx="4"/>
          </p:nvPr>
        </p:nvSpPr>
        <p:spPr>
          <a:xfrm>
            <a:off x="6867525" y="643413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smtClean="0"/>
            </a:lvl1pPr>
          </a:lstStyle>
          <a:p>
            <a:pPr>
              <a:defRPr/>
            </a:pPr>
            <a:r>
              <a:rPr lang="de-DE" altLang="de-DE"/>
              <a:t>Veranstaltungsname</a:t>
            </a:r>
          </a:p>
          <a:p>
            <a:pPr>
              <a:defRPr/>
            </a:pPr>
            <a:r>
              <a:rPr lang="de-DE" altLang="de-DE"/>
              <a:t>Anlage </a:t>
            </a:r>
            <a:fld id="{EB3F0493-5C7D-4C9D-88F8-9F9790E38BD6}" type="slidenum">
              <a:rPr lang="de-DE" altLang="de-DE"/>
              <a:pPr>
                <a:defRPr/>
              </a:pPr>
              <a:t>‹Nr.›</a:t>
            </a:fld>
            <a:endParaRPr lang="de-DE" altLang="de-DE"/>
          </a:p>
        </p:txBody>
      </p:sp>
      <p:sp>
        <p:nvSpPr>
          <p:cNvPr id="17" name="Rechteck 16"/>
          <p:cNvSpPr/>
          <p:nvPr userDrawn="1"/>
        </p:nvSpPr>
        <p:spPr>
          <a:xfrm>
            <a:off x="8928893" y="949325"/>
            <a:ext cx="106363" cy="1936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de-DE" altLang="de-DE">
              <a:solidFill>
                <a:srgbClr val="FFFFFF"/>
              </a:solidFill>
              <a:latin typeface="Calibri" pitchFamily="34" charset="0"/>
            </a:endParaRPr>
          </a:p>
        </p:txBody>
      </p:sp>
      <p:pic>
        <p:nvPicPr>
          <p:cNvPr id="18" name="Picture 49" descr="home_unisignet_450_214a"/>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l="62572" r="10008" b="43417"/>
          <a:stretch>
            <a:fillRect/>
          </a:stretch>
        </p:blipFill>
        <p:spPr bwMode="auto">
          <a:xfrm>
            <a:off x="7544593" y="60325"/>
            <a:ext cx="4556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Line 78"/>
          <p:cNvSpPr>
            <a:spLocks noChangeShapeType="1"/>
          </p:cNvSpPr>
          <p:nvPr userDrawn="1"/>
        </p:nvSpPr>
        <p:spPr bwMode="auto">
          <a:xfrm>
            <a:off x="6876256" y="998538"/>
            <a:ext cx="2052637" cy="0"/>
          </a:xfrm>
          <a:prstGeom prst="line">
            <a:avLst/>
          </a:prstGeom>
          <a:noFill/>
          <a:ln w="12700">
            <a:solidFill>
              <a:srgbClr val="336699"/>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 name="Line 79"/>
          <p:cNvSpPr>
            <a:spLocks noChangeShapeType="1"/>
          </p:cNvSpPr>
          <p:nvPr userDrawn="1"/>
        </p:nvSpPr>
        <p:spPr bwMode="auto">
          <a:xfrm rot="10800000">
            <a:off x="7281068" y="958850"/>
            <a:ext cx="1655763" cy="0"/>
          </a:xfrm>
          <a:prstGeom prst="line">
            <a:avLst/>
          </a:prstGeom>
          <a:noFill/>
          <a:ln w="12700">
            <a:solidFill>
              <a:srgbClr val="336699"/>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 name="Line 81"/>
          <p:cNvSpPr>
            <a:spLocks noChangeShapeType="1"/>
          </p:cNvSpPr>
          <p:nvPr userDrawn="1"/>
        </p:nvSpPr>
        <p:spPr bwMode="auto">
          <a:xfrm rot="10800000">
            <a:off x="7747793" y="925513"/>
            <a:ext cx="1152525" cy="0"/>
          </a:xfrm>
          <a:prstGeom prst="line">
            <a:avLst/>
          </a:prstGeom>
          <a:noFill/>
          <a:ln w="6350">
            <a:solidFill>
              <a:srgbClr val="336699"/>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22" name="Grafik 29" descr="Uni-Logo Ecke 20.06.2009.jpg"/>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7044531" y="666750"/>
            <a:ext cx="15875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Textfeld 22"/>
          <p:cNvSpPr txBox="1"/>
          <p:nvPr userDrawn="1"/>
        </p:nvSpPr>
        <p:spPr>
          <a:xfrm>
            <a:off x="6954043" y="473075"/>
            <a:ext cx="2071688" cy="261938"/>
          </a:xfrm>
          <a:prstGeom prst="rect">
            <a:avLst/>
          </a:prstGeom>
          <a:noFill/>
        </p:spPr>
        <p:txBody>
          <a:bodyPr>
            <a:spAutoFit/>
          </a:bodyPr>
          <a:lstStyle/>
          <a:p>
            <a:pPr>
              <a:defRPr/>
            </a:pPr>
            <a:r>
              <a:rPr lang="de-DE" sz="1050" b="1" dirty="0"/>
              <a:t>Universität </a:t>
            </a:r>
            <a:r>
              <a:rPr lang="de-DE" sz="1050" b="1" dirty="0">
                <a:solidFill>
                  <a:srgbClr val="336699"/>
                </a:solidFill>
              </a:rPr>
              <a:t>Trier</a:t>
            </a:r>
          </a:p>
        </p:txBody>
      </p:sp>
      <p:sp>
        <p:nvSpPr>
          <p:cNvPr id="24" name="Textfeld 23"/>
          <p:cNvSpPr txBox="1"/>
          <p:nvPr userDrawn="1"/>
        </p:nvSpPr>
        <p:spPr>
          <a:xfrm>
            <a:off x="7142956" y="609600"/>
            <a:ext cx="2249487" cy="261938"/>
          </a:xfrm>
          <a:prstGeom prst="rect">
            <a:avLst/>
          </a:prstGeom>
          <a:noFill/>
        </p:spPr>
        <p:txBody>
          <a:bodyPr>
            <a:spAutoFit/>
          </a:bodyPr>
          <a:lstStyle/>
          <a:p>
            <a:pPr>
              <a:defRPr/>
            </a:pPr>
            <a:r>
              <a:rPr lang="de-DE" sz="1050" b="1" spc="50" baseline="0" dirty="0">
                <a:solidFill>
                  <a:srgbClr val="336699"/>
                </a:solidFill>
                <a:cs typeface="Arial" pitchFamily="34" charset="0"/>
              </a:rPr>
              <a:t>MARKETING &amp; HANDEL</a:t>
            </a:r>
          </a:p>
        </p:txBody>
      </p:sp>
      <p:sp>
        <p:nvSpPr>
          <p:cNvPr id="26" name="Rechteck 25"/>
          <p:cNvSpPr/>
          <p:nvPr userDrawn="1"/>
        </p:nvSpPr>
        <p:spPr>
          <a:xfrm>
            <a:off x="8903493" y="928688"/>
            <a:ext cx="142875" cy="2143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de-DE" altLang="de-DE">
              <a:solidFill>
                <a:schemeClr val="bg1"/>
              </a:solidFill>
              <a:latin typeface="Calibri" pitchFamily="34" charset="0"/>
            </a:endParaRPr>
          </a:p>
        </p:txBody>
      </p:sp>
      <p:sp>
        <p:nvSpPr>
          <p:cNvPr id="27" name="Textfeld 26"/>
          <p:cNvSpPr txBox="1"/>
          <p:nvPr userDrawn="1"/>
        </p:nvSpPr>
        <p:spPr>
          <a:xfrm>
            <a:off x="7142956" y="742950"/>
            <a:ext cx="2606675" cy="230188"/>
          </a:xfrm>
          <a:prstGeom prst="rect">
            <a:avLst/>
          </a:prstGeom>
          <a:noFill/>
        </p:spPr>
        <p:txBody>
          <a:bodyPr>
            <a:spAutoFit/>
          </a:bodyPr>
          <a:lstStyle/>
          <a:p>
            <a:pPr>
              <a:defRPr/>
            </a:pPr>
            <a:r>
              <a:rPr lang="de-DE" sz="900" b="1" i="1" kern="500" dirty="0"/>
              <a:t>Prof. Dr. Prof. h.c. B. Swoboda</a:t>
            </a:r>
          </a:p>
        </p:txBody>
      </p:sp>
    </p:spTree>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Lst>
  <p:hf hdr="0" dt="0"/>
  <p:txStyles>
    <p:titleStyle>
      <a:lvl1pPr algn="l" rtl="0" eaLnBrk="0" fontAlgn="base" hangingPunct="0">
        <a:spcBef>
          <a:spcPct val="0"/>
        </a:spcBef>
        <a:spcAft>
          <a:spcPct val="0"/>
        </a:spcAft>
        <a:defRPr sz="2800" b="1" kern="1200">
          <a:solidFill>
            <a:srgbClr val="336699"/>
          </a:solidFill>
          <a:latin typeface="Arial" pitchFamily="34" charset="0"/>
          <a:ea typeface="+mj-ea"/>
          <a:cs typeface="Arial" pitchFamily="34" charset="0"/>
        </a:defRPr>
      </a:lvl1pPr>
      <a:lvl2pPr algn="l" rtl="0" eaLnBrk="0" fontAlgn="base" hangingPunct="0">
        <a:spcBef>
          <a:spcPct val="0"/>
        </a:spcBef>
        <a:spcAft>
          <a:spcPct val="0"/>
        </a:spcAft>
        <a:defRPr sz="2800" b="1">
          <a:solidFill>
            <a:srgbClr val="336699"/>
          </a:solidFill>
          <a:latin typeface="Arial" charset="0"/>
          <a:cs typeface="Arial" charset="0"/>
        </a:defRPr>
      </a:lvl2pPr>
      <a:lvl3pPr algn="l" rtl="0" eaLnBrk="0" fontAlgn="base" hangingPunct="0">
        <a:spcBef>
          <a:spcPct val="0"/>
        </a:spcBef>
        <a:spcAft>
          <a:spcPct val="0"/>
        </a:spcAft>
        <a:defRPr sz="2800" b="1">
          <a:solidFill>
            <a:srgbClr val="336699"/>
          </a:solidFill>
          <a:latin typeface="Arial" charset="0"/>
          <a:cs typeface="Arial" charset="0"/>
        </a:defRPr>
      </a:lvl3pPr>
      <a:lvl4pPr algn="l" rtl="0" eaLnBrk="0" fontAlgn="base" hangingPunct="0">
        <a:spcBef>
          <a:spcPct val="0"/>
        </a:spcBef>
        <a:spcAft>
          <a:spcPct val="0"/>
        </a:spcAft>
        <a:defRPr sz="2800" b="1">
          <a:solidFill>
            <a:srgbClr val="336699"/>
          </a:solidFill>
          <a:latin typeface="Arial" charset="0"/>
          <a:cs typeface="Arial" charset="0"/>
        </a:defRPr>
      </a:lvl4pPr>
      <a:lvl5pPr algn="l" rtl="0" eaLnBrk="0" fontAlgn="base" hangingPunct="0">
        <a:spcBef>
          <a:spcPct val="0"/>
        </a:spcBef>
        <a:spcAft>
          <a:spcPct val="0"/>
        </a:spcAft>
        <a:defRPr sz="2800" b="1">
          <a:solidFill>
            <a:srgbClr val="336699"/>
          </a:solidFill>
          <a:latin typeface="Arial" charset="0"/>
          <a:cs typeface="Arial" charset="0"/>
        </a:defRPr>
      </a:lvl5pPr>
      <a:lvl6pPr marL="457200" algn="ctr" rtl="0" fontAlgn="base">
        <a:spcBef>
          <a:spcPct val="0"/>
        </a:spcBef>
        <a:spcAft>
          <a:spcPct val="0"/>
        </a:spcAft>
        <a:defRPr sz="3200" b="1">
          <a:solidFill>
            <a:srgbClr val="000099"/>
          </a:solidFill>
          <a:latin typeface="Arial" charset="0"/>
          <a:cs typeface="Arial" charset="0"/>
        </a:defRPr>
      </a:lvl6pPr>
      <a:lvl7pPr marL="914400" algn="ctr" rtl="0" fontAlgn="base">
        <a:spcBef>
          <a:spcPct val="0"/>
        </a:spcBef>
        <a:spcAft>
          <a:spcPct val="0"/>
        </a:spcAft>
        <a:defRPr sz="3200" b="1">
          <a:solidFill>
            <a:srgbClr val="000099"/>
          </a:solidFill>
          <a:latin typeface="Arial" charset="0"/>
          <a:cs typeface="Arial" charset="0"/>
        </a:defRPr>
      </a:lvl7pPr>
      <a:lvl8pPr marL="1371600" algn="ctr" rtl="0" fontAlgn="base">
        <a:spcBef>
          <a:spcPct val="0"/>
        </a:spcBef>
        <a:spcAft>
          <a:spcPct val="0"/>
        </a:spcAft>
        <a:defRPr sz="3200" b="1">
          <a:solidFill>
            <a:srgbClr val="000099"/>
          </a:solidFill>
          <a:latin typeface="Arial" charset="0"/>
          <a:cs typeface="Arial" charset="0"/>
        </a:defRPr>
      </a:lvl8pPr>
      <a:lvl9pPr marL="1828800" algn="ctr" rtl="0" fontAlgn="base">
        <a:spcBef>
          <a:spcPct val="0"/>
        </a:spcBef>
        <a:spcAft>
          <a:spcPct val="0"/>
        </a:spcAft>
        <a:defRPr sz="3200" b="1">
          <a:solidFill>
            <a:srgbClr val="000099"/>
          </a:solidFill>
          <a:latin typeface="Arial" charset="0"/>
          <a:cs typeface="Arial" charset="0"/>
        </a:defRPr>
      </a:lvl9pPr>
    </p:titleStyle>
    <p:bodyStyle>
      <a:lvl1pPr marL="273050" indent="-273050" algn="l" rtl="0" eaLnBrk="0" fontAlgn="base" hangingPunct="0">
        <a:spcBef>
          <a:spcPct val="20000"/>
        </a:spcBef>
        <a:spcAft>
          <a:spcPct val="0"/>
        </a:spcAft>
        <a:buClr>
          <a:srgbClr val="336699"/>
        </a:buClr>
        <a:buSzPct val="75000"/>
        <a:buFont typeface="Wingdings" pitchFamily="2" charset="2"/>
        <a:buChar char="n"/>
        <a:defRPr sz="2000" b="1" kern="1200">
          <a:solidFill>
            <a:schemeClr val="tx1"/>
          </a:solidFill>
          <a:latin typeface="Arial" pitchFamily="34" charset="0"/>
          <a:ea typeface="+mn-ea"/>
          <a:cs typeface="Arial" pitchFamily="34" charset="0"/>
        </a:defRPr>
      </a:lvl1pPr>
      <a:lvl2pPr marL="539750" indent="-271463" algn="l" rtl="0" eaLnBrk="0" fontAlgn="base" hangingPunct="0">
        <a:spcBef>
          <a:spcPct val="20000"/>
        </a:spcBef>
        <a:spcAft>
          <a:spcPct val="0"/>
        </a:spcAft>
        <a:buClr>
          <a:srgbClr val="336699"/>
        </a:buClr>
        <a:buSzPct val="65000"/>
        <a:buFont typeface="Wingdings" pitchFamily="2" charset="2"/>
        <a:buChar char="u"/>
        <a:defRPr kern="1200">
          <a:solidFill>
            <a:schemeClr val="tx1"/>
          </a:solidFill>
          <a:latin typeface="Arial" pitchFamily="34" charset="0"/>
          <a:ea typeface="+mn-ea"/>
          <a:cs typeface="Arial" pitchFamily="34" charset="0"/>
        </a:defRPr>
      </a:lvl2pPr>
      <a:lvl3pPr marL="809625" indent="-269875" algn="l" rtl="0" eaLnBrk="0" fontAlgn="base" hangingPunct="0">
        <a:spcBef>
          <a:spcPct val="20000"/>
        </a:spcBef>
        <a:spcAft>
          <a:spcPct val="0"/>
        </a:spcAft>
        <a:buClr>
          <a:srgbClr val="336699"/>
        </a:buClr>
        <a:buSzPct val="75000"/>
        <a:buFont typeface="Symbol" pitchFamily="18" charset="2"/>
        <a:buChar char="-"/>
        <a:defRPr sz="16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Arial" charset="0"/>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Textfeld 8"/>
          <p:cNvSpPr txBox="1"/>
          <p:nvPr userDrawn="1"/>
        </p:nvSpPr>
        <p:spPr>
          <a:xfrm>
            <a:off x="179388" y="1357313"/>
            <a:ext cx="8785225" cy="461962"/>
          </a:xfrm>
          <a:prstGeom prst="rect">
            <a:avLst/>
          </a:prstGeom>
          <a:noFill/>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de-DE" altLang="de-DE" sz="2400" b="1">
                <a:solidFill>
                  <a:srgbClr val="336699"/>
                </a:solidFill>
              </a:rPr>
              <a:t>– Titelmaster Zwischenüberschrift –</a:t>
            </a:r>
          </a:p>
        </p:txBody>
      </p:sp>
      <p:sp>
        <p:nvSpPr>
          <p:cNvPr id="10" name="Titel 1"/>
          <p:cNvSpPr txBox="1">
            <a:spLocks/>
          </p:cNvSpPr>
          <p:nvPr userDrawn="1"/>
        </p:nvSpPr>
        <p:spPr>
          <a:xfrm>
            <a:off x="179388" y="123825"/>
            <a:ext cx="6607175" cy="939800"/>
          </a:xfrm>
          <a:prstGeom prst="rect">
            <a:avLst/>
          </a:prstGeom>
        </p:spPr>
        <p:txBody>
          <a:bodyPr/>
          <a:lstStyle>
            <a:lvl1pPr>
              <a:defRPr b="1">
                <a:solidFill>
                  <a:srgbClr val="336699"/>
                </a:solidFill>
              </a:defRPr>
            </a:lvl1pPr>
          </a:lstStyle>
          <a:p>
            <a:pPr fontAlgn="auto">
              <a:spcAft>
                <a:spcPts val="0"/>
              </a:spcAft>
              <a:defRPr/>
            </a:pPr>
            <a:r>
              <a:rPr lang="de-DE" sz="2800" dirty="0">
                <a:ea typeface="+mj-ea"/>
                <a:cs typeface="Arial" pitchFamily="34" charset="0"/>
              </a:rPr>
              <a:t>Titelmasterformat durch Klicken bearbeiten</a:t>
            </a:r>
          </a:p>
        </p:txBody>
      </p:sp>
      <p:sp>
        <p:nvSpPr>
          <p:cNvPr id="11" name="Inhaltsplatzhalter 2"/>
          <p:cNvSpPr txBox="1">
            <a:spLocks/>
          </p:cNvSpPr>
          <p:nvPr userDrawn="1"/>
        </p:nvSpPr>
        <p:spPr>
          <a:xfrm>
            <a:off x="139700" y="1881188"/>
            <a:ext cx="8786813" cy="4500562"/>
          </a:xfrm>
          <a:prstGeom prst="rect">
            <a:avLst/>
          </a:prstGeom>
        </p:spPr>
        <p:txBody>
          <a:bodyPr/>
          <a:lstStyle>
            <a:lvl1pPr marL="273050" indent="-273050">
              <a:buSzPct val="75000"/>
              <a:buFont typeface="Wingdings" pitchFamily="2" charset="2"/>
              <a:buChar char=""/>
              <a:tabLst>
                <a:tab pos="446088" algn="l"/>
              </a:tabLst>
              <a:defRPr b="1" baseline="0"/>
            </a:lvl1pPr>
            <a:lvl2pPr marL="627063" indent="-271463">
              <a:buSzPct val="65000"/>
              <a:buFont typeface="Wingdings" pitchFamily="2" charset="2"/>
              <a:buChar char=""/>
              <a:defRPr/>
            </a:lvl2pPr>
            <a:lvl3pPr marL="989013" indent="-276225">
              <a:buSzPct val="75000"/>
              <a:defRPr/>
            </a:lvl3pPr>
          </a:lstStyle>
          <a:p>
            <a:pPr fontAlgn="auto">
              <a:spcBef>
                <a:spcPct val="20000"/>
              </a:spcBef>
              <a:spcAft>
                <a:spcPts val="0"/>
              </a:spcAft>
              <a:buClr>
                <a:srgbClr val="336699"/>
              </a:buClr>
              <a:defRPr/>
            </a:pPr>
            <a:r>
              <a:rPr lang="de-DE" sz="2000" dirty="0">
                <a:cs typeface="Arial" pitchFamily="34" charset="0"/>
              </a:rPr>
              <a:t>Textmasterformate durch Klicken bearbeiten</a:t>
            </a:r>
          </a:p>
          <a:p>
            <a:pPr marL="540000" lvl="1" fontAlgn="auto">
              <a:spcBef>
                <a:spcPct val="20000"/>
              </a:spcBef>
              <a:spcAft>
                <a:spcPts val="0"/>
              </a:spcAft>
              <a:buClr>
                <a:srgbClr val="336699"/>
              </a:buClr>
              <a:defRPr/>
            </a:pPr>
            <a:r>
              <a:rPr lang="de-DE" dirty="0">
                <a:cs typeface="Arial" pitchFamily="34" charset="0"/>
              </a:rPr>
              <a:t>Zweite Ebene</a:t>
            </a:r>
          </a:p>
          <a:p>
            <a:pPr marL="810000" lvl="2" indent="-270000" fontAlgn="auto">
              <a:spcBef>
                <a:spcPct val="20000"/>
              </a:spcBef>
              <a:spcAft>
                <a:spcPts val="0"/>
              </a:spcAft>
              <a:buClr>
                <a:srgbClr val="336699"/>
              </a:buClr>
              <a:buFont typeface="Symbol" pitchFamily="18" charset="2"/>
              <a:buChar char="-"/>
              <a:defRPr/>
            </a:pPr>
            <a:r>
              <a:rPr lang="de-DE" sz="1600" dirty="0">
                <a:cs typeface="Arial" pitchFamily="34" charset="0"/>
              </a:rPr>
              <a:t>Dritte Ebene</a:t>
            </a:r>
          </a:p>
        </p:txBody>
      </p:sp>
      <p:sp>
        <p:nvSpPr>
          <p:cNvPr id="17" name="Rechteck 16"/>
          <p:cNvSpPr/>
          <p:nvPr userDrawn="1"/>
        </p:nvSpPr>
        <p:spPr>
          <a:xfrm>
            <a:off x="8928893" y="949325"/>
            <a:ext cx="106363" cy="1936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de-DE" altLang="de-DE">
              <a:solidFill>
                <a:srgbClr val="FFFFFF"/>
              </a:solidFill>
              <a:latin typeface="Calibri" pitchFamily="34" charset="0"/>
            </a:endParaRPr>
          </a:p>
        </p:txBody>
      </p:sp>
      <p:pic>
        <p:nvPicPr>
          <p:cNvPr id="2055" name="Picture 49" descr="home_unisignet_450_214a"/>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62572" r="10008" b="43417"/>
          <a:stretch>
            <a:fillRect/>
          </a:stretch>
        </p:blipFill>
        <p:spPr bwMode="auto">
          <a:xfrm>
            <a:off x="7544593" y="60325"/>
            <a:ext cx="4556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Line 78"/>
          <p:cNvSpPr>
            <a:spLocks noChangeShapeType="1"/>
          </p:cNvSpPr>
          <p:nvPr userDrawn="1"/>
        </p:nvSpPr>
        <p:spPr bwMode="auto">
          <a:xfrm>
            <a:off x="6876256" y="998538"/>
            <a:ext cx="2052637" cy="0"/>
          </a:xfrm>
          <a:prstGeom prst="line">
            <a:avLst/>
          </a:prstGeom>
          <a:noFill/>
          <a:ln w="12700">
            <a:solidFill>
              <a:srgbClr val="336699"/>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7" name="Line 79"/>
          <p:cNvSpPr>
            <a:spLocks noChangeShapeType="1"/>
          </p:cNvSpPr>
          <p:nvPr userDrawn="1"/>
        </p:nvSpPr>
        <p:spPr bwMode="auto">
          <a:xfrm rot="10800000">
            <a:off x="7281068" y="958850"/>
            <a:ext cx="1655763" cy="0"/>
          </a:xfrm>
          <a:prstGeom prst="line">
            <a:avLst/>
          </a:prstGeom>
          <a:noFill/>
          <a:ln w="12700">
            <a:solidFill>
              <a:srgbClr val="336699"/>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81"/>
          <p:cNvSpPr>
            <a:spLocks noChangeShapeType="1"/>
          </p:cNvSpPr>
          <p:nvPr userDrawn="1"/>
        </p:nvSpPr>
        <p:spPr bwMode="auto">
          <a:xfrm rot="10800000">
            <a:off x="7747793" y="925513"/>
            <a:ext cx="1152525" cy="0"/>
          </a:xfrm>
          <a:prstGeom prst="line">
            <a:avLst/>
          </a:prstGeom>
          <a:noFill/>
          <a:ln w="6350">
            <a:solidFill>
              <a:srgbClr val="336699"/>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2059" name="Grafik 29" descr="Uni-Logo Ecke 20.06.2009.jp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044531" y="666750"/>
            <a:ext cx="15875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feld 24"/>
          <p:cNvSpPr txBox="1"/>
          <p:nvPr userDrawn="1"/>
        </p:nvSpPr>
        <p:spPr>
          <a:xfrm>
            <a:off x="6954043" y="473075"/>
            <a:ext cx="2071688" cy="261938"/>
          </a:xfrm>
          <a:prstGeom prst="rect">
            <a:avLst/>
          </a:prstGeom>
          <a:noFill/>
        </p:spPr>
        <p:txBody>
          <a:bodyPr>
            <a:spAutoFit/>
          </a:bodyPr>
          <a:lstStyle/>
          <a:p>
            <a:pPr>
              <a:defRPr/>
            </a:pPr>
            <a:r>
              <a:rPr lang="de-DE" sz="1050" b="1" dirty="0"/>
              <a:t>Universität </a:t>
            </a:r>
            <a:r>
              <a:rPr lang="de-DE" sz="1050" b="1" dirty="0">
                <a:solidFill>
                  <a:srgbClr val="336699"/>
                </a:solidFill>
              </a:rPr>
              <a:t>Trier</a:t>
            </a:r>
          </a:p>
        </p:txBody>
      </p:sp>
      <p:sp>
        <p:nvSpPr>
          <p:cNvPr id="26" name="Textfeld 25"/>
          <p:cNvSpPr txBox="1"/>
          <p:nvPr userDrawn="1"/>
        </p:nvSpPr>
        <p:spPr>
          <a:xfrm>
            <a:off x="7142956" y="609600"/>
            <a:ext cx="2249487" cy="261938"/>
          </a:xfrm>
          <a:prstGeom prst="rect">
            <a:avLst/>
          </a:prstGeom>
          <a:noFill/>
        </p:spPr>
        <p:txBody>
          <a:bodyPr>
            <a:spAutoFit/>
          </a:bodyPr>
          <a:lstStyle/>
          <a:p>
            <a:pPr>
              <a:defRPr/>
            </a:pPr>
            <a:r>
              <a:rPr lang="de-DE" sz="1050" b="1" spc="50" baseline="0" dirty="0">
                <a:solidFill>
                  <a:srgbClr val="336699"/>
                </a:solidFill>
                <a:cs typeface="Arial" pitchFamily="34" charset="0"/>
              </a:rPr>
              <a:t>MARKETING &amp; HANDEL</a:t>
            </a:r>
          </a:p>
        </p:txBody>
      </p:sp>
      <p:sp>
        <p:nvSpPr>
          <p:cNvPr id="27" name="Rechteck 26"/>
          <p:cNvSpPr/>
          <p:nvPr userDrawn="1"/>
        </p:nvSpPr>
        <p:spPr>
          <a:xfrm>
            <a:off x="8903493" y="928688"/>
            <a:ext cx="142875" cy="2143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de-DE" altLang="de-DE">
              <a:solidFill>
                <a:schemeClr val="bg1"/>
              </a:solidFill>
              <a:latin typeface="Calibri" pitchFamily="34" charset="0"/>
            </a:endParaRPr>
          </a:p>
        </p:txBody>
      </p:sp>
      <p:sp>
        <p:nvSpPr>
          <p:cNvPr id="28" name="Textfeld 27"/>
          <p:cNvSpPr txBox="1"/>
          <p:nvPr userDrawn="1"/>
        </p:nvSpPr>
        <p:spPr>
          <a:xfrm>
            <a:off x="7142956" y="742950"/>
            <a:ext cx="2606675" cy="230188"/>
          </a:xfrm>
          <a:prstGeom prst="rect">
            <a:avLst/>
          </a:prstGeom>
          <a:noFill/>
        </p:spPr>
        <p:txBody>
          <a:bodyPr>
            <a:spAutoFit/>
          </a:bodyPr>
          <a:lstStyle/>
          <a:p>
            <a:pPr>
              <a:defRPr/>
            </a:pPr>
            <a:r>
              <a:rPr lang="de-DE" sz="900" b="1" i="1" kern="500" dirty="0"/>
              <a:t>Prof. Dr. Prof. h.c. B. Swoboda</a:t>
            </a:r>
          </a:p>
        </p:txBody>
      </p:sp>
      <p:sp>
        <p:nvSpPr>
          <p:cNvPr id="19" name="Fußzeilenplatzhalter 14"/>
          <p:cNvSpPr>
            <a:spLocks noGrp="1"/>
          </p:cNvSpPr>
          <p:nvPr>
            <p:ph type="ftr" sz="quarter" idx="3"/>
          </p:nvPr>
        </p:nvSpPr>
        <p:spPr>
          <a:xfrm>
            <a:off x="176213" y="6492875"/>
            <a:ext cx="6538912" cy="365125"/>
          </a:xfrm>
          <a:prstGeom prst="rect">
            <a:avLst/>
          </a:prstGeom>
        </p:spPr>
        <p:txBody>
          <a:bodyPr vert="horz" lIns="91440" tIns="45720" rIns="91440" bIns="45720" rtlCol="0" anchor="ctr"/>
          <a:lstStyle>
            <a:lvl1pPr algn="l">
              <a:defRPr sz="1000">
                <a:solidFill>
                  <a:schemeClr val="tx1"/>
                </a:solidFill>
                <a:latin typeface="Arial" charset="0"/>
              </a:defRPr>
            </a:lvl1pPr>
          </a:lstStyle>
          <a:p>
            <a:pPr>
              <a:defRPr/>
            </a:pPr>
            <a:r>
              <a:rPr lang="de-DE"/>
              <a:t>Agenda – Agenda – Agenda – Agenda</a:t>
            </a:r>
          </a:p>
        </p:txBody>
      </p:sp>
      <p:sp>
        <p:nvSpPr>
          <p:cNvPr id="18" name="Textfeld 17"/>
          <p:cNvSpPr txBox="1"/>
          <p:nvPr userDrawn="1"/>
        </p:nvSpPr>
        <p:spPr>
          <a:xfrm>
            <a:off x="6876951" y="6461814"/>
            <a:ext cx="2016224" cy="307777"/>
          </a:xfrm>
          <a:prstGeom prst="rect">
            <a:avLst/>
          </a:prstGeom>
          <a:noFill/>
        </p:spPr>
        <p:txBody>
          <a:bodyPr wrap="square" lIns="0" tIns="0" rIns="0" bIns="0" rtlCol="0">
            <a:spAutoFit/>
          </a:bodyPr>
          <a:lstStyle/>
          <a:p>
            <a:pPr algn="r"/>
            <a:r>
              <a:rPr lang="de-DE" sz="1000"/>
              <a:t>Veranstaltungsname</a:t>
            </a:r>
          </a:p>
          <a:p>
            <a:pPr algn="r"/>
            <a:r>
              <a:rPr lang="de-DE" sz="1000"/>
              <a:t>Anlage </a:t>
            </a:r>
            <a:fld id="{2D31DEFB-B4EA-475A-A0AB-CED87265A79A}" type="slidenum">
              <a:rPr lang="de-DE" sz="1000" smtClean="0"/>
              <a:t>‹Nr.›</a:t>
            </a:fld>
            <a:endParaRPr lang="de-DE" sz="1000"/>
          </a:p>
        </p:txBody>
      </p:sp>
    </p:spTree>
  </p:cSld>
  <p:clrMap bg1="lt1" tx1="dk1" bg2="lt2" tx2="dk2" accent1="accent1" accent2="accent2" accent3="accent3" accent4="accent4" accent5="accent5" accent6="accent6" hlink="hlink" folHlink="folHlink"/>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2" Type="http://schemas.openxmlformats.org/officeDocument/2006/relationships/tags" Target="../tags/tag2.xml"/><Relationship Id="rId16" Type="http://schemas.openxmlformats.org/officeDocument/2006/relationships/notesSlide" Target="../notesSlides/notesSlide9.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slideLayout" Target="../slideLayouts/slideLayout2.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Untertitel 2"/>
          <p:cNvSpPr>
            <a:spLocks noGrp="1"/>
          </p:cNvSpPr>
          <p:nvPr>
            <p:ph type="subTitle" idx="1"/>
          </p:nvPr>
        </p:nvSpPr>
        <p:spPr>
          <a:xfrm>
            <a:off x="250825" y="3996597"/>
            <a:ext cx="8642350" cy="440035"/>
          </a:xfrm>
        </p:spPr>
        <p:txBody>
          <a:bodyPr>
            <a:normAutofit/>
          </a:bodyPr>
          <a:lstStyle/>
          <a:p>
            <a:r>
              <a:rPr lang="de-DE" altLang="de-DE" sz="2000" dirty="0"/>
              <a:t>Hier steht der Untertitel in Arial 20pt</a:t>
            </a:r>
          </a:p>
        </p:txBody>
      </p:sp>
      <p:sp>
        <p:nvSpPr>
          <p:cNvPr id="7171" name="Titel 1"/>
          <p:cNvSpPr>
            <a:spLocks noGrp="1"/>
          </p:cNvSpPr>
          <p:nvPr>
            <p:ph type="ctrTitle"/>
          </p:nvPr>
        </p:nvSpPr>
        <p:spPr>
          <a:xfrm>
            <a:off x="250825" y="2816876"/>
            <a:ext cx="8642350" cy="785813"/>
          </a:xfrm>
        </p:spPr>
        <p:txBody>
          <a:bodyPr/>
          <a:lstStyle/>
          <a:p>
            <a:r>
              <a:rPr lang="de-DE" altLang="de-DE" dirty="0"/>
              <a:t>Titel Arial 40pt</a:t>
            </a:r>
          </a:p>
        </p:txBody>
      </p:sp>
      <p:sp>
        <p:nvSpPr>
          <p:cNvPr id="7172" name="Rectangle 9"/>
          <p:cNvSpPr>
            <a:spLocks noChangeArrowheads="1"/>
          </p:cNvSpPr>
          <p:nvPr/>
        </p:nvSpPr>
        <p:spPr bwMode="auto">
          <a:xfrm>
            <a:off x="250825" y="5949950"/>
            <a:ext cx="8642350" cy="73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algn="ctr">
              <a:spcBef>
                <a:spcPct val="0"/>
              </a:spcBef>
              <a:buClrTx/>
              <a:buSzTx/>
              <a:buFontTx/>
              <a:buNone/>
            </a:pPr>
            <a:r>
              <a:rPr lang="de-DE" altLang="de-DE" sz="1400" dirty="0">
                <a:cs typeface="Times New Roman" pitchFamily="18" charset="0"/>
              </a:rPr>
              <a:t>Vorname Name</a:t>
            </a:r>
          </a:p>
          <a:p>
            <a:pPr algn="ctr">
              <a:spcBef>
                <a:spcPct val="0"/>
              </a:spcBef>
              <a:buClrTx/>
              <a:buSzTx/>
              <a:buFontTx/>
              <a:buNone/>
            </a:pPr>
            <a:r>
              <a:rPr lang="de-DE" altLang="de-DE" sz="1400" dirty="0">
                <a:cs typeface="Times New Roman" pitchFamily="18" charset="0"/>
              </a:rPr>
              <a:t>Veranstaltungsort</a:t>
            </a:r>
            <a:r>
              <a:rPr lang="de-DE" altLang="de-DE" sz="1400">
                <a:cs typeface="Times New Roman" pitchFamily="18" charset="0"/>
              </a:rPr>
              <a:t>, 16. </a:t>
            </a:r>
            <a:r>
              <a:rPr lang="de-DE" altLang="de-DE" sz="1400" dirty="0">
                <a:cs typeface="Times New Roman" pitchFamily="18" charset="0"/>
              </a:rPr>
              <a:t>Oktober 2023</a:t>
            </a:r>
          </a:p>
          <a:p>
            <a:pPr algn="ctr">
              <a:spcBef>
                <a:spcPct val="0"/>
              </a:spcBef>
              <a:buClrTx/>
              <a:buSzTx/>
              <a:buFontTx/>
              <a:buNone/>
            </a:pPr>
            <a:r>
              <a:rPr lang="de-DE" altLang="de-DE" sz="1400" dirty="0">
                <a:cs typeface="Times New Roman" pitchFamily="18" charset="0"/>
              </a:rPr>
              <a:t>Arial – fett – 14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a:xfrm>
            <a:off x="139700" y="185738"/>
            <a:ext cx="6592540" cy="939800"/>
          </a:xfrm>
        </p:spPr>
        <p:txBody>
          <a:bodyPr/>
          <a:lstStyle/>
          <a:p>
            <a:r>
              <a:rPr lang="de-DE" altLang="de-DE" dirty="0"/>
              <a:t>Retail Branding</a:t>
            </a:r>
          </a:p>
        </p:txBody>
      </p:sp>
      <p:sp>
        <p:nvSpPr>
          <p:cNvPr id="15363" name="Inhaltsplatzhalter 2"/>
          <p:cNvSpPr>
            <a:spLocks noGrp="1"/>
          </p:cNvSpPr>
          <p:nvPr>
            <p:ph idx="1"/>
          </p:nvPr>
        </p:nvSpPr>
        <p:spPr>
          <a:xfrm>
            <a:off x="250825" y="1629346"/>
            <a:ext cx="8642350" cy="763587"/>
          </a:xfrm>
          <a:solidFill>
            <a:srgbClr val="FFFFCC"/>
          </a:solidFill>
          <a:ln>
            <a:solidFill>
              <a:schemeClr val="tx1"/>
            </a:solidFill>
            <a:miter lim="800000"/>
            <a:headEnd/>
            <a:tailEnd/>
          </a:ln>
        </p:spPr>
        <p:txBody>
          <a:bodyPr/>
          <a:lstStyle/>
          <a:p>
            <a:pPr algn="ctr">
              <a:buFont typeface="Wingdings" pitchFamily="2" charset="2"/>
              <a:buNone/>
            </a:pPr>
            <a:r>
              <a:rPr lang="de-DE" altLang="de-DE" dirty="0"/>
              <a:t>Retail Branding </a:t>
            </a:r>
            <a:r>
              <a:rPr lang="de-DE" altLang="de-DE" b="0" dirty="0"/>
              <a:t>– hier steht eine Definition immer zentriert im Kasten und erläutert in nicht fetter Schrift den fett geschriebenen Begriff.</a:t>
            </a:r>
          </a:p>
          <a:p>
            <a:pPr algn="ctr">
              <a:buFont typeface="Wingdings" pitchFamily="2" charset="2"/>
              <a:buNone/>
            </a:pPr>
            <a:endParaRPr lang="de-DE" altLang="de-DE" b="0" dirty="0"/>
          </a:p>
          <a:p>
            <a:pPr algn="ctr">
              <a:buFont typeface="Wingdings" pitchFamily="2" charset="2"/>
              <a:buNone/>
            </a:pPr>
            <a:endParaRPr lang="de-DE" altLang="de-DE" b="0" dirty="0"/>
          </a:p>
        </p:txBody>
      </p:sp>
      <p:graphicFrame>
        <p:nvGraphicFramePr>
          <p:cNvPr id="4" name="Tabelle 3"/>
          <p:cNvGraphicFramePr>
            <a:graphicFrameLocks noGrp="1"/>
          </p:cNvGraphicFramePr>
          <p:nvPr>
            <p:extLst>
              <p:ext uri="{D42A27DB-BD31-4B8C-83A1-F6EECF244321}">
                <p14:modId xmlns:p14="http://schemas.microsoft.com/office/powerpoint/2010/main" val="1377468375"/>
              </p:ext>
            </p:extLst>
          </p:nvPr>
        </p:nvGraphicFramePr>
        <p:xfrm>
          <a:off x="250825" y="2613359"/>
          <a:ext cx="8642350" cy="2615841"/>
        </p:xfrm>
        <a:graphic>
          <a:graphicData uri="http://schemas.openxmlformats.org/drawingml/2006/table">
            <a:tbl>
              <a:tblPr/>
              <a:tblGrid>
                <a:gridCol w="2704834">
                  <a:extLst>
                    <a:ext uri="{9D8B030D-6E8A-4147-A177-3AD203B41FA5}">
                      <a16:colId xmlns:a16="http://schemas.microsoft.com/office/drawing/2014/main" val="20000"/>
                    </a:ext>
                  </a:extLst>
                </a:gridCol>
                <a:gridCol w="2389374">
                  <a:extLst>
                    <a:ext uri="{9D8B030D-6E8A-4147-A177-3AD203B41FA5}">
                      <a16:colId xmlns:a16="http://schemas.microsoft.com/office/drawing/2014/main" val="20001"/>
                    </a:ext>
                  </a:extLst>
                </a:gridCol>
                <a:gridCol w="2459649">
                  <a:extLst>
                    <a:ext uri="{9D8B030D-6E8A-4147-A177-3AD203B41FA5}">
                      <a16:colId xmlns:a16="http://schemas.microsoft.com/office/drawing/2014/main" val="20002"/>
                    </a:ext>
                  </a:extLst>
                </a:gridCol>
                <a:gridCol w="1088493">
                  <a:extLst>
                    <a:ext uri="{9D8B030D-6E8A-4147-A177-3AD203B41FA5}">
                      <a16:colId xmlns:a16="http://schemas.microsoft.com/office/drawing/2014/main" val="20003"/>
                    </a:ext>
                  </a:extLst>
                </a:gridCol>
              </a:tblGrid>
              <a:tr h="293721">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1" i="0" u="none" strike="noStrike" cap="none" normalizeH="0" baseline="0" dirty="0">
                          <a:ln>
                            <a:noFill/>
                          </a:ln>
                          <a:solidFill>
                            <a:srgbClr val="FFFFFF"/>
                          </a:solidFill>
                          <a:effectLst/>
                          <a:latin typeface="Arial" pitchFamily="34" charset="0"/>
                        </a:rPr>
                        <a:t>Tabellenbeispiel mit Zahlen</a:t>
                      </a:r>
                    </a:p>
                  </a:txBody>
                  <a:tcPr marT="45725" marB="45725"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6699"/>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200" b="1" i="0" u="none" strike="noStrike" cap="none" normalizeH="0" baseline="0">
                          <a:ln>
                            <a:noFill/>
                          </a:ln>
                          <a:solidFill>
                            <a:srgbClr val="FFFFFF"/>
                          </a:solidFill>
                          <a:effectLst/>
                          <a:latin typeface="Arial" pitchFamily="34" charset="0"/>
                        </a:rPr>
                        <a:t>Männer</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6699"/>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200" b="1" i="0" u="none" strike="noStrike" cap="none" normalizeH="0" baseline="0">
                          <a:ln>
                            <a:noFill/>
                          </a:ln>
                          <a:solidFill>
                            <a:schemeClr val="bg1"/>
                          </a:solidFill>
                          <a:effectLst/>
                          <a:latin typeface="Arial" pitchFamily="34" charset="0"/>
                        </a:rPr>
                        <a:t>Frauen</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6699"/>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200" b="1" i="0" u="none" strike="noStrike" cap="none" normalizeH="0" baseline="0">
                          <a:ln>
                            <a:noFill/>
                          </a:ln>
                          <a:solidFill>
                            <a:schemeClr val="bg1"/>
                          </a:solidFill>
                          <a:effectLst/>
                          <a:latin typeface="Arial" pitchFamily="34" charset="0"/>
                        </a:rPr>
                        <a:t>Gesamt</a:t>
                      </a:r>
                    </a:p>
                  </a:txBody>
                  <a:tcPr marT="45725" marB="45725"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6699"/>
                    </a:solidFill>
                  </a:tcPr>
                </a:tc>
                <a:extLst>
                  <a:ext uri="{0D108BD9-81ED-4DB2-BD59-A6C34878D82A}">
                    <a16:rowId xmlns:a16="http://schemas.microsoft.com/office/drawing/2014/main" val="10000"/>
                  </a:ext>
                </a:extLst>
              </a:tr>
              <a:tr h="293721">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1" i="0" u="none" strike="noStrike" cap="none" normalizeH="0" baseline="0" dirty="0">
                          <a:ln>
                            <a:noFill/>
                          </a:ln>
                          <a:solidFill>
                            <a:schemeClr val="tx1"/>
                          </a:solidFill>
                          <a:effectLst/>
                          <a:latin typeface="Arial" pitchFamily="34" charset="0"/>
                        </a:rPr>
                        <a:t>Altersgruppe 1</a:t>
                      </a:r>
                    </a:p>
                  </a:txBody>
                  <a:tcPr marT="45725" marB="45725"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pitchFamily="34" charset="0"/>
                        </a:rPr>
                        <a:t>34</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pitchFamily="34" charset="0"/>
                        </a:rPr>
                        <a:t>34</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pitchFamily="34" charset="0"/>
                        </a:rPr>
                        <a:t>Summe</a:t>
                      </a:r>
                    </a:p>
                  </a:txBody>
                  <a:tcPr marT="45725" marB="45725"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834">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1" i="0" u="none" strike="noStrike" cap="none" normalizeH="0" baseline="0" dirty="0">
                          <a:ln>
                            <a:noFill/>
                          </a:ln>
                          <a:solidFill>
                            <a:schemeClr val="tx1"/>
                          </a:solidFill>
                          <a:effectLst/>
                          <a:latin typeface="Arial" pitchFamily="34" charset="0"/>
                        </a:rPr>
                        <a:t>Altersgruppe 2</a:t>
                      </a:r>
                    </a:p>
                  </a:txBody>
                  <a:tcPr marT="45725" marB="45725" horzOverflow="overflow">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pitchFamily="34" charset="0"/>
                        </a:rPr>
                        <a:t>35</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pitchFamily="34" charset="0"/>
                        </a:rPr>
                        <a:t>37</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pitchFamily="34" charset="0"/>
                        </a:rPr>
                        <a:t>Summe</a:t>
                      </a:r>
                    </a:p>
                  </a:txBody>
                  <a:tcPr marT="45725" marB="45725" horzOverflow="overflow">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3721">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1" i="0" u="none" strike="noStrike" cap="none" normalizeH="0" baseline="0" dirty="0">
                          <a:ln>
                            <a:noFill/>
                          </a:ln>
                          <a:solidFill>
                            <a:schemeClr val="tx1"/>
                          </a:solidFill>
                          <a:effectLst/>
                          <a:latin typeface="Arial" pitchFamily="34" charset="0"/>
                        </a:rPr>
                        <a:t>Altersgruppe 3</a:t>
                      </a:r>
                    </a:p>
                  </a:txBody>
                  <a:tcPr marT="45725" marB="45725" horzOverflow="overflow">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pitchFamily="34" charset="0"/>
                        </a:rPr>
                        <a:t>37</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pitchFamily="34" charset="0"/>
                        </a:rPr>
                        <a:t>40</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pitchFamily="34" charset="0"/>
                        </a:rPr>
                        <a:t>Summe</a:t>
                      </a:r>
                    </a:p>
                  </a:txBody>
                  <a:tcPr marT="45725" marB="45725" horzOverflow="overflow">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3721">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1" i="0" u="none" strike="noStrike" cap="none" normalizeH="0" baseline="0" dirty="0">
                          <a:ln>
                            <a:noFill/>
                          </a:ln>
                          <a:solidFill>
                            <a:schemeClr val="tx1"/>
                          </a:solidFill>
                          <a:effectLst/>
                          <a:latin typeface="Arial" pitchFamily="34" charset="0"/>
                        </a:rPr>
                        <a:t>Altersgruppe 5</a:t>
                      </a:r>
                    </a:p>
                  </a:txBody>
                  <a:tcPr marT="45725" marB="45725" horzOverflow="overflow">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pitchFamily="34" charset="0"/>
                        </a:rPr>
                        <a:t>34</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pitchFamily="34" charset="0"/>
                        </a:rPr>
                        <a:t>34</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pitchFamily="34" charset="0"/>
                        </a:rPr>
                        <a:t>Summe</a:t>
                      </a:r>
                    </a:p>
                  </a:txBody>
                  <a:tcPr marT="45725" marB="45725" horzOverflow="overflow">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3721">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1" i="0" u="none" strike="noStrike" cap="none" normalizeH="0" baseline="0" dirty="0">
                          <a:ln>
                            <a:noFill/>
                          </a:ln>
                          <a:solidFill>
                            <a:schemeClr val="tx1"/>
                          </a:solidFill>
                          <a:effectLst/>
                          <a:latin typeface="Arial" pitchFamily="34" charset="0"/>
                        </a:rPr>
                        <a:t>Altersgruppe 6</a:t>
                      </a:r>
                    </a:p>
                  </a:txBody>
                  <a:tcPr marT="45725" marB="45725" horzOverflow="overflow">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pitchFamily="34" charset="0"/>
                        </a:rPr>
                        <a:t>35</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pitchFamily="34" charset="0"/>
                        </a:rPr>
                        <a:t>35</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pitchFamily="34" charset="0"/>
                        </a:rPr>
                        <a:t>Summe</a:t>
                      </a:r>
                    </a:p>
                  </a:txBody>
                  <a:tcPr marT="45725" marB="45725" horzOverflow="overflow">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3721">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1" i="0" u="none" strike="noStrike" cap="none" normalizeH="0" baseline="0" dirty="0">
                          <a:ln>
                            <a:noFill/>
                          </a:ln>
                          <a:solidFill>
                            <a:schemeClr val="tx1"/>
                          </a:solidFill>
                          <a:effectLst/>
                          <a:latin typeface="Arial" pitchFamily="34" charset="0"/>
                        </a:rPr>
                        <a:t>Altersgruppe 7</a:t>
                      </a:r>
                    </a:p>
                  </a:txBody>
                  <a:tcPr marT="45725" marB="45725" horzOverflow="overflow">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pitchFamily="34" charset="0"/>
                        </a:rPr>
                        <a:t>37</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pitchFamily="34" charset="0"/>
                        </a:rPr>
                        <a:t>37</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pitchFamily="34" charset="0"/>
                        </a:rPr>
                        <a:t>Summe</a:t>
                      </a:r>
                    </a:p>
                  </a:txBody>
                  <a:tcPr marT="45725" marB="45725" horzOverflow="overflow">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74351">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1" i="0" u="none" strike="noStrike" cap="none" normalizeH="0" baseline="0" dirty="0">
                          <a:ln>
                            <a:noFill/>
                          </a:ln>
                          <a:solidFill>
                            <a:schemeClr val="tx1"/>
                          </a:solidFill>
                          <a:effectLst/>
                          <a:latin typeface="Arial" pitchFamily="34" charset="0"/>
                        </a:rPr>
                        <a:t>Altersgruppe 8</a:t>
                      </a:r>
                    </a:p>
                  </a:txBody>
                  <a:tcPr marT="45725" marB="45725" horzOverflow="overflow">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a:ln>
                            <a:noFill/>
                          </a:ln>
                          <a:solidFill>
                            <a:srgbClr val="000000"/>
                          </a:solidFill>
                          <a:effectLst/>
                          <a:latin typeface="Arial" pitchFamily="34" charset="0"/>
                        </a:rPr>
                        <a:t>23</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a:ln>
                            <a:noFill/>
                          </a:ln>
                          <a:solidFill>
                            <a:srgbClr val="000000"/>
                          </a:solidFill>
                          <a:effectLst/>
                          <a:latin typeface="Arial" pitchFamily="34" charset="0"/>
                        </a:rPr>
                        <a:t>26</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a:ln>
                            <a:noFill/>
                          </a:ln>
                          <a:solidFill>
                            <a:srgbClr val="000000"/>
                          </a:solidFill>
                          <a:effectLst/>
                          <a:latin typeface="Arial" pitchFamily="34" charset="0"/>
                        </a:rPr>
                        <a:t>Summe</a:t>
                      </a:r>
                    </a:p>
                  </a:txBody>
                  <a:tcPr marT="45725" marB="45725" horzOverflow="overflow">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0">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1" i="0" u="none" strike="noStrike" cap="none" normalizeH="0" baseline="0" dirty="0">
                          <a:ln>
                            <a:noFill/>
                          </a:ln>
                          <a:solidFill>
                            <a:schemeClr val="tx1"/>
                          </a:solidFill>
                          <a:effectLst/>
                          <a:latin typeface="Arial" pitchFamily="34" charset="0"/>
                        </a:rPr>
                        <a:t>Gesamt</a:t>
                      </a:r>
                    </a:p>
                  </a:txBody>
                  <a:tcPr marT="45725" marB="45725"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a:ln>
                            <a:noFill/>
                          </a:ln>
                          <a:solidFill>
                            <a:srgbClr val="000000"/>
                          </a:solidFill>
                          <a:effectLst/>
                          <a:latin typeface="Arial" pitchFamily="34" charset="0"/>
                        </a:rPr>
                        <a:t>Summe</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a:ln>
                            <a:noFill/>
                          </a:ln>
                          <a:solidFill>
                            <a:srgbClr val="000000"/>
                          </a:solidFill>
                          <a:effectLst/>
                          <a:latin typeface="Arial" pitchFamily="34" charset="0"/>
                        </a:rPr>
                        <a:t>Summe</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DE" altLang="de-DE" sz="1200" b="0" i="0" u="none" strike="noStrike" cap="none" normalizeH="0" baseline="0" dirty="0">
                        <a:ln>
                          <a:noFill/>
                        </a:ln>
                        <a:solidFill>
                          <a:srgbClr val="000000"/>
                        </a:solidFill>
                        <a:effectLst/>
                        <a:latin typeface="Arial" pitchFamily="34" charset="0"/>
                      </a:endParaRPr>
                    </a:p>
                  </a:txBody>
                  <a:tcPr marT="45725" marB="45725"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2" name="Fußzeilenplatzhalter 3">
            <a:extLst>
              <a:ext uri="{FF2B5EF4-FFF2-40B4-BE49-F238E27FC236}">
                <a16:creationId xmlns:a16="http://schemas.microsoft.com/office/drawing/2014/main" id="{91EA4CFC-EC19-C6A7-F618-45700B823617}"/>
              </a:ext>
            </a:extLst>
          </p:cNvPr>
          <p:cNvSpPr>
            <a:spLocks noGrp="1"/>
          </p:cNvSpPr>
          <p:nvPr>
            <p:ph type="ftr" sz="quarter" idx="11"/>
          </p:nvPr>
        </p:nvSpPr>
        <p:spPr bwMode="auto">
          <a:xfrm>
            <a:off x="176213" y="6512443"/>
            <a:ext cx="753903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SzTx/>
              <a:buFontTx/>
              <a:buNone/>
            </a:pPr>
            <a:r>
              <a:rPr lang="en-US" altLang="de-DE" sz="1000" b="0" dirty="0"/>
              <a:t>Introduction</a:t>
            </a:r>
            <a:r>
              <a:rPr lang="en-US" altLang="de-DE" sz="1000" b="0" dirty="0">
                <a:solidFill>
                  <a:srgbClr val="336699"/>
                </a:solidFill>
              </a:rPr>
              <a:t> </a:t>
            </a:r>
            <a:r>
              <a:rPr lang="en-US" altLang="de-DE" sz="1000" b="0" dirty="0"/>
              <a:t>– </a:t>
            </a:r>
            <a:r>
              <a:rPr lang="en-US" altLang="de-DE" sz="1000" b="0" dirty="0">
                <a:solidFill>
                  <a:srgbClr val="336699"/>
                </a:solidFill>
              </a:rPr>
              <a:t>Conceptualization and hypotheses development </a:t>
            </a:r>
            <a:r>
              <a:rPr lang="en-US" altLang="de-DE" sz="1000" b="0" dirty="0"/>
              <a:t>– Empirical analysis – Conclusion and limitations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135388" y="194127"/>
            <a:ext cx="7100907" cy="939800"/>
          </a:xfrm>
        </p:spPr>
        <p:txBody>
          <a:bodyPr/>
          <a:lstStyle/>
          <a:p>
            <a:r>
              <a:rPr lang="de-DE" altLang="de-DE" dirty="0"/>
              <a:t>Store Image and Marketing Instruments</a:t>
            </a:r>
            <a:br>
              <a:rPr lang="de-DE" altLang="de-DE" dirty="0"/>
            </a:br>
            <a:r>
              <a:rPr lang="de-DE" altLang="de-DE" dirty="0"/>
              <a:t>(Striche ¾ dick, Pfeilende wie definiert)</a:t>
            </a:r>
          </a:p>
        </p:txBody>
      </p:sp>
      <p:cxnSp>
        <p:nvCxnSpPr>
          <p:cNvPr id="36" name="Gerade Verbindung mit Pfeil 35"/>
          <p:cNvCxnSpPr>
            <a:cxnSpLocks/>
          </p:cNvCxnSpPr>
          <p:nvPr/>
        </p:nvCxnSpPr>
        <p:spPr>
          <a:xfrm flipV="1">
            <a:off x="3264669" y="4365104"/>
            <a:ext cx="0" cy="992710"/>
          </a:xfrm>
          <a:prstGeom prst="straightConnector1">
            <a:avLst/>
          </a:prstGeom>
          <a:ln w="9525">
            <a:solidFill>
              <a:schemeClr val="tx1"/>
            </a:solidFill>
            <a:prstDash val="sysDash"/>
            <a:tailEnd type="stealth"/>
          </a:ln>
        </p:spPr>
        <p:style>
          <a:lnRef idx="1">
            <a:schemeClr val="accent1"/>
          </a:lnRef>
          <a:fillRef idx="0">
            <a:schemeClr val="accent1"/>
          </a:fillRef>
          <a:effectRef idx="0">
            <a:schemeClr val="accent1"/>
          </a:effectRef>
          <a:fontRef idx="minor">
            <a:schemeClr val="tx1"/>
          </a:fontRef>
        </p:style>
      </p:cxnSp>
      <p:cxnSp>
        <p:nvCxnSpPr>
          <p:cNvPr id="21" name="Gerade Verbindung mit Pfeil 20"/>
          <p:cNvCxnSpPr>
            <a:cxnSpLocks/>
            <a:stCxn id="16397" idx="0"/>
          </p:cNvCxnSpPr>
          <p:nvPr/>
        </p:nvCxnSpPr>
        <p:spPr>
          <a:xfrm flipV="1">
            <a:off x="6010276" y="3822700"/>
            <a:ext cx="1884" cy="1535113"/>
          </a:xfrm>
          <a:prstGeom prst="straightConnector1">
            <a:avLst/>
          </a:prstGeom>
          <a:ln w="9525">
            <a:solidFill>
              <a:schemeClr val="tx1"/>
            </a:solidFill>
            <a:prstDash val="sysDash"/>
            <a:tailEnd type="stealth"/>
          </a:ln>
        </p:spPr>
        <p:style>
          <a:lnRef idx="1">
            <a:schemeClr val="accent1"/>
          </a:lnRef>
          <a:fillRef idx="0">
            <a:schemeClr val="accent1"/>
          </a:fillRef>
          <a:effectRef idx="0">
            <a:schemeClr val="accent1"/>
          </a:effectRef>
          <a:fontRef idx="minor">
            <a:schemeClr val="tx1"/>
          </a:fontRef>
        </p:style>
      </p:cxnSp>
      <p:sp>
        <p:nvSpPr>
          <p:cNvPr id="16389" name="Oval 88"/>
          <p:cNvSpPr>
            <a:spLocks noChangeArrowheads="1"/>
          </p:cNvSpPr>
          <p:nvPr/>
        </p:nvSpPr>
        <p:spPr bwMode="auto">
          <a:xfrm>
            <a:off x="430213" y="4429125"/>
            <a:ext cx="1606550" cy="642938"/>
          </a:xfrm>
          <a:prstGeom prst="ellipse">
            <a:avLst/>
          </a:prstGeom>
          <a:solidFill>
            <a:srgbClr val="336699"/>
          </a:solidFill>
          <a:ln w="9525">
            <a:solidFill>
              <a:schemeClr val="tx1"/>
            </a:solidFill>
            <a:round/>
            <a:headEnd/>
            <a:tailEnd/>
          </a:ln>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algn="ctr" eaLnBrk="1" hangingPunct="1">
              <a:spcBef>
                <a:spcPct val="0"/>
              </a:spcBef>
              <a:buClrTx/>
              <a:buSzTx/>
              <a:buFontTx/>
              <a:buNone/>
            </a:pPr>
            <a:r>
              <a:rPr lang="en-GB" altLang="de-DE" sz="1400">
                <a:solidFill>
                  <a:schemeClr val="bg1"/>
                </a:solidFill>
              </a:rPr>
              <a:t>Assortment/</a:t>
            </a:r>
            <a:br>
              <a:rPr lang="en-GB" altLang="de-DE" sz="1400">
                <a:solidFill>
                  <a:schemeClr val="bg1"/>
                </a:solidFill>
              </a:rPr>
            </a:br>
            <a:r>
              <a:rPr lang="en-GB" altLang="de-DE" sz="1400">
                <a:solidFill>
                  <a:schemeClr val="bg1"/>
                </a:solidFill>
              </a:rPr>
              <a:t>store layout</a:t>
            </a:r>
          </a:p>
        </p:txBody>
      </p:sp>
      <p:sp>
        <p:nvSpPr>
          <p:cNvPr id="16390" name="Oval 88"/>
          <p:cNvSpPr>
            <a:spLocks noChangeArrowheads="1"/>
          </p:cNvSpPr>
          <p:nvPr/>
        </p:nvSpPr>
        <p:spPr bwMode="auto">
          <a:xfrm>
            <a:off x="395288" y="5357813"/>
            <a:ext cx="1606550" cy="642937"/>
          </a:xfrm>
          <a:prstGeom prst="ellipse">
            <a:avLst/>
          </a:prstGeom>
          <a:solidFill>
            <a:srgbClr val="336699"/>
          </a:solidFill>
          <a:ln w="9525">
            <a:solidFill>
              <a:schemeClr val="tx1"/>
            </a:solidFill>
            <a:round/>
            <a:headEnd/>
            <a:tailEnd/>
          </a:ln>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algn="ctr" eaLnBrk="1" hangingPunct="1">
              <a:spcBef>
                <a:spcPct val="0"/>
              </a:spcBef>
              <a:buClrTx/>
              <a:buSzTx/>
              <a:buFontTx/>
              <a:buNone/>
            </a:pPr>
            <a:r>
              <a:rPr lang="en-GB" altLang="de-DE" sz="1400" dirty="0">
                <a:solidFill>
                  <a:schemeClr val="bg1"/>
                </a:solidFill>
              </a:rPr>
              <a:t>Assortment/</a:t>
            </a:r>
            <a:br>
              <a:rPr lang="en-GB" altLang="de-DE" sz="1400" dirty="0">
                <a:solidFill>
                  <a:schemeClr val="bg1"/>
                </a:solidFill>
              </a:rPr>
            </a:br>
            <a:r>
              <a:rPr lang="en-GB" altLang="de-DE" sz="1400" dirty="0">
                <a:solidFill>
                  <a:schemeClr val="bg1"/>
                </a:solidFill>
              </a:rPr>
              <a:t>store layout</a:t>
            </a:r>
          </a:p>
        </p:txBody>
      </p:sp>
      <p:sp>
        <p:nvSpPr>
          <p:cNvPr id="16391" name="Oval 88"/>
          <p:cNvSpPr>
            <a:spLocks noChangeArrowheads="1"/>
          </p:cNvSpPr>
          <p:nvPr/>
        </p:nvSpPr>
        <p:spPr bwMode="auto">
          <a:xfrm>
            <a:off x="395288" y="3500438"/>
            <a:ext cx="1606550" cy="642937"/>
          </a:xfrm>
          <a:prstGeom prst="ellipse">
            <a:avLst/>
          </a:prstGeom>
          <a:solidFill>
            <a:srgbClr val="336699"/>
          </a:solidFill>
          <a:ln w="9525">
            <a:solidFill>
              <a:schemeClr val="tx1"/>
            </a:solidFill>
            <a:round/>
            <a:headEnd/>
            <a:tailEnd/>
          </a:ln>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algn="ctr" eaLnBrk="1" hangingPunct="1">
              <a:spcBef>
                <a:spcPct val="0"/>
              </a:spcBef>
              <a:buClrTx/>
              <a:buSzTx/>
              <a:buFontTx/>
              <a:buNone/>
            </a:pPr>
            <a:r>
              <a:rPr lang="en-GB" altLang="de-DE" sz="1400">
                <a:solidFill>
                  <a:schemeClr val="bg1"/>
                </a:solidFill>
              </a:rPr>
              <a:t>Assortment/</a:t>
            </a:r>
            <a:br>
              <a:rPr lang="en-GB" altLang="de-DE" sz="1400">
                <a:solidFill>
                  <a:schemeClr val="bg1"/>
                </a:solidFill>
              </a:rPr>
            </a:br>
            <a:r>
              <a:rPr lang="en-GB" altLang="de-DE" sz="1400">
                <a:solidFill>
                  <a:schemeClr val="bg1"/>
                </a:solidFill>
              </a:rPr>
              <a:t>store layout</a:t>
            </a:r>
          </a:p>
        </p:txBody>
      </p:sp>
      <p:sp>
        <p:nvSpPr>
          <p:cNvPr id="16392" name="Oval 88"/>
          <p:cNvSpPr>
            <a:spLocks noChangeArrowheads="1"/>
          </p:cNvSpPr>
          <p:nvPr/>
        </p:nvSpPr>
        <p:spPr bwMode="auto">
          <a:xfrm>
            <a:off x="395288" y="2500313"/>
            <a:ext cx="1606550" cy="642937"/>
          </a:xfrm>
          <a:prstGeom prst="ellipse">
            <a:avLst/>
          </a:prstGeom>
          <a:solidFill>
            <a:srgbClr val="336699"/>
          </a:solidFill>
          <a:ln w="9525">
            <a:solidFill>
              <a:schemeClr val="tx1"/>
            </a:solidFill>
            <a:round/>
            <a:headEnd/>
            <a:tailEnd/>
          </a:ln>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algn="ctr" eaLnBrk="1" hangingPunct="1">
              <a:spcBef>
                <a:spcPct val="0"/>
              </a:spcBef>
              <a:buClrTx/>
              <a:buSzTx/>
              <a:buFontTx/>
              <a:buNone/>
            </a:pPr>
            <a:r>
              <a:rPr lang="en-GB" altLang="de-DE" sz="1400">
                <a:solidFill>
                  <a:schemeClr val="bg1"/>
                </a:solidFill>
              </a:rPr>
              <a:t>Assortment/</a:t>
            </a:r>
            <a:br>
              <a:rPr lang="en-GB" altLang="de-DE" sz="1400">
                <a:solidFill>
                  <a:schemeClr val="bg1"/>
                </a:solidFill>
              </a:rPr>
            </a:br>
            <a:r>
              <a:rPr lang="en-GB" altLang="de-DE" sz="1400">
                <a:solidFill>
                  <a:schemeClr val="bg1"/>
                </a:solidFill>
              </a:rPr>
              <a:t>store layout</a:t>
            </a:r>
          </a:p>
        </p:txBody>
      </p:sp>
      <p:sp>
        <p:nvSpPr>
          <p:cNvPr id="16393" name="Oval 88"/>
          <p:cNvSpPr>
            <a:spLocks noChangeArrowheads="1"/>
          </p:cNvSpPr>
          <p:nvPr/>
        </p:nvSpPr>
        <p:spPr bwMode="auto">
          <a:xfrm>
            <a:off x="395288" y="1628775"/>
            <a:ext cx="1606550" cy="642938"/>
          </a:xfrm>
          <a:prstGeom prst="ellipse">
            <a:avLst/>
          </a:prstGeom>
          <a:solidFill>
            <a:srgbClr val="336699"/>
          </a:solidFill>
          <a:ln w="9525">
            <a:solidFill>
              <a:schemeClr val="tx1"/>
            </a:solidFill>
            <a:round/>
            <a:headEnd/>
            <a:tailEnd/>
          </a:ln>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algn="ctr" eaLnBrk="1" hangingPunct="1">
              <a:spcBef>
                <a:spcPct val="0"/>
              </a:spcBef>
              <a:buClrTx/>
              <a:buSzTx/>
              <a:buFontTx/>
              <a:buNone/>
            </a:pPr>
            <a:r>
              <a:rPr lang="en-GB" altLang="de-DE" sz="1400">
                <a:solidFill>
                  <a:schemeClr val="bg1"/>
                </a:solidFill>
              </a:rPr>
              <a:t>Assortment/</a:t>
            </a:r>
            <a:br>
              <a:rPr lang="en-GB" altLang="de-DE" sz="1400">
                <a:solidFill>
                  <a:schemeClr val="bg1"/>
                </a:solidFill>
              </a:rPr>
            </a:br>
            <a:r>
              <a:rPr lang="en-GB" altLang="de-DE" sz="1400">
                <a:solidFill>
                  <a:schemeClr val="bg1"/>
                </a:solidFill>
              </a:rPr>
              <a:t>store layout</a:t>
            </a:r>
          </a:p>
        </p:txBody>
      </p:sp>
      <p:sp>
        <p:nvSpPr>
          <p:cNvPr id="16394" name="Oval 88"/>
          <p:cNvSpPr>
            <a:spLocks noChangeArrowheads="1"/>
          </p:cNvSpPr>
          <p:nvPr/>
        </p:nvSpPr>
        <p:spPr bwMode="auto">
          <a:xfrm>
            <a:off x="3751263" y="3500438"/>
            <a:ext cx="1606550" cy="642937"/>
          </a:xfrm>
          <a:prstGeom prst="ellipse">
            <a:avLst/>
          </a:prstGeom>
          <a:solidFill>
            <a:srgbClr val="336699"/>
          </a:solidFill>
          <a:ln w="9525">
            <a:solidFill>
              <a:schemeClr val="tx1"/>
            </a:solidFill>
            <a:round/>
            <a:headEnd/>
            <a:tailEnd/>
          </a:ln>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algn="ctr" eaLnBrk="1" hangingPunct="1">
              <a:spcBef>
                <a:spcPct val="0"/>
              </a:spcBef>
              <a:buClrTx/>
              <a:buSzTx/>
              <a:buFontTx/>
              <a:buNone/>
            </a:pPr>
            <a:r>
              <a:rPr lang="en-GB" altLang="de-DE" sz="1400">
                <a:solidFill>
                  <a:schemeClr val="bg1"/>
                </a:solidFill>
              </a:rPr>
              <a:t>Image</a:t>
            </a:r>
          </a:p>
        </p:txBody>
      </p:sp>
      <p:sp>
        <p:nvSpPr>
          <p:cNvPr id="16395" name="Oval 88"/>
          <p:cNvSpPr>
            <a:spLocks noChangeArrowheads="1"/>
          </p:cNvSpPr>
          <p:nvPr/>
        </p:nvSpPr>
        <p:spPr bwMode="auto">
          <a:xfrm>
            <a:off x="6538913" y="3500438"/>
            <a:ext cx="1606550" cy="642937"/>
          </a:xfrm>
          <a:prstGeom prst="ellipse">
            <a:avLst/>
          </a:prstGeom>
          <a:solidFill>
            <a:srgbClr val="336699"/>
          </a:solidFill>
          <a:ln w="9525">
            <a:solidFill>
              <a:schemeClr val="tx1"/>
            </a:solidFill>
            <a:round/>
            <a:headEnd/>
            <a:tailEnd/>
          </a:ln>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algn="ctr" eaLnBrk="1" hangingPunct="1">
              <a:spcBef>
                <a:spcPct val="0"/>
              </a:spcBef>
              <a:buClrTx/>
              <a:buSzTx/>
              <a:buFontTx/>
              <a:buNone/>
            </a:pPr>
            <a:r>
              <a:rPr lang="en-GB" altLang="de-DE" sz="1400">
                <a:solidFill>
                  <a:schemeClr val="bg1"/>
                </a:solidFill>
              </a:rPr>
              <a:t>Loyalty</a:t>
            </a:r>
          </a:p>
        </p:txBody>
      </p:sp>
      <p:sp>
        <p:nvSpPr>
          <p:cNvPr id="16396" name="Oval 88"/>
          <p:cNvSpPr>
            <a:spLocks noChangeArrowheads="1"/>
          </p:cNvSpPr>
          <p:nvPr/>
        </p:nvSpPr>
        <p:spPr bwMode="auto">
          <a:xfrm>
            <a:off x="2461394" y="5357813"/>
            <a:ext cx="1606550" cy="642937"/>
          </a:xfrm>
          <a:prstGeom prst="ellipse">
            <a:avLst/>
          </a:prstGeom>
          <a:solidFill>
            <a:srgbClr val="EAEAEA"/>
          </a:solidFill>
          <a:ln w="9525">
            <a:solidFill>
              <a:schemeClr val="tx1"/>
            </a:solidFill>
            <a:round/>
            <a:headEnd/>
            <a:tailEnd/>
          </a:ln>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algn="ctr" eaLnBrk="1" hangingPunct="1">
              <a:spcBef>
                <a:spcPct val="0"/>
              </a:spcBef>
              <a:buClrTx/>
              <a:buSzTx/>
              <a:buFontTx/>
              <a:buNone/>
            </a:pPr>
            <a:r>
              <a:rPr lang="en-GB" altLang="de-DE" sz="1400"/>
              <a:t>Involvement</a:t>
            </a:r>
          </a:p>
        </p:txBody>
      </p:sp>
      <p:sp>
        <p:nvSpPr>
          <p:cNvPr id="16397" name="Oval 88"/>
          <p:cNvSpPr>
            <a:spLocks noChangeArrowheads="1"/>
          </p:cNvSpPr>
          <p:nvPr/>
        </p:nvSpPr>
        <p:spPr bwMode="auto">
          <a:xfrm>
            <a:off x="5207001" y="5357813"/>
            <a:ext cx="1606550" cy="642937"/>
          </a:xfrm>
          <a:prstGeom prst="ellipse">
            <a:avLst/>
          </a:prstGeom>
          <a:solidFill>
            <a:srgbClr val="EAEAEA"/>
          </a:solidFill>
          <a:ln w="9525">
            <a:solidFill>
              <a:schemeClr val="tx1"/>
            </a:solidFill>
            <a:round/>
            <a:headEnd/>
            <a:tailEnd/>
          </a:ln>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algn="ctr" eaLnBrk="1" hangingPunct="1">
              <a:spcBef>
                <a:spcPct val="0"/>
              </a:spcBef>
              <a:buClrTx/>
              <a:buSzTx/>
              <a:buFontTx/>
              <a:buNone/>
            </a:pPr>
            <a:r>
              <a:rPr lang="en-GB" altLang="de-DE" sz="1400"/>
              <a:t>xxx</a:t>
            </a:r>
          </a:p>
        </p:txBody>
      </p:sp>
      <p:cxnSp>
        <p:nvCxnSpPr>
          <p:cNvPr id="42" name="Gerade Verbindung mit Pfeil 41"/>
          <p:cNvCxnSpPr>
            <a:stCxn id="16393" idx="6"/>
            <a:endCxn id="16394" idx="2"/>
          </p:cNvCxnSpPr>
          <p:nvPr/>
        </p:nvCxnSpPr>
        <p:spPr>
          <a:xfrm>
            <a:off x="2001838" y="1951038"/>
            <a:ext cx="1749425" cy="1871662"/>
          </a:xfrm>
          <a:prstGeom prst="straightConnector1">
            <a:avLst/>
          </a:prstGeom>
          <a:ln w="9525">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44" name="Gerade Verbindung mit Pfeil 43"/>
          <p:cNvCxnSpPr>
            <a:stCxn id="16392" idx="6"/>
            <a:endCxn id="16394" idx="2"/>
          </p:cNvCxnSpPr>
          <p:nvPr/>
        </p:nvCxnSpPr>
        <p:spPr>
          <a:xfrm>
            <a:off x="2001838" y="2820988"/>
            <a:ext cx="1749425" cy="1001712"/>
          </a:xfrm>
          <a:prstGeom prst="straightConnector1">
            <a:avLst/>
          </a:prstGeom>
          <a:ln w="9525">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46" name="Gerade Verbindung mit Pfeil 45"/>
          <p:cNvCxnSpPr>
            <a:stCxn id="16391" idx="6"/>
            <a:endCxn id="16394" idx="2"/>
          </p:cNvCxnSpPr>
          <p:nvPr/>
        </p:nvCxnSpPr>
        <p:spPr>
          <a:xfrm>
            <a:off x="2001838" y="3822700"/>
            <a:ext cx="1749425" cy="1588"/>
          </a:xfrm>
          <a:prstGeom prst="straightConnector1">
            <a:avLst/>
          </a:prstGeom>
          <a:ln w="9525">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48" name="Gerade Verbindung mit Pfeil 47"/>
          <p:cNvCxnSpPr>
            <a:stCxn id="16389" idx="6"/>
            <a:endCxn id="16394" idx="2"/>
          </p:cNvCxnSpPr>
          <p:nvPr/>
        </p:nvCxnSpPr>
        <p:spPr>
          <a:xfrm flipV="1">
            <a:off x="2036763" y="3822700"/>
            <a:ext cx="1714500" cy="928688"/>
          </a:xfrm>
          <a:prstGeom prst="straightConnector1">
            <a:avLst/>
          </a:prstGeom>
          <a:ln w="9525">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50" name="Gerade Verbindung mit Pfeil 49"/>
          <p:cNvCxnSpPr>
            <a:stCxn id="16390" idx="6"/>
            <a:endCxn id="16394" idx="2"/>
          </p:cNvCxnSpPr>
          <p:nvPr/>
        </p:nvCxnSpPr>
        <p:spPr>
          <a:xfrm flipV="1">
            <a:off x="2001838" y="3822700"/>
            <a:ext cx="1749425" cy="1857375"/>
          </a:xfrm>
          <a:prstGeom prst="straightConnector1">
            <a:avLst/>
          </a:prstGeom>
          <a:ln w="9525">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52" name="Gerade Verbindung mit Pfeil 51"/>
          <p:cNvCxnSpPr>
            <a:stCxn id="16394" idx="6"/>
            <a:endCxn id="16395" idx="2"/>
          </p:cNvCxnSpPr>
          <p:nvPr/>
        </p:nvCxnSpPr>
        <p:spPr>
          <a:xfrm>
            <a:off x="5357813" y="3822700"/>
            <a:ext cx="1181100" cy="1588"/>
          </a:xfrm>
          <a:prstGeom prst="straightConnector1">
            <a:avLst/>
          </a:prstGeom>
          <a:ln w="952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0" name="Fußzeilenplatzhalter 3">
            <a:extLst>
              <a:ext uri="{FF2B5EF4-FFF2-40B4-BE49-F238E27FC236}">
                <a16:creationId xmlns:a16="http://schemas.microsoft.com/office/drawing/2014/main" id="{694F1085-C9B9-ED17-B694-2805D7C6C1E0}"/>
              </a:ext>
            </a:extLst>
          </p:cNvPr>
          <p:cNvSpPr>
            <a:spLocks noGrp="1"/>
          </p:cNvSpPr>
          <p:nvPr>
            <p:ph type="ftr" sz="quarter" idx="11"/>
          </p:nvPr>
        </p:nvSpPr>
        <p:spPr bwMode="auto">
          <a:xfrm>
            <a:off x="176213" y="6512443"/>
            <a:ext cx="753903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SzTx/>
              <a:buFontTx/>
              <a:buNone/>
            </a:pPr>
            <a:r>
              <a:rPr lang="en-US" altLang="de-DE" sz="1000" b="0" dirty="0"/>
              <a:t>Introduction</a:t>
            </a:r>
            <a:r>
              <a:rPr lang="en-US" altLang="de-DE" sz="1000" b="0" dirty="0">
                <a:solidFill>
                  <a:srgbClr val="336699"/>
                </a:solidFill>
              </a:rPr>
              <a:t> </a:t>
            </a:r>
            <a:r>
              <a:rPr lang="en-US" altLang="de-DE" sz="1000" b="0" dirty="0"/>
              <a:t>– </a:t>
            </a:r>
            <a:r>
              <a:rPr lang="en-US" altLang="de-DE" sz="1000" b="0" dirty="0">
                <a:solidFill>
                  <a:srgbClr val="336699"/>
                </a:solidFill>
              </a:rPr>
              <a:t>Conceptualization and hypotheses development </a:t>
            </a:r>
            <a:r>
              <a:rPr lang="en-US" altLang="de-DE" sz="1000" b="0" dirty="0"/>
              <a:t>– Empirical analysis – Conclusion and limitations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4"/>
          <p:cNvSpPr>
            <a:spLocks noGrp="1" noChangeArrowheads="1"/>
          </p:cNvSpPr>
          <p:nvPr>
            <p:ph type="title"/>
          </p:nvPr>
        </p:nvSpPr>
        <p:spPr>
          <a:xfrm>
            <a:off x="142874" y="300038"/>
            <a:ext cx="6589365" cy="825500"/>
          </a:xfrm>
        </p:spPr>
        <p:txBody>
          <a:bodyPr/>
          <a:lstStyle/>
          <a:p>
            <a:r>
              <a:rPr lang="en-GB" altLang="de-DE" dirty="0"/>
              <a:t>Hypotheses</a:t>
            </a:r>
          </a:p>
        </p:txBody>
      </p:sp>
      <p:sp>
        <p:nvSpPr>
          <p:cNvPr id="18435" name="Rectangle 7"/>
          <p:cNvSpPr>
            <a:spLocks noChangeArrowheads="1"/>
          </p:cNvSpPr>
          <p:nvPr/>
        </p:nvSpPr>
        <p:spPr bwMode="auto">
          <a:xfrm>
            <a:off x="142875" y="1484784"/>
            <a:ext cx="8968804" cy="5146024"/>
          </a:xfrm>
          <a:prstGeom prst="rect">
            <a:avLst/>
          </a:prstGeom>
          <a:noFill/>
          <a:ln w="25400">
            <a:noFill/>
            <a:miter lim="800000"/>
            <a:headEnd type="none" w="sm" len="sm"/>
            <a:tailEnd type="none" w="med" len="lg"/>
          </a:ln>
        </p:spPr>
        <p:txBody>
          <a:bodyPr wrap="square" anchor="t">
            <a:spAutoFit/>
          </a:bodyPr>
          <a:lstStyle>
            <a:lvl1pPr marL="273050" indent="-273050" eaLnBrk="0" hangingPunct="0">
              <a:tabLst>
                <a:tab pos="446088" algn="l"/>
              </a:tabLst>
              <a:defRPr>
                <a:solidFill>
                  <a:schemeClr val="tx1"/>
                </a:solidFill>
                <a:latin typeface="Arial" pitchFamily="34" charset="0"/>
              </a:defRPr>
            </a:lvl1pPr>
            <a:lvl2pPr marL="627063" indent="-271463" eaLnBrk="0" hangingPunct="0">
              <a:tabLst>
                <a:tab pos="446088" algn="l"/>
              </a:tabLst>
              <a:defRPr>
                <a:solidFill>
                  <a:schemeClr val="tx1"/>
                </a:solidFill>
                <a:latin typeface="Arial" pitchFamily="34" charset="0"/>
              </a:defRPr>
            </a:lvl2pPr>
            <a:lvl3pPr marL="1143000" indent="-228600" eaLnBrk="0" hangingPunct="0">
              <a:tabLst>
                <a:tab pos="446088" algn="l"/>
              </a:tabLst>
              <a:defRPr>
                <a:solidFill>
                  <a:schemeClr val="tx1"/>
                </a:solidFill>
                <a:latin typeface="Arial" pitchFamily="34" charset="0"/>
              </a:defRPr>
            </a:lvl3pPr>
            <a:lvl4pPr marL="1600200" indent="-228600" eaLnBrk="0" hangingPunct="0">
              <a:tabLst>
                <a:tab pos="446088" algn="l"/>
              </a:tabLst>
              <a:defRPr>
                <a:solidFill>
                  <a:schemeClr val="tx1"/>
                </a:solidFill>
                <a:latin typeface="Arial" pitchFamily="34" charset="0"/>
              </a:defRPr>
            </a:lvl4pPr>
            <a:lvl5pPr marL="2057400" indent="-228600" eaLnBrk="0" hangingPunct="0">
              <a:tabLst>
                <a:tab pos="446088" algn="l"/>
              </a:tabLst>
              <a:defRPr>
                <a:solidFill>
                  <a:schemeClr val="tx1"/>
                </a:solidFill>
                <a:latin typeface="Arial" pitchFamily="34" charset="0"/>
              </a:defRPr>
            </a:lvl5pPr>
            <a:lvl6pPr marL="2514600" indent="-228600" eaLnBrk="0" fontAlgn="base" hangingPunct="0">
              <a:spcBef>
                <a:spcPct val="0"/>
              </a:spcBef>
              <a:spcAft>
                <a:spcPct val="0"/>
              </a:spcAft>
              <a:tabLst>
                <a:tab pos="446088" algn="l"/>
              </a:tabLst>
              <a:defRPr>
                <a:solidFill>
                  <a:schemeClr val="tx1"/>
                </a:solidFill>
                <a:latin typeface="Arial" pitchFamily="34" charset="0"/>
              </a:defRPr>
            </a:lvl6pPr>
            <a:lvl7pPr marL="2971800" indent="-228600" eaLnBrk="0" fontAlgn="base" hangingPunct="0">
              <a:spcBef>
                <a:spcPct val="0"/>
              </a:spcBef>
              <a:spcAft>
                <a:spcPct val="0"/>
              </a:spcAft>
              <a:tabLst>
                <a:tab pos="446088" algn="l"/>
              </a:tabLst>
              <a:defRPr>
                <a:solidFill>
                  <a:schemeClr val="tx1"/>
                </a:solidFill>
                <a:latin typeface="Arial" pitchFamily="34" charset="0"/>
              </a:defRPr>
            </a:lvl7pPr>
            <a:lvl8pPr marL="3429000" indent="-228600" eaLnBrk="0" fontAlgn="base" hangingPunct="0">
              <a:spcBef>
                <a:spcPct val="0"/>
              </a:spcBef>
              <a:spcAft>
                <a:spcPct val="0"/>
              </a:spcAft>
              <a:tabLst>
                <a:tab pos="446088" algn="l"/>
              </a:tabLst>
              <a:defRPr>
                <a:solidFill>
                  <a:schemeClr val="tx1"/>
                </a:solidFill>
                <a:latin typeface="Arial" pitchFamily="34" charset="0"/>
              </a:defRPr>
            </a:lvl8pPr>
            <a:lvl9pPr marL="3886200" indent="-228600" eaLnBrk="0" fontAlgn="base" hangingPunct="0">
              <a:spcBef>
                <a:spcPct val="0"/>
              </a:spcBef>
              <a:spcAft>
                <a:spcPct val="0"/>
              </a:spcAft>
              <a:tabLst>
                <a:tab pos="446088" algn="l"/>
              </a:tabLst>
              <a:defRPr>
                <a:solidFill>
                  <a:schemeClr val="tx1"/>
                </a:solidFill>
                <a:latin typeface="Arial" pitchFamily="34" charset="0"/>
              </a:defRPr>
            </a:lvl9pPr>
          </a:lstStyle>
          <a:p>
            <a:pPr>
              <a:spcBef>
                <a:spcPct val="20000"/>
              </a:spcBef>
              <a:buClr>
                <a:srgbClr val="336699"/>
              </a:buClr>
              <a:buSzPct val="75000"/>
              <a:buFont typeface="Wingdings" pitchFamily="2" charset="2"/>
              <a:buChar char=""/>
              <a:tabLst/>
              <a:defRPr/>
            </a:pPr>
            <a:r>
              <a:rPr lang="en-US" altLang="de-DE" sz="2000" b="1" dirty="0">
                <a:cs typeface="Arial" pitchFamily="34" charset="0"/>
              </a:rPr>
              <a:t>Specific corporate associations</a:t>
            </a:r>
          </a:p>
          <a:p>
            <a:pPr marL="540000" lvl="1">
              <a:spcBef>
                <a:spcPct val="20000"/>
              </a:spcBef>
              <a:buClr>
                <a:srgbClr val="336699"/>
              </a:buClr>
              <a:buSzPct val="65000"/>
              <a:buFont typeface="Wingdings" pitchFamily="2" charset="2"/>
              <a:buChar char=""/>
              <a:tabLst/>
              <a:defRPr/>
            </a:pPr>
            <a:r>
              <a:rPr lang="en-US" altLang="de-DE" dirty="0">
                <a:solidFill>
                  <a:srgbClr val="000000"/>
                </a:solidFill>
                <a:cs typeface="Arial" pitchFamily="34" charset="0"/>
              </a:rPr>
              <a:t>Former findings support the positive relationship of specific corporate associations to corporate image </a:t>
            </a:r>
            <a:r>
              <a:rPr lang="en-US" altLang="de-DE" i="1" dirty="0">
                <a:solidFill>
                  <a:srgbClr val="000000"/>
                </a:solidFill>
                <a:cs typeface="Arial" pitchFamily="34" charset="0"/>
              </a:rPr>
              <a:t>(</a:t>
            </a:r>
            <a:r>
              <a:rPr lang="en-US" altLang="de-DE" i="1" dirty="0" err="1">
                <a:solidFill>
                  <a:srgbClr val="000000"/>
                </a:solidFill>
                <a:cs typeface="Arial" pitchFamily="34" charset="0"/>
              </a:rPr>
              <a:t>Kohli</a:t>
            </a:r>
            <a:r>
              <a:rPr lang="en-US" altLang="de-DE" i="1" dirty="0">
                <a:solidFill>
                  <a:srgbClr val="000000"/>
                </a:solidFill>
                <a:cs typeface="Arial" pitchFamily="34" charset="0"/>
              </a:rPr>
              <a:t>/</a:t>
            </a:r>
            <a:r>
              <a:rPr lang="en-US" altLang="de-DE" i="1" dirty="0" err="1">
                <a:solidFill>
                  <a:srgbClr val="000000"/>
                </a:solidFill>
                <a:cs typeface="Arial" pitchFamily="34" charset="0"/>
              </a:rPr>
              <a:t>Jaworski</a:t>
            </a:r>
            <a:r>
              <a:rPr lang="en-US" altLang="de-DE" i="1" dirty="0">
                <a:solidFill>
                  <a:srgbClr val="000000"/>
                </a:solidFill>
                <a:cs typeface="Arial" pitchFamily="34" charset="0"/>
              </a:rPr>
              <a:t> 1990; Lee 2004; Brown/</a:t>
            </a:r>
            <a:r>
              <a:rPr lang="en-US" altLang="de-DE" i="1" dirty="0" err="1">
                <a:solidFill>
                  <a:srgbClr val="000000"/>
                </a:solidFill>
                <a:cs typeface="Arial" pitchFamily="34" charset="0"/>
              </a:rPr>
              <a:t>Dacin</a:t>
            </a:r>
            <a:r>
              <a:rPr lang="en-US" altLang="de-DE" i="1" dirty="0">
                <a:solidFill>
                  <a:srgbClr val="000000"/>
                </a:solidFill>
                <a:cs typeface="Arial" pitchFamily="34" charset="0"/>
              </a:rPr>
              <a:t> 1997; </a:t>
            </a:r>
            <a:r>
              <a:rPr lang="en-US" altLang="de-DE" i="1" dirty="0" err="1">
                <a:solidFill>
                  <a:srgbClr val="000000"/>
                </a:solidFill>
                <a:cs typeface="Arial" pitchFamily="34" charset="0"/>
              </a:rPr>
              <a:t>Vergin</a:t>
            </a:r>
            <a:r>
              <a:rPr lang="en-US" altLang="de-DE" i="1" dirty="0">
                <a:solidFill>
                  <a:srgbClr val="000000"/>
                </a:solidFill>
                <a:cs typeface="Arial" pitchFamily="34" charset="0"/>
              </a:rPr>
              <a:t>/</a:t>
            </a:r>
            <a:r>
              <a:rPr lang="en-US" altLang="de-DE" i="1" dirty="0" err="1">
                <a:solidFill>
                  <a:srgbClr val="000000"/>
                </a:solidFill>
                <a:cs typeface="Arial" pitchFamily="34" charset="0"/>
              </a:rPr>
              <a:t>Qoronfleh</a:t>
            </a:r>
            <a:r>
              <a:rPr lang="en-US" altLang="de-DE" i="1" dirty="0">
                <a:solidFill>
                  <a:srgbClr val="000000"/>
                </a:solidFill>
                <a:cs typeface="Arial" pitchFamily="34" charset="0"/>
              </a:rPr>
              <a:t> 1998; Bhattacharya et al. 2003).</a:t>
            </a:r>
          </a:p>
          <a:p>
            <a:pPr marL="540000" lvl="1">
              <a:spcBef>
                <a:spcPct val="20000"/>
              </a:spcBef>
              <a:buClr>
                <a:srgbClr val="336699"/>
              </a:buClr>
              <a:buSzPct val="65000"/>
              <a:buFont typeface="Wingdings" pitchFamily="2" charset="2"/>
              <a:buChar char=""/>
              <a:tabLst/>
              <a:defRPr/>
            </a:pPr>
            <a:r>
              <a:rPr lang="en-US" altLang="de-DE" dirty="0">
                <a:solidFill>
                  <a:srgbClr val="000000"/>
                </a:solidFill>
                <a:cs typeface="Arial" pitchFamily="34" charset="0"/>
              </a:rPr>
              <a:t>However, research on consumers’ perception is relatively scarce, as is research in a cross-national context.</a:t>
            </a:r>
          </a:p>
          <a:p>
            <a:pPr marL="540000" lvl="1">
              <a:spcBef>
                <a:spcPct val="20000"/>
              </a:spcBef>
              <a:buClr>
                <a:srgbClr val="336699"/>
              </a:buClr>
              <a:buSzPct val="65000"/>
              <a:buFont typeface="Wingdings" pitchFamily="2" charset="2"/>
              <a:buChar char=""/>
              <a:tabLst/>
              <a:defRPr/>
            </a:pPr>
            <a:r>
              <a:rPr lang="en-US" altLang="de-DE" dirty="0">
                <a:solidFill>
                  <a:srgbClr val="000000"/>
                </a:solidFill>
                <a:cs typeface="Arial" pitchFamily="34" charset="0"/>
              </a:rPr>
              <a:t>In the context of international standardization of corporate branding and corresponding activities it is assumed that </a:t>
            </a:r>
          </a:p>
          <a:p>
            <a:pPr marL="804863" lvl="2" indent="-265113">
              <a:tabLst/>
            </a:pPr>
            <a:r>
              <a:rPr lang="en-US" altLang="de-DE" sz="1600" dirty="0">
                <a:solidFill>
                  <a:srgbClr val="336699"/>
                </a:solidFill>
                <a:cs typeface="Arial" pitchFamily="34" charset="0"/>
              </a:rPr>
              <a:t>–</a:t>
            </a:r>
            <a:r>
              <a:rPr lang="en-US" altLang="de-DE" sz="1600" dirty="0">
                <a:solidFill>
                  <a:srgbClr val="000000"/>
                </a:solidFill>
                <a:cs typeface="Arial" pitchFamily="34" charset="0"/>
              </a:rPr>
              <a:t> 	the pattern of effects between specific corporate associations and corporate image will be similar across countries.</a:t>
            </a:r>
            <a:endParaRPr lang="de-DE" altLang="de-DE" sz="1600" dirty="0"/>
          </a:p>
          <a:p>
            <a:pPr marL="804863" lvl="2" indent="-265113">
              <a:tabLst/>
            </a:pPr>
            <a:r>
              <a:rPr lang="en-US" altLang="de-DE" sz="1600" dirty="0">
                <a:solidFill>
                  <a:srgbClr val="336699"/>
                </a:solidFill>
                <a:cs typeface="Arial" pitchFamily="34" charset="0"/>
              </a:rPr>
              <a:t>–</a:t>
            </a:r>
            <a:r>
              <a:rPr lang="en-US" altLang="de-DE" sz="1600" dirty="0">
                <a:solidFill>
                  <a:srgbClr val="000000"/>
                </a:solidFill>
                <a:cs typeface="Arial" pitchFamily="34" charset="0"/>
              </a:rPr>
              <a:t> 	If this is not the case, the external portrayal would differ.</a:t>
            </a:r>
            <a:endParaRPr lang="de-DE" altLang="de-DE" sz="1600" dirty="0"/>
          </a:p>
          <a:p>
            <a:pPr lvl="1">
              <a:spcBef>
                <a:spcPct val="20000"/>
              </a:spcBef>
              <a:buClr>
                <a:srgbClr val="336699"/>
              </a:buClr>
              <a:buSzPct val="65000"/>
              <a:tabLst/>
              <a:defRPr/>
            </a:pPr>
            <a:endParaRPr lang="en-US" altLang="de-DE" dirty="0">
              <a:solidFill>
                <a:srgbClr val="000000"/>
              </a:solidFill>
              <a:cs typeface="Arial" pitchFamily="34" charset="0"/>
            </a:endParaRPr>
          </a:p>
          <a:p>
            <a:pPr>
              <a:spcBef>
                <a:spcPct val="20000"/>
              </a:spcBef>
              <a:buClr>
                <a:srgbClr val="336699"/>
              </a:buClr>
              <a:buSzPct val="75000"/>
              <a:buFont typeface="Wingdings" pitchFamily="2" charset="2"/>
              <a:buChar char=""/>
              <a:tabLst/>
              <a:defRPr/>
            </a:pPr>
            <a:r>
              <a:rPr lang="en-US" altLang="de-DE" sz="2000" b="1" dirty="0" err="1">
                <a:cs typeface="Arial" pitchFamily="34" charset="0"/>
              </a:rPr>
              <a:t>H1</a:t>
            </a:r>
            <a:r>
              <a:rPr lang="en-US" altLang="de-DE" sz="2000" b="1" dirty="0">
                <a:cs typeface="Arial" pitchFamily="34" charset="0"/>
              </a:rPr>
              <a:t>: </a:t>
            </a:r>
            <a:r>
              <a:rPr lang="en-US" altLang="de-DE" sz="2000" dirty="0">
                <a:solidFill>
                  <a:srgbClr val="000000"/>
                </a:solidFill>
                <a:cs typeface="Arial" pitchFamily="34" charset="0"/>
              </a:rPr>
              <a:t>The specific corporate association (a) customer orientation, (b) good employer, (c) product range quality, (d) social and environmental responsibility and (e) reliable and financially strong company impact corporate image positively and in the same way across countries.</a:t>
            </a:r>
          </a:p>
          <a:p>
            <a:pPr eaLnBrk="1" hangingPunct="1">
              <a:defRPr/>
            </a:pPr>
            <a:endParaRPr lang="en-GB" altLang="de-DE" b="1" dirty="0"/>
          </a:p>
        </p:txBody>
      </p:sp>
      <p:sp>
        <p:nvSpPr>
          <p:cNvPr id="2" name="Fußzeilenplatzhalter 3">
            <a:extLst>
              <a:ext uri="{FF2B5EF4-FFF2-40B4-BE49-F238E27FC236}">
                <a16:creationId xmlns:a16="http://schemas.microsoft.com/office/drawing/2014/main" id="{39C00012-A382-D374-DCBE-3C06CE646648}"/>
              </a:ext>
            </a:extLst>
          </p:cNvPr>
          <p:cNvSpPr>
            <a:spLocks noGrp="1"/>
          </p:cNvSpPr>
          <p:nvPr>
            <p:ph type="ftr" sz="quarter" idx="11"/>
          </p:nvPr>
        </p:nvSpPr>
        <p:spPr bwMode="auto">
          <a:xfrm>
            <a:off x="176213" y="6512443"/>
            <a:ext cx="753903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SzTx/>
              <a:buFontTx/>
              <a:buNone/>
            </a:pPr>
            <a:r>
              <a:rPr lang="en-US" altLang="de-DE" sz="1000" b="0" dirty="0"/>
              <a:t>Introduction</a:t>
            </a:r>
            <a:r>
              <a:rPr lang="en-US" altLang="de-DE" sz="1000" b="0" dirty="0">
                <a:solidFill>
                  <a:srgbClr val="336699"/>
                </a:solidFill>
              </a:rPr>
              <a:t> </a:t>
            </a:r>
            <a:r>
              <a:rPr lang="en-US" altLang="de-DE" sz="1000" b="0" dirty="0"/>
              <a:t>– </a:t>
            </a:r>
            <a:r>
              <a:rPr lang="en-US" altLang="de-DE" sz="1000" b="0" dirty="0">
                <a:solidFill>
                  <a:srgbClr val="336699"/>
                </a:solidFill>
              </a:rPr>
              <a:t>Conceptualization and hypotheses development </a:t>
            </a:r>
            <a:r>
              <a:rPr lang="en-US" altLang="de-DE" sz="1000" b="0" dirty="0"/>
              <a:t>– Empirical analysis – Conclusion and limitations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59"/>
          <p:cNvSpPr>
            <a:spLocks noChangeArrowheads="1"/>
          </p:cNvSpPr>
          <p:nvPr/>
        </p:nvSpPr>
        <p:spPr bwMode="auto">
          <a:xfrm>
            <a:off x="7546280" y="4848820"/>
            <a:ext cx="1346200" cy="1460500"/>
          </a:xfrm>
          <a:prstGeom prst="rect">
            <a:avLst/>
          </a:prstGeom>
          <a:solidFill>
            <a:srgbClr val="EAEAEA"/>
          </a:solidFill>
          <a:ln w="9525">
            <a:solidFill>
              <a:schemeClr val="tx1"/>
            </a:solidFill>
            <a:miter lim="800000"/>
            <a:headEnd/>
            <a:tailEnd/>
          </a:ln>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200" b="0" i="1" dirty="0"/>
              <a:t>Fit statistics</a:t>
            </a:r>
          </a:p>
          <a:p>
            <a:pPr eaLnBrk="1" hangingPunct="1">
              <a:spcBef>
                <a:spcPct val="0"/>
              </a:spcBef>
              <a:buClrTx/>
              <a:buSzTx/>
              <a:buFontTx/>
              <a:buNone/>
            </a:pPr>
            <a:r>
              <a:rPr lang="en-GB" altLang="de-DE" sz="1200" b="0" dirty="0"/>
              <a:t>NFI:	</a:t>
            </a:r>
          </a:p>
          <a:p>
            <a:pPr eaLnBrk="1" hangingPunct="1">
              <a:spcBef>
                <a:spcPct val="0"/>
              </a:spcBef>
              <a:buClrTx/>
              <a:buSzTx/>
              <a:buFontTx/>
              <a:buNone/>
            </a:pPr>
            <a:r>
              <a:rPr lang="en-GB" altLang="de-DE" sz="1200" b="0" dirty="0"/>
              <a:t>TLI: </a:t>
            </a:r>
          </a:p>
          <a:p>
            <a:pPr eaLnBrk="1" hangingPunct="1">
              <a:spcBef>
                <a:spcPct val="0"/>
              </a:spcBef>
              <a:buClrTx/>
              <a:buSzTx/>
              <a:buFontTx/>
              <a:buNone/>
            </a:pPr>
            <a:r>
              <a:rPr lang="en-GB" altLang="de-DE" sz="1200" b="0" dirty="0"/>
              <a:t>CFI:</a:t>
            </a:r>
          </a:p>
          <a:p>
            <a:pPr eaLnBrk="1" hangingPunct="1">
              <a:spcBef>
                <a:spcPct val="0"/>
              </a:spcBef>
              <a:buClrTx/>
              <a:buSzTx/>
              <a:buFontTx/>
              <a:buNone/>
            </a:pPr>
            <a:r>
              <a:rPr lang="en-GB" altLang="de-DE" sz="1200" b="0" dirty="0"/>
              <a:t>GFI:</a:t>
            </a:r>
          </a:p>
          <a:p>
            <a:pPr eaLnBrk="1" hangingPunct="1">
              <a:spcBef>
                <a:spcPct val="0"/>
              </a:spcBef>
              <a:buClrTx/>
              <a:buSzTx/>
              <a:buFontTx/>
              <a:buNone/>
            </a:pPr>
            <a:r>
              <a:rPr lang="en-GB" altLang="de-DE" sz="1200" b="0" dirty="0"/>
              <a:t>AGFI</a:t>
            </a:r>
          </a:p>
          <a:p>
            <a:pPr eaLnBrk="1" hangingPunct="1">
              <a:spcBef>
                <a:spcPct val="0"/>
              </a:spcBef>
              <a:buClrTx/>
              <a:buSzTx/>
              <a:buFontTx/>
              <a:buNone/>
            </a:pPr>
            <a:r>
              <a:rPr lang="en-GB" altLang="de-DE" sz="1200" b="0" dirty="0"/>
              <a:t>RMSEA:  </a:t>
            </a:r>
          </a:p>
          <a:p>
            <a:pPr eaLnBrk="1" hangingPunct="1">
              <a:spcBef>
                <a:spcPct val="0"/>
              </a:spcBef>
              <a:buClrTx/>
              <a:buSzTx/>
              <a:buFontTx/>
              <a:buNone/>
            </a:pPr>
            <a:r>
              <a:rPr lang="en-GB" altLang="de-DE" sz="1200" b="0" dirty="0"/>
              <a:t>SRMR:</a:t>
            </a:r>
          </a:p>
        </p:txBody>
      </p:sp>
      <p:sp>
        <p:nvSpPr>
          <p:cNvPr id="18435" name="Rectangle 160"/>
          <p:cNvSpPr>
            <a:spLocks noChangeArrowheads="1"/>
          </p:cNvSpPr>
          <p:nvPr/>
        </p:nvSpPr>
        <p:spPr bwMode="auto">
          <a:xfrm>
            <a:off x="8395139" y="4902548"/>
            <a:ext cx="715962" cy="130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endParaRPr lang="en-GB" altLang="de-DE" sz="1200" b="0" dirty="0"/>
          </a:p>
          <a:p>
            <a:pPr eaLnBrk="1" hangingPunct="1">
              <a:spcBef>
                <a:spcPct val="0"/>
              </a:spcBef>
              <a:buClrTx/>
              <a:buSzTx/>
              <a:buFontTx/>
              <a:buNone/>
            </a:pPr>
            <a:r>
              <a:rPr lang="en-GB" altLang="de-DE" sz="1200" b="0" dirty="0"/>
              <a:t>.967</a:t>
            </a:r>
          </a:p>
          <a:p>
            <a:pPr eaLnBrk="1" hangingPunct="1">
              <a:spcBef>
                <a:spcPct val="0"/>
              </a:spcBef>
              <a:buClrTx/>
              <a:buSzTx/>
              <a:buFontTx/>
              <a:buNone/>
            </a:pPr>
            <a:r>
              <a:rPr lang="en-GB" altLang="de-DE" sz="1200" b="0" dirty="0"/>
              <a:t>.965</a:t>
            </a:r>
          </a:p>
          <a:p>
            <a:pPr eaLnBrk="1" hangingPunct="1">
              <a:spcBef>
                <a:spcPct val="0"/>
              </a:spcBef>
              <a:buClrTx/>
              <a:buSzTx/>
              <a:buFontTx/>
              <a:buNone/>
            </a:pPr>
            <a:r>
              <a:rPr lang="en-GB" altLang="de-DE" sz="1200" b="0" dirty="0"/>
              <a:t>.972</a:t>
            </a:r>
          </a:p>
          <a:p>
            <a:pPr eaLnBrk="1" hangingPunct="1">
              <a:spcBef>
                <a:spcPct val="0"/>
              </a:spcBef>
              <a:buClrTx/>
              <a:buSzTx/>
              <a:buFontTx/>
              <a:buNone/>
            </a:pPr>
            <a:r>
              <a:rPr lang="en-GB" altLang="de-DE" sz="1200" b="0" dirty="0"/>
              <a:t>.967</a:t>
            </a:r>
          </a:p>
          <a:p>
            <a:pPr eaLnBrk="1" hangingPunct="1">
              <a:spcBef>
                <a:spcPct val="0"/>
              </a:spcBef>
              <a:buClrTx/>
              <a:buSzTx/>
              <a:buFontTx/>
              <a:buNone/>
            </a:pPr>
            <a:r>
              <a:rPr lang="en-GB" altLang="de-DE" sz="1200" b="0" dirty="0"/>
              <a:t>.955</a:t>
            </a:r>
          </a:p>
          <a:p>
            <a:pPr eaLnBrk="1" hangingPunct="1">
              <a:spcBef>
                <a:spcPct val="0"/>
              </a:spcBef>
              <a:buClrTx/>
              <a:buSzTx/>
              <a:buFontTx/>
              <a:buNone/>
            </a:pPr>
            <a:r>
              <a:rPr lang="en-GB" altLang="de-DE" sz="1200" b="0" dirty="0"/>
              <a:t>.044 </a:t>
            </a:r>
          </a:p>
          <a:p>
            <a:pPr eaLnBrk="1" hangingPunct="1">
              <a:spcBef>
                <a:spcPct val="0"/>
              </a:spcBef>
              <a:buClrTx/>
              <a:buSzTx/>
              <a:buFontTx/>
              <a:buNone/>
            </a:pPr>
            <a:r>
              <a:rPr lang="en-GB" altLang="de-DE" sz="1200" b="0" dirty="0"/>
              <a:t>.034</a:t>
            </a:r>
          </a:p>
        </p:txBody>
      </p:sp>
      <p:cxnSp>
        <p:nvCxnSpPr>
          <p:cNvPr id="18436" name="AutoShape 173"/>
          <p:cNvCxnSpPr>
            <a:cxnSpLocks noChangeShapeType="1"/>
          </p:cNvCxnSpPr>
          <p:nvPr/>
        </p:nvCxnSpPr>
        <p:spPr bwMode="auto">
          <a:xfrm rot="5400000" flipH="1" flipV="1">
            <a:off x="5092345" y="4810125"/>
            <a:ext cx="323850" cy="1588"/>
          </a:xfrm>
          <a:prstGeom prst="straightConnector1">
            <a:avLst/>
          </a:prstGeom>
          <a:noFill/>
          <a:ln w="12700">
            <a:solidFill>
              <a:schemeClr val="tx1"/>
            </a:solidFill>
            <a:prstDash val="sysDash"/>
            <a:round/>
            <a:headEnd type="stealth" w="med" len="med"/>
            <a:tailEnd type="stealth" w="med" len="med"/>
          </a:ln>
          <a:extLst>
            <a:ext uri="{909E8E84-426E-40DD-AFC4-6F175D3DCCD1}">
              <a14:hiddenFill xmlns:a14="http://schemas.microsoft.com/office/drawing/2010/main">
                <a:noFill/>
              </a14:hiddenFill>
            </a:ext>
          </a:extLst>
        </p:spPr>
      </p:cxnSp>
      <p:cxnSp>
        <p:nvCxnSpPr>
          <p:cNvPr id="18437" name="AutoShape 174"/>
          <p:cNvCxnSpPr>
            <a:cxnSpLocks noChangeShapeType="1"/>
          </p:cNvCxnSpPr>
          <p:nvPr/>
        </p:nvCxnSpPr>
        <p:spPr bwMode="auto">
          <a:xfrm rot="5400000" flipH="1" flipV="1">
            <a:off x="5127269" y="3813176"/>
            <a:ext cx="252413" cy="0"/>
          </a:xfrm>
          <a:prstGeom prst="straightConnector1">
            <a:avLst/>
          </a:prstGeom>
          <a:noFill/>
          <a:ln w="12700">
            <a:solidFill>
              <a:schemeClr val="tx1"/>
            </a:solidFill>
            <a:prstDash val="sysDash"/>
            <a:round/>
            <a:headEnd type="stealth" w="med" len="med"/>
            <a:tailEnd type="stealth" w="med" len="med"/>
          </a:ln>
          <a:extLst>
            <a:ext uri="{909E8E84-426E-40DD-AFC4-6F175D3DCCD1}">
              <a14:hiddenFill xmlns:a14="http://schemas.microsoft.com/office/drawing/2010/main">
                <a:noFill/>
              </a14:hiddenFill>
            </a:ext>
          </a:extLst>
        </p:spPr>
      </p:cxnSp>
      <p:cxnSp>
        <p:nvCxnSpPr>
          <p:cNvPr id="18438" name="AutoShape 176"/>
          <p:cNvCxnSpPr>
            <a:cxnSpLocks noChangeShapeType="1"/>
          </p:cNvCxnSpPr>
          <p:nvPr/>
        </p:nvCxnSpPr>
        <p:spPr bwMode="auto">
          <a:xfrm flipV="1">
            <a:off x="6084168" y="2124869"/>
            <a:ext cx="1587" cy="2232025"/>
          </a:xfrm>
          <a:prstGeom prst="curvedConnector3">
            <a:avLst>
              <a:gd name="adj1" fmla="val 18134583"/>
            </a:avLst>
          </a:prstGeom>
          <a:noFill/>
          <a:ln w="9525">
            <a:solidFill>
              <a:schemeClr val="tx1"/>
            </a:solidFill>
            <a:prstDash val="sysDash"/>
            <a:round/>
            <a:headEnd type="triangle" w="med" len="med"/>
            <a:tailEnd type="stealth" w="med" len="med"/>
          </a:ln>
          <a:extLst>
            <a:ext uri="{909E8E84-426E-40DD-AFC4-6F175D3DCCD1}">
              <a14:hiddenFill xmlns:a14="http://schemas.microsoft.com/office/drawing/2010/main">
                <a:noFill/>
              </a14:hiddenFill>
            </a:ext>
          </a:extLst>
        </p:spPr>
      </p:cxnSp>
      <p:cxnSp>
        <p:nvCxnSpPr>
          <p:cNvPr id="18439" name="AutoShape 177"/>
          <p:cNvCxnSpPr>
            <a:cxnSpLocks noChangeShapeType="1"/>
          </p:cNvCxnSpPr>
          <p:nvPr/>
        </p:nvCxnSpPr>
        <p:spPr bwMode="auto">
          <a:xfrm flipV="1">
            <a:off x="6084168" y="3240882"/>
            <a:ext cx="1587" cy="2232025"/>
          </a:xfrm>
          <a:prstGeom prst="curvedConnector3">
            <a:avLst>
              <a:gd name="adj1" fmla="val 24864935"/>
            </a:avLst>
          </a:prstGeom>
          <a:noFill/>
          <a:ln w="9525">
            <a:solidFill>
              <a:schemeClr val="tx1"/>
            </a:solidFill>
            <a:prstDash val="sysDash"/>
            <a:round/>
            <a:headEnd type="triangle" w="med" len="med"/>
            <a:tailEnd type="stealth" w="med" len="med"/>
          </a:ln>
          <a:extLst>
            <a:ext uri="{909E8E84-426E-40DD-AFC4-6F175D3DCCD1}">
              <a14:hiddenFill xmlns:a14="http://schemas.microsoft.com/office/drawing/2010/main">
                <a:noFill/>
              </a14:hiddenFill>
            </a:ext>
          </a:extLst>
        </p:spPr>
      </p:cxnSp>
      <p:cxnSp>
        <p:nvCxnSpPr>
          <p:cNvPr id="18440" name="AutoShape 179"/>
          <p:cNvCxnSpPr>
            <a:cxnSpLocks noChangeShapeType="1"/>
          </p:cNvCxnSpPr>
          <p:nvPr/>
        </p:nvCxnSpPr>
        <p:spPr bwMode="auto">
          <a:xfrm flipV="1">
            <a:off x="6084168" y="2124869"/>
            <a:ext cx="1587" cy="3348038"/>
          </a:xfrm>
          <a:prstGeom prst="curvedConnector3">
            <a:avLst>
              <a:gd name="adj1" fmla="val 77212130"/>
            </a:avLst>
          </a:prstGeom>
          <a:noFill/>
          <a:ln w="9525">
            <a:solidFill>
              <a:schemeClr val="tx1"/>
            </a:solidFill>
            <a:prstDash val="sysDash"/>
            <a:round/>
            <a:headEnd type="triangle" w="med" len="med"/>
            <a:tailEnd type="stealth" w="med" len="med"/>
          </a:ln>
          <a:extLst>
            <a:ext uri="{909E8E84-426E-40DD-AFC4-6F175D3DCCD1}">
              <a14:hiddenFill xmlns:a14="http://schemas.microsoft.com/office/drawing/2010/main">
                <a:noFill/>
              </a14:hiddenFill>
            </a:ext>
          </a:extLst>
        </p:spPr>
      </p:cxnSp>
      <p:sp>
        <p:nvSpPr>
          <p:cNvPr id="18441" name="Rectangle 182"/>
          <p:cNvSpPr>
            <a:spLocks noChangeArrowheads="1"/>
          </p:cNvSpPr>
          <p:nvPr/>
        </p:nvSpPr>
        <p:spPr bwMode="auto">
          <a:xfrm>
            <a:off x="5564626" y="4701382"/>
            <a:ext cx="223838"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100" b="0"/>
              <a:t>.39</a:t>
            </a:r>
          </a:p>
        </p:txBody>
      </p:sp>
      <p:sp>
        <p:nvSpPr>
          <p:cNvPr id="18442" name="Rectangle 183"/>
          <p:cNvSpPr>
            <a:spLocks noChangeArrowheads="1"/>
          </p:cNvSpPr>
          <p:nvPr/>
        </p:nvSpPr>
        <p:spPr bwMode="auto">
          <a:xfrm>
            <a:off x="5564626" y="2559844"/>
            <a:ext cx="223838"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100" b="0"/>
              <a:t>.27</a:t>
            </a:r>
          </a:p>
        </p:txBody>
      </p:sp>
      <p:sp>
        <p:nvSpPr>
          <p:cNvPr id="18443" name="Rectangle 184"/>
          <p:cNvSpPr>
            <a:spLocks noChangeArrowheads="1"/>
          </p:cNvSpPr>
          <p:nvPr/>
        </p:nvSpPr>
        <p:spPr bwMode="auto">
          <a:xfrm>
            <a:off x="5564626" y="3682207"/>
            <a:ext cx="223838"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100" b="0"/>
              <a:t>.35</a:t>
            </a:r>
          </a:p>
        </p:txBody>
      </p:sp>
      <p:sp>
        <p:nvSpPr>
          <p:cNvPr id="18444" name="Rectangle 186"/>
          <p:cNvSpPr>
            <a:spLocks noChangeArrowheads="1"/>
          </p:cNvSpPr>
          <p:nvPr/>
        </p:nvSpPr>
        <p:spPr bwMode="auto">
          <a:xfrm>
            <a:off x="6433418" y="2951957"/>
            <a:ext cx="22542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100" b="0"/>
              <a:t>.40</a:t>
            </a:r>
          </a:p>
        </p:txBody>
      </p:sp>
      <p:sp>
        <p:nvSpPr>
          <p:cNvPr id="18445" name="Rectangle 187"/>
          <p:cNvSpPr>
            <a:spLocks noChangeArrowheads="1"/>
          </p:cNvSpPr>
          <p:nvPr/>
        </p:nvSpPr>
        <p:spPr bwMode="auto">
          <a:xfrm>
            <a:off x="6469930" y="4283869"/>
            <a:ext cx="22542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100" b="0"/>
              <a:t>.26</a:t>
            </a:r>
          </a:p>
        </p:txBody>
      </p:sp>
      <p:sp>
        <p:nvSpPr>
          <p:cNvPr id="18446" name="Rectangle 188"/>
          <p:cNvSpPr>
            <a:spLocks noChangeArrowheads="1"/>
          </p:cNvSpPr>
          <p:nvPr/>
        </p:nvSpPr>
        <p:spPr bwMode="auto">
          <a:xfrm>
            <a:off x="7382743" y="3780632"/>
            <a:ext cx="22542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100" b="0"/>
              <a:t>.64</a:t>
            </a:r>
          </a:p>
        </p:txBody>
      </p:sp>
      <p:sp>
        <p:nvSpPr>
          <p:cNvPr id="18447" name="Rectangle 196"/>
          <p:cNvSpPr>
            <a:spLocks noChangeArrowheads="1"/>
          </p:cNvSpPr>
          <p:nvPr/>
        </p:nvSpPr>
        <p:spPr bwMode="auto">
          <a:xfrm>
            <a:off x="840226" y="3971132"/>
            <a:ext cx="2700338" cy="204787"/>
          </a:xfrm>
          <a:prstGeom prst="rect">
            <a:avLst/>
          </a:prstGeom>
          <a:solidFill>
            <a:srgbClr val="EAEAEA"/>
          </a:solidFill>
          <a:ln w="9525">
            <a:solidFill>
              <a:schemeClr val="tx1"/>
            </a:solidFill>
            <a:miter lim="800000"/>
            <a:headEnd/>
            <a:tailEnd/>
          </a:ln>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ts val="300"/>
              </a:spcBef>
              <a:buClrTx/>
              <a:buSzTx/>
              <a:buFontTx/>
              <a:buNone/>
            </a:pPr>
            <a:r>
              <a:rPr lang="en-GB" altLang="de-DE" sz="1200" b="0" spc="-20">
                <a:cs typeface="Times New Roman" pitchFamily="18" charset="0"/>
              </a:rPr>
              <a:t>Frequent advertising </a:t>
            </a:r>
            <a:endParaRPr lang="en-GB" altLang="de-DE" sz="1200" b="0" spc="-20">
              <a:latin typeface="Times New Roman" pitchFamily="18" charset="0"/>
              <a:cs typeface="Times New Roman" pitchFamily="18" charset="0"/>
            </a:endParaRPr>
          </a:p>
        </p:txBody>
      </p:sp>
      <p:sp>
        <p:nvSpPr>
          <p:cNvPr id="18448" name="Rectangle 197"/>
          <p:cNvSpPr>
            <a:spLocks noChangeArrowheads="1"/>
          </p:cNvSpPr>
          <p:nvPr/>
        </p:nvSpPr>
        <p:spPr bwMode="auto">
          <a:xfrm>
            <a:off x="840226" y="4223544"/>
            <a:ext cx="2700338" cy="204788"/>
          </a:xfrm>
          <a:prstGeom prst="rect">
            <a:avLst/>
          </a:prstGeom>
          <a:solidFill>
            <a:srgbClr val="EAEAEA"/>
          </a:solidFill>
          <a:ln w="9525">
            <a:solidFill>
              <a:schemeClr val="tx1"/>
            </a:solidFill>
            <a:miter lim="800000"/>
            <a:headEnd/>
            <a:tailEnd/>
          </a:ln>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ts val="300"/>
              </a:spcBef>
              <a:buClrTx/>
              <a:buSzTx/>
              <a:buFontTx/>
              <a:buNone/>
            </a:pPr>
            <a:r>
              <a:rPr lang="en-GB" altLang="de-DE" sz="1200" b="0" spc="-20">
                <a:cs typeface="Times New Roman" pitchFamily="18" charset="0"/>
              </a:rPr>
              <a:t>Excellent advertising</a:t>
            </a:r>
            <a:endParaRPr lang="en-GB" altLang="de-DE" sz="1200" b="0" spc="-20">
              <a:latin typeface="Times New Roman" pitchFamily="18" charset="0"/>
              <a:cs typeface="Times New Roman" pitchFamily="18" charset="0"/>
            </a:endParaRPr>
          </a:p>
        </p:txBody>
      </p:sp>
      <p:sp>
        <p:nvSpPr>
          <p:cNvPr id="18449" name="Rectangle 198"/>
          <p:cNvSpPr>
            <a:spLocks noChangeArrowheads="1"/>
          </p:cNvSpPr>
          <p:nvPr/>
        </p:nvSpPr>
        <p:spPr bwMode="auto">
          <a:xfrm>
            <a:off x="829114" y="4471194"/>
            <a:ext cx="2700337" cy="204788"/>
          </a:xfrm>
          <a:prstGeom prst="rect">
            <a:avLst/>
          </a:prstGeom>
          <a:solidFill>
            <a:srgbClr val="EAEAEA"/>
          </a:solidFill>
          <a:ln w="9525">
            <a:solidFill>
              <a:schemeClr val="tx1"/>
            </a:solidFill>
            <a:miter lim="800000"/>
            <a:headEnd/>
            <a:tailEnd/>
          </a:ln>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ts val="300"/>
              </a:spcBef>
              <a:buClrTx/>
              <a:buSzTx/>
              <a:buFontTx/>
              <a:buNone/>
            </a:pPr>
            <a:r>
              <a:rPr lang="en-GB" altLang="de-DE" sz="1200" b="0" spc="-20">
                <a:cs typeface="Times New Roman" pitchFamily="18" charset="0"/>
              </a:rPr>
              <a:t>Very informative advertising</a:t>
            </a:r>
            <a:endParaRPr lang="en-GB" altLang="de-DE" sz="1200" b="0" spc="-20">
              <a:latin typeface="Times New Roman" pitchFamily="18" charset="0"/>
              <a:cs typeface="Times New Roman" pitchFamily="18" charset="0"/>
            </a:endParaRPr>
          </a:p>
        </p:txBody>
      </p:sp>
      <p:sp>
        <p:nvSpPr>
          <p:cNvPr id="18450" name="Rectangle 199"/>
          <p:cNvSpPr>
            <a:spLocks noChangeArrowheads="1"/>
          </p:cNvSpPr>
          <p:nvPr/>
        </p:nvSpPr>
        <p:spPr bwMode="auto">
          <a:xfrm>
            <a:off x="840226" y="4882357"/>
            <a:ext cx="2700338" cy="204787"/>
          </a:xfrm>
          <a:prstGeom prst="rect">
            <a:avLst/>
          </a:prstGeom>
          <a:solidFill>
            <a:srgbClr val="EAEAEA"/>
          </a:solidFill>
          <a:ln w="9525">
            <a:solidFill>
              <a:schemeClr val="tx1"/>
            </a:solidFill>
            <a:miter lim="800000"/>
            <a:headEnd/>
            <a:tailEnd/>
          </a:ln>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ts val="300"/>
              </a:spcBef>
              <a:buClrTx/>
              <a:buSzTx/>
              <a:buFontTx/>
              <a:buNone/>
            </a:pPr>
            <a:r>
              <a:rPr lang="en-GB" altLang="de-DE" sz="1200" b="0" spc="-20">
                <a:cs typeface="Times New Roman" pitchFamily="18" charset="0"/>
              </a:rPr>
              <a:t>Always reasonable prices </a:t>
            </a:r>
            <a:endParaRPr lang="en-GB" altLang="de-DE" sz="1200" b="0" spc="-20">
              <a:latin typeface="Times New Roman" pitchFamily="18" charset="0"/>
              <a:cs typeface="Times New Roman" pitchFamily="18" charset="0"/>
            </a:endParaRPr>
          </a:p>
        </p:txBody>
      </p:sp>
      <p:sp>
        <p:nvSpPr>
          <p:cNvPr id="18451" name="Rectangle 200"/>
          <p:cNvSpPr>
            <a:spLocks noChangeArrowheads="1"/>
          </p:cNvSpPr>
          <p:nvPr/>
        </p:nvSpPr>
        <p:spPr bwMode="auto">
          <a:xfrm>
            <a:off x="840226" y="5126832"/>
            <a:ext cx="2700338" cy="204787"/>
          </a:xfrm>
          <a:prstGeom prst="rect">
            <a:avLst/>
          </a:prstGeom>
          <a:solidFill>
            <a:srgbClr val="EAEAEA"/>
          </a:solidFill>
          <a:ln w="9525">
            <a:solidFill>
              <a:schemeClr val="tx1"/>
            </a:solidFill>
            <a:miter lim="800000"/>
            <a:headEnd/>
            <a:tailEnd/>
          </a:ln>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ts val="300"/>
              </a:spcBef>
              <a:buClrTx/>
              <a:buSzTx/>
              <a:buFontTx/>
              <a:buNone/>
            </a:pPr>
            <a:r>
              <a:rPr lang="en-GB" altLang="de-DE" sz="1200" b="0" spc="-20">
                <a:cs typeface="Times New Roman" pitchFamily="18" charset="0"/>
              </a:rPr>
              <a:t>Very good price/performance ratio </a:t>
            </a:r>
            <a:endParaRPr lang="en-GB" altLang="de-DE" sz="1200" b="0" spc="-20">
              <a:latin typeface="Times New Roman" pitchFamily="18" charset="0"/>
              <a:cs typeface="Times New Roman" pitchFamily="18" charset="0"/>
            </a:endParaRPr>
          </a:p>
        </p:txBody>
      </p:sp>
      <p:cxnSp>
        <p:nvCxnSpPr>
          <p:cNvPr id="18452" name="AutoShape 201"/>
          <p:cNvCxnSpPr>
            <a:cxnSpLocks noChangeShapeType="1"/>
            <a:endCxn id="92" idx="3"/>
          </p:cNvCxnSpPr>
          <p:nvPr/>
        </p:nvCxnSpPr>
        <p:spPr bwMode="auto">
          <a:xfrm rot="10800000" flipV="1">
            <a:off x="3540564" y="5334794"/>
            <a:ext cx="906462" cy="407988"/>
          </a:xfrm>
          <a:prstGeom prst="straightConnector1">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cxnSp>
      <p:cxnSp>
        <p:nvCxnSpPr>
          <p:cNvPr id="18453" name="AutoShape 202"/>
          <p:cNvCxnSpPr>
            <a:cxnSpLocks noChangeShapeType="1"/>
            <a:endCxn id="18493" idx="3"/>
          </p:cNvCxnSpPr>
          <p:nvPr/>
        </p:nvCxnSpPr>
        <p:spPr bwMode="auto">
          <a:xfrm rot="10800000" flipV="1">
            <a:off x="3540564" y="5334794"/>
            <a:ext cx="906462" cy="146050"/>
          </a:xfrm>
          <a:prstGeom prst="straightConnector1">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cxnSp>
      <p:cxnSp>
        <p:nvCxnSpPr>
          <p:cNvPr id="18454" name="AutoShape 203"/>
          <p:cNvCxnSpPr>
            <a:cxnSpLocks noChangeShapeType="1"/>
            <a:stCxn id="18529" idx="2"/>
            <a:endCxn id="18466" idx="3"/>
          </p:cNvCxnSpPr>
          <p:nvPr/>
        </p:nvCxnSpPr>
        <p:spPr bwMode="auto">
          <a:xfrm rot="10800000">
            <a:off x="3540564" y="1731169"/>
            <a:ext cx="927100" cy="490538"/>
          </a:xfrm>
          <a:prstGeom prst="straightConnector1">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cxnSp>
      <p:cxnSp>
        <p:nvCxnSpPr>
          <p:cNvPr id="18455" name="AutoShape 204"/>
          <p:cNvCxnSpPr>
            <a:cxnSpLocks noChangeShapeType="1"/>
            <a:stCxn id="18530" idx="2"/>
            <a:endCxn id="18475" idx="3"/>
          </p:cNvCxnSpPr>
          <p:nvPr/>
        </p:nvCxnSpPr>
        <p:spPr bwMode="auto">
          <a:xfrm rot="10800000" flipV="1">
            <a:off x="3540564" y="3294857"/>
            <a:ext cx="927100" cy="61912"/>
          </a:xfrm>
          <a:prstGeom prst="straightConnector1">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cxnSp>
      <p:cxnSp>
        <p:nvCxnSpPr>
          <p:cNvPr id="18456" name="AutoShape 205"/>
          <p:cNvCxnSpPr>
            <a:cxnSpLocks noChangeShapeType="1"/>
            <a:stCxn id="18529" idx="2"/>
            <a:endCxn id="18490" idx="3"/>
          </p:cNvCxnSpPr>
          <p:nvPr/>
        </p:nvCxnSpPr>
        <p:spPr bwMode="auto">
          <a:xfrm rot="10800000">
            <a:off x="3540564" y="1988344"/>
            <a:ext cx="927100" cy="233363"/>
          </a:xfrm>
          <a:prstGeom prst="straightConnector1">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cxnSp>
      <p:cxnSp>
        <p:nvCxnSpPr>
          <p:cNvPr id="18457" name="AutoShape 207"/>
          <p:cNvCxnSpPr>
            <a:cxnSpLocks noChangeShapeType="1"/>
            <a:stCxn id="18530" idx="2"/>
            <a:endCxn id="18472" idx="3"/>
          </p:cNvCxnSpPr>
          <p:nvPr/>
        </p:nvCxnSpPr>
        <p:spPr bwMode="auto">
          <a:xfrm rot="10800000">
            <a:off x="3540564" y="3096419"/>
            <a:ext cx="927100" cy="198438"/>
          </a:xfrm>
          <a:prstGeom prst="straightConnector1">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cxnSp>
      <p:cxnSp>
        <p:nvCxnSpPr>
          <p:cNvPr id="18458" name="AutoShape 208"/>
          <p:cNvCxnSpPr>
            <a:cxnSpLocks noChangeShapeType="1"/>
            <a:endCxn id="18447" idx="3"/>
          </p:cNvCxnSpPr>
          <p:nvPr/>
        </p:nvCxnSpPr>
        <p:spPr bwMode="auto">
          <a:xfrm rot="10800000">
            <a:off x="3540564" y="4074319"/>
            <a:ext cx="906462" cy="234950"/>
          </a:xfrm>
          <a:prstGeom prst="straightConnector1">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cxnSp>
      <p:cxnSp>
        <p:nvCxnSpPr>
          <p:cNvPr id="18459" name="AutoShape 209"/>
          <p:cNvCxnSpPr>
            <a:cxnSpLocks noChangeShapeType="1"/>
            <a:endCxn id="18448" idx="3"/>
          </p:cNvCxnSpPr>
          <p:nvPr/>
        </p:nvCxnSpPr>
        <p:spPr bwMode="auto">
          <a:xfrm rot="10800000" flipV="1">
            <a:off x="3540564" y="4309269"/>
            <a:ext cx="906462" cy="17463"/>
          </a:xfrm>
          <a:prstGeom prst="straightConnector1">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cxnSp>
      <p:cxnSp>
        <p:nvCxnSpPr>
          <p:cNvPr id="18460" name="AutoShape 210"/>
          <p:cNvCxnSpPr>
            <a:cxnSpLocks noChangeShapeType="1"/>
            <a:endCxn id="18449" idx="3"/>
          </p:cNvCxnSpPr>
          <p:nvPr/>
        </p:nvCxnSpPr>
        <p:spPr bwMode="auto">
          <a:xfrm rot="10800000" flipV="1">
            <a:off x="3529451" y="4309269"/>
            <a:ext cx="917575" cy="265113"/>
          </a:xfrm>
          <a:prstGeom prst="straightConnector1">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cxnSp>
      <p:cxnSp>
        <p:nvCxnSpPr>
          <p:cNvPr id="18461" name="AutoShape 211"/>
          <p:cNvCxnSpPr>
            <a:cxnSpLocks noChangeShapeType="1"/>
            <a:endCxn id="18450" idx="3"/>
          </p:cNvCxnSpPr>
          <p:nvPr/>
        </p:nvCxnSpPr>
        <p:spPr bwMode="auto">
          <a:xfrm rot="10800000">
            <a:off x="3540564" y="4985544"/>
            <a:ext cx="906462" cy="349250"/>
          </a:xfrm>
          <a:prstGeom prst="straightConnector1">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cxnSp>
      <p:cxnSp>
        <p:nvCxnSpPr>
          <p:cNvPr id="18462" name="AutoShape 212"/>
          <p:cNvCxnSpPr>
            <a:cxnSpLocks noChangeShapeType="1"/>
            <a:endCxn id="18451" idx="3"/>
          </p:cNvCxnSpPr>
          <p:nvPr/>
        </p:nvCxnSpPr>
        <p:spPr bwMode="auto">
          <a:xfrm rot="10800000">
            <a:off x="3540564" y="5230019"/>
            <a:ext cx="906462" cy="104775"/>
          </a:xfrm>
          <a:prstGeom prst="straightConnector1">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cxnSp>
      <p:sp>
        <p:nvSpPr>
          <p:cNvPr id="18463" name="Rectangle 215"/>
          <p:cNvSpPr>
            <a:spLocks noChangeArrowheads="1"/>
          </p:cNvSpPr>
          <p:nvPr/>
        </p:nvSpPr>
        <p:spPr bwMode="auto">
          <a:xfrm>
            <a:off x="268726" y="5118894"/>
            <a:ext cx="6350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solidFill>
                  <a:srgbClr val="000000"/>
                </a:solidFill>
                <a:latin typeface="Symbol" pitchFamily="18" charset="2"/>
              </a:rPr>
              <a:t>d</a:t>
            </a:r>
            <a:endParaRPr lang="en-GB" altLang="de-DE" sz="1000" b="0"/>
          </a:p>
        </p:txBody>
      </p:sp>
      <p:sp>
        <p:nvSpPr>
          <p:cNvPr id="18464" name="Rectangle 216"/>
          <p:cNvSpPr>
            <a:spLocks noChangeArrowheads="1"/>
          </p:cNvSpPr>
          <p:nvPr/>
        </p:nvSpPr>
        <p:spPr bwMode="auto">
          <a:xfrm>
            <a:off x="357626" y="5241132"/>
            <a:ext cx="141288"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solidFill>
                  <a:srgbClr val="000000"/>
                </a:solidFill>
              </a:rPr>
              <a:t>13</a:t>
            </a:r>
            <a:endParaRPr lang="en-GB" altLang="de-DE" sz="1000" b="0"/>
          </a:p>
        </p:txBody>
      </p:sp>
      <p:sp>
        <p:nvSpPr>
          <p:cNvPr id="18465" name="Line 217"/>
          <p:cNvSpPr>
            <a:spLocks noChangeShapeType="1"/>
          </p:cNvSpPr>
          <p:nvPr/>
        </p:nvSpPr>
        <p:spPr bwMode="auto">
          <a:xfrm>
            <a:off x="535426" y="5250657"/>
            <a:ext cx="298450" cy="0"/>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8466" name="Rectangle 166"/>
          <p:cNvSpPr>
            <a:spLocks noChangeArrowheads="1"/>
          </p:cNvSpPr>
          <p:nvPr/>
        </p:nvSpPr>
        <p:spPr bwMode="auto">
          <a:xfrm>
            <a:off x="840226" y="1629569"/>
            <a:ext cx="2700338" cy="204788"/>
          </a:xfrm>
          <a:prstGeom prst="rect">
            <a:avLst/>
          </a:prstGeom>
          <a:solidFill>
            <a:srgbClr val="EAEAEA"/>
          </a:solidFill>
          <a:ln w="9525">
            <a:solidFill>
              <a:schemeClr val="tx1"/>
            </a:solidFill>
            <a:miter lim="800000"/>
            <a:headEnd/>
            <a:tailEnd/>
          </a:ln>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ts val="300"/>
              </a:spcBef>
              <a:buClrTx/>
              <a:buSzTx/>
              <a:buFontTx/>
              <a:buNone/>
            </a:pPr>
            <a:r>
              <a:rPr lang="en-GB" altLang="de-DE" sz="1200" b="0" spc="-20" dirty="0">
                <a:cs typeface="Times New Roman" pitchFamily="18" charset="0"/>
              </a:rPr>
              <a:t>Very good store layout </a:t>
            </a:r>
            <a:endParaRPr lang="en-GB" altLang="de-DE" sz="1200" b="0" spc="-20" dirty="0">
              <a:latin typeface="Times New Roman" pitchFamily="18" charset="0"/>
              <a:cs typeface="Times New Roman" pitchFamily="18" charset="0"/>
            </a:endParaRPr>
          </a:p>
        </p:txBody>
      </p:sp>
      <p:grpSp>
        <p:nvGrpSpPr>
          <p:cNvPr id="18467" name="Group 219"/>
          <p:cNvGrpSpPr>
            <a:grpSpLocks/>
          </p:cNvGrpSpPr>
          <p:nvPr/>
        </p:nvGrpSpPr>
        <p:grpSpPr bwMode="auto">
          <a:xfrm>
            <a:off x="268726" y="1615282"/>
            <a:ext cx="160338" cy="276225"/>
            <a:chOff x="596" y="4119"/>
            <a:chExt cx="97" cy="174"/>
          </a:xfrm>
        </p:grpSpPr>
        <p:sp>
          <p:nvSpPr>
            <p:cNvPr id="18552" name="Rectangle 220"/>
            <p:cNvSpPr>
              <a:spLocks noChangeArrowheads="1"/>
            </p:cNvSpPr>
            <p:nvPr/>
          </p:nvSpPr>
          <p:spPr bwMode="auto">
            <a:xfrm>
              <a:off x="596" y="4119"/>
              <a:ext cx="3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solidFill>
                    <a:srgbClr val="000000"/>
                  </a:solidFill>
                  <a:latin typeface="Symbol" pitchFamily="18" charset="2"/>
                </a:rPr>
                <a:t>d</a:t>
              </a:r>
              <a:endParaRPr lang="en-GB" altLang="de-DE" sz="1000" b="0"/>
            </a:p>
          </p:txBody>
        </p:sp>
        <p:sp>
          <p:nvSpPr>
            <p:cNvPr id="18553" name="Rectangle 221"/>
            <p:cNvSpPr>
              <a:spLocks noChangeArrowheads="1"/>
            </p:cNvSpPr>
            <p:nvPr/>
          </p:nvSpPr>
          <p:spPr bwMode="auto">
            <a:xfrm>
              <a:off x="650" y="4196"/>
              <a:ext cx="4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solidFill>
                    <a:srgbClr val="000000"/>
                  </a:solidFill>
                </a:rPr>
                <a:t>1</a:t>
              </a:r>
              <a:endParaRPr lang="en-GB" altLang="de-DE" sz="1000" b="0"/>
            </a:p>
          </p:txBody>
        </p:sp>
      </p:grpSp>
      <p:sp>
        <p:nvSpPr>
          <p:cNvPr id="18468" name="Line 222"/>
          <p:cNvSpPr>
            <a:spLocks noChangeShapeType="1"/>
          </p:cNvSpPr>
          <p:nvPr/>
        </p:nvSpPr>
        <p:spPr bwMode="auto">
          <a:xfrm>
            <a:off x="535426" y="1747044"/>
            <a:ext cx="298450" cy="0"/>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8469" name="Rectangle 192"/>
          <p:cNvSpPr>
            <a:spLocks noChangeArrowheads="1"/>
          </p:cNvSpPr>
          <p:nvPr/>
        </p:nvSpPr>
        <p:spPr bwMode="auto">
          <a:xfrm>
            <a:off x="840226" y="2145507"/>
            <a:ext cx="2700338" cy="204787"/>
          </a:xfrm>
          <a:prstGeom prst="rect">
            <a:avLst/>
          </a:prstGeom>
          <a:solidFill>
            <a:srgbClr val="EAEAEA"/>
          </a:solidFill>
          <a:ln w="9525">
            <a:solidFill>
              <a:schemeClr val="tx1"/>
            </a:solidFill>
            <a:miter lim="800000"/>
            <a:headEnd/>
            <a:tailEnd/>
          </a:ln>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ts val="300"/>
              </a:spcBef>
              <a:buClrTx/>
              <a:buSzTx/>
              <a:buFontTx/>
              <a:buNone/>
            </a:pPr>
            <a:r>
              <a:rPr lang="en-GB" altLang="de-DE" sz="1200" b="0" spc="-20">
                <a:cs typeface="Times New Roman" pitchFamily="18" charset="0"/>
              </a:rPr>
              <a:t>Always very clean store</a:t>
            </a:r>
            <a:endParaRPr lang="en-GB" altLang="de-DE" sz="1200" b="0" spc="-20">
              <a:latin typeface="Times New Roman" pitchFamily="18" charset="0"/>
              <a:cs typeface="Times New Roman" pitchFamily="18" charset="0"/>
            </a:endParaRPr>
          </a:p>
        </p:txBody>
      </p:sp>
      <p:grpSp>
        <p:nvGrpSpPr>
          <p:cNvPr id="18470" name="Group 224"/>
          <p:cNvGrpSpPr>
            <a:grpSpLocks/>
          </p:cNvGrpSpPr>
          <p:nvPr/>
        </p:nvGrpSpPr>
        <p:grpSpPr bwMode="auto">
          <a:xfrm>
            <a:off x="268726" y="2094707"/>
            <a:ext cx="160338" cy="276225"/>
            <a:chOff x="596" y="4119"/>
            <a:chExt cx="97" cy="174"/>
          </a:xfrm>
        </p:grpSpPr>
        <p:sp>
          <p:nvSpPr>
            <p:cNvPr id="18550" name="Rectangle 225"/>
            <p:cNvSpPr>
              <a:spLocks noChangeArrowheads="1"/>
            </p:cNvSpPr>
            <p:nvPr/>
          </p:nvSpPr>
          <p:spPr bwMode="auto">
            <a:xfrm>
              <a:off x="596" y="4119"/>
              <a:ext cx="3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solidFill>
                    <a:srgbClr val="000000"/>
                  </a:solidFill>
                  <a:latin typeface="Symbol" pitchFamily="18" charset="2"/>
                </a:rPr>
                <a:t>d</a:t>
              </a:r>
              <a:endParaRPr lang="en-GB" altLang="de-DE" sz="1000" b="0"/>
            </a:p>
          </p:txBody>
        </p:sp>
        <p:sp>
          <p:nvSpPr>
            <p:cNvPr id="18551" name="Rectangle 226"/>
            <p:cNvSpPr>
              <a:spLocks noChangeArrowheads="1"/>
            </p:cNvSpPr>
            <p:nvPr/>
          </p:nvSpPr>
          <p:spPr bwMode="auto">
            <a:xfrm>
              <a:off x="650" y="4196"/>
              <a:ext cx="4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solidFill>
                    <a:srgbClr val="000000"/>
                  </a:solidFill>
                </a:rPr>
                <a:t>3</a:t>
              </a:r>
              <a:endParaRPr lang="en-GB" altLang="de-DE" sz="1000" b="0"/>
            </a:p>
          </p:txBody>
        </p:sp>
      </p:grpSp>
      <p:sp>
        <p:nvSpPr>
          <p:cNvPr id="18471" name="Line 227"/>
          <p:cNvSpPr>
            <a:spLocks noChangeShapeType="1"/>
          </p:cNvSpPr>
          <p:nvPr/>
        </p:nvSpPr>
        <p:spPr bwMode="auto">
          <a:xfrm>
            <a:off x="535426" y="2226469"/>
            <a:ext cx="298450" cy="0"/>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8472" name="Rectangle 194"/>
          <p:cNvSpPr>
            <a:spLocks noChangeArrowheads="1"/>
          </p:cNvSpPr>
          <p:nvPr/>
        </p:nvSpPr>
        <p:spPr bwMode="auto">
          <a:xfrm>
            <a:off x="840226" y="2994819"/>
            <a:ext cx="2700338" cy="204788"/>
          </a:xfrm>
          <a:prstGeom prst="rect">
            <a:avLst/>
          </a:prstGeom>
          <a:solidFill>
            <a:srgbClr val="EAEAEA"/>
          </a:solidFill>
          <a:ln w="9525">
            <a:solidFill>
              <a:schemeClr val="tx1"/>
            </a:solidFill>
            <a:miter lim="800000"/>
            <a:headEnd/>
            <a:tailEnd/>
          </a:ln>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ts val="300"/>
              </a:spcBef>
              <a:buClrTx/>
              <a:buSzTx/>
              <a:buFontTx/>
              <a:buNone/>
            </a:pPr>
            <a:r>
              <a:rPr lang="en-GB" altLang="de-DE" sz="1200" b="0" spc="-20">
                <a:cs typeface="Times New Roman" pitchFamily="18" charset="0"/>
              </a:rPr>
              <a:t>Optimum location for me </a:t>
            </a:r>
            <a:endParaRPr lang="en-GB" altLang="de-DE" sz="1200" b="0" spc="-20">
              <a:latin typeface="Times New Roman" pitchFamily="18" charset="0"/>
              <a:cs typeface="Times New Roman" pitchFamily="18" charset="0"/>
            </a:endParaRPr>
          </a:p>
        </p:txBody>
      </p:sp>
      <p:grpSp>
        <p:nvGrpSpPr>
          <p:cNvPr id="18473" name="Group 233"/>
          <p:cNvGrpSpPr>
            <a:grpSpLocks/>
          </p:cNvGrpSpPr>
          <p:nvPr/>
        </p:nvGrpSpPr>
        <p:grpSpPr bwMode="auto">
          <a:xfrm>
            <a:off x="268726" y="2966244"/>
            <a:ext cx="160338" cy="276225"/>
            <a:chOff x="596" y="4119"/>
            <a:chExt cx="97" cy="174"/>
          </a:xfrm>
        </p:grpSpPr>
        <p:sp>
          <p:nvSpPr>
            <p:cNvPr id="18548" name="Rectangle 234"/>
            <p:cNvSpPr>
              <a:spLocks noChangeArrowheads="1"/>
            </p:cNvSpPr>
            <p:nvPr/>
          </p:nvSpPr>
          <p:spPr bwMode="auto">
            <a:xfrm>
              <a:off x="596" y="4119"/>
              <a:ext cx="3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solidFill>
                    <a:srgbClr val="000000"/>
                  </a:solidFill>
                  <a:latin typeface="Symbol" pitchFamily="18" charset="2"/>
                </a:rPr>
                <a:t>d</a:t>
              </a:r>
              <a:endParaRPr lang="en-GB" altLang="de-DE" sz="1000" b="0"/>
            </a:p>
          </p:txBody>
        </p:sp>
        <p:sp>
          <p:nvSpPr>
            <p:cNvPr id="18549" name="Rectangle 235"/>
            <p:cNvSpPr>
              <a:spLocks noChangeArrowheads="1"/>
            </p:cNvSpPr>
            <p:nvPr/>
          </p:nvSpPr>
          <p:spPr bwMode="auto">
            <a:xfrm>
              <a:off x="650" y="4196"/>
              <a:ext cx="4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solidFill>
                    <a:srgbClr val="000000"/>
                  </a:solidFill>
                </a:rPr>
                <a:t>6</a:t>
              </a:r>
              <a:endParaRPr lang="en-GB" altLang="de-DE" sz="1000" b="0"/>
            </a:p>
          </p:txBody>
        </p:sp>
      </p:grpSp>
      <p:sp>
        <p:nvSpPr>
          <p:cNvPr id="18474" name="Line 236"/>
          <p:cNvSpPr>
            <a:spLocks noChangeShapeType="1"/>
          </p:cNvSpPr>
          <p:nvPr/>
        </p:nvSpPr>
        <p:spPr bwMode="auto">
          <a:xfrm>
            <a:off x="535426" y="3098007"/>
            <a:ext cx="298450" cy="0"/>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8475" name="Rectangle 195"/>
          <p:cNvSpPr>
            <a:spLocks noChangeArrowheads="1"/>
          </p:cNvSpPr>
          <p:nvPr/>
        </p:nvSpPr>
        <p:spPr bwMode="auto">
          <a:xfrm>
            <a:off x="840226" y="3255169"/>
            <a:ext cx="2700338" cy="204788"/>
          </a:xfrm>
          <a:prstGeom prst="rect">
            <a:avLst/>
          </a:prstGeom>
          <a:solidFill>
            <a:srgbClr val="EAEAEA"/>
          </a:solidFill>
          <a:ln w="9525">
            <a:solidFill>
              <a:schemeClr val="tx1"/>
            </a:solidFill>
            <a:miter lim="800000"/>
            <a:headEnd/>
            <a:tailEnd/>
          </a:ln>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ts val="300"/>
              </a:spcBef>
              <a:buClrTx/>
              <a:buSzTx/>
              <a:buFontTx/>
              <a:buNone/>
            </a:pPr>
            <a:r>
              <a:rPr lang="en-GB" altLang="de-DE" sz="1200" b="0" spc="-20">
                <a:cs typeface="Times New Roman" pitchFamily="18" charset="0"/>
              </a:rPr>
              <a:t>Other retailers near the store</a:t>
            </a:r>
            <a:endParaRPr lang="en-GB" altLang="de-DE" sz="1200" b="0" spc="-20">
              <a:latin typeface="Times New Roman" pitchFamily="18" charset="0"/>
              <a:cs typeface="Times New Roman" pitchFamily="18" charset="0"/>
            </a:endParaRPr>
          </a:p>
        </p:txBody>
      </p:sp>
      <p:grpSp>
        <p:nvGrpSpPr>
          <p:cNvPr id="18476" name="Group 238"/>
          <p:cNvGrpSpPr>
            <a:grpSpLocks/>
          </p:cNvGrpSpPr>
          <p:nvPr/>
        </p:nvGrpSpPr>
        <p:grpSpPr bwMode="auto">
          <a:xfrm>
            <a:off x="268726" y="3221832"/>
            <a:ext cx="160338" cy="276225"/>
            <a:chOff x="596" y="4119"/>
            <a:chExt cx="97" cy="174"/>
          </a:xfrm>
        </p:grpSpPr>
        <p:sp>
          <p:nvSpPr>
            <p:cNvPr id="18546" name="Rectangle 239"/>
            <p:cNvSpPr>
              <a:spLocks noChangeArrowheads="1"/>
            </p:cNvSpPr>
            <p:nvPr/>
          </p:nvSpPr>
          <p:spPr bwMode="auto">
            <a:xfrm>
              <a:off x="596" y="4119"/>
              <a:ext cx="3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solidFill>
                    <a:srgbClr val="000000"/>
                  </a:solidFill>
                  <a:latin typeface="Symbol" pitchFamily="18" charset="2"/>
                </a:rPr>
                <a:t>d</a:t>
              </a:r>
              <a:endParaRPr lang="en-GB" altLang="de-DE" sz="1000" b="0"/>
            </a:p>
          </p:txBody>
        </p:sp>
        <p:sp>
          <p:nvSpPr>
            <p:cNvPr id="18547" name="Rectangle 240"/>
            <p:cNvSpPr>
              <a:spLocks noChangeArrowheads="1"/>
            </p:cNvSpPr>
            <p:nvPr/>
          </p:nvSpPr>
          <p:spPr bwMode="auto">
            <a:xfrm>
              <a:off x="650" y="4196"/>
              <a:ext cx="4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solidFill>
                    <a:srgbClr val="000000"/>
                  </a:solidFill>
                </a:rPr>
                <a:t>7</a:t>
              </a:r>
              <a:endParaRPr lang="en-GB" altLang="de-DE" sz="1000" b="0"/>
            </a:p>
          </p:txBody>
        </p:sp>
      </p:grpSp>
      <p:sp>
        <p:nvSpPr>
          <p:cNvPr id="18477" name="Line 241"/>
          <p:cNvSpPr>
            <a:spLocks noChangeShapeType="1"/>
          </p:cNvSpPr>
          <p:nvPr/>
        </p:nvSpPr>
        <p:spPr bwMode="auto">
          <a:xfrm>
            <a:off x="535426" y="3353594"/>
            <a:ext cx="298450" cy="0"/>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8478" name="Rectangle 244"/>
          <p:cNvSpPr>
            <a:spLocks noChangeArrowheads="1"/>
          </p:cNvSpPr>
          <p:nvPr/>
        </p:nvSpPr>
        <p:spPr bwMode="auto">
          <a:xfrm>
            <a:off x="268726" y="3952082"/>
            <a:ext cx="6350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solidFill>
                  <a:srgbClr val="000000"/>
                </a:solidFill>
                <a:latin typeface="Symbol" pitchFamily="18" charset="2"/>
              </a:rPr>
              <a:t>d</a:t>
            </a:r>
            <a:endParaRPr lang="en-GB" altLang="de-DE" sz="1000" b="0"/>
          </a:p>
        </p:txBody>
      </p:sp>
      <p:sp>
        <p:nvSpPr>
          <p:cNvPr id="18479" name="Rectangle 245"/>
          <p:cNvSpPr>
            <a:spLocks noChangeArrowheads="1"/>
          </p:cNvSpPr>
          <p:nvPr/>
        </p:nvSpPr>
        <p:spPr bwMode="auto">
          <a:xfrm>
            <a:off x="357626" y="4074319"/>
            <a:ext cx="698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solidFill>
                  <a:srgbClr val="000000"/>
                </a:solidFill>
              </a:rPr>
              <a:t>9</a:t>
            </a:r>
            <a:endParaRPr lang="en-GB" altLang="de-DE" sz="1000" b="0"/>
          </a:p>
        </p:txBody>
      </p:sp>
      <p:sp>
        <p:nvSpPr>
          <p:cNvPr id="18480" name="Line 246"/>
          <p:cNvSpPr>
            <a:spLocks noChangeShapeType="1"/>
          </p:cNvSpPr>
          <p:nvPr/>
        </p:nvSpPr>
        <p:spPr bwMode="auto">
          <a:xfrm>
            <a:off x="535426" y="4083844"/>
            <a:ext cx="298450" cy="0"/>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8481" name="Rectangle 249"/>
          <p:cNvSpPr>
            <a:spLocks noChangeArrowheads="1"/>
          </p:cNvSpPr>
          <p:nvPr/>
        </p:nvSpPr>
        <p:spPr bwMode="auto">
          <a:xfrm>
            <a:off x="268726" y="4206082"/>
            <a:ext cx="6350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solidFill>
                  <a:srgbClr val="000000"/>
                </a:solidFill>
                <a:latin typeface="Symbol" pitchFamily="18" charset="2"/>
              </a:rPr>
              <a:t>d</a:t>
            </a:r>
            <a:endParaRPr lang="en-GB" altLang="de-DE" sz="1000" b="0"/>
          </a:p>
        </p:txBody>
      </p:sp>
      <p:sp>
        <p:nvSpPr>
          <p:cNvPr id="18482" name="Rectangle 250"/>
          <p:cNvSpPr>
            <a:spLocks noChangeArrowheads="1"/>
          </p:cNvSpPr>
          <p:nvPr/>
        </p:nvSpPr>
        <p:spPr bwMode="auto">
          <a:xfrm>
            <a:off x="357626" y="4328319"/>
            <a:ext cx="141288"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solidFill>
                  <a:srgbClr val="000000"/>
                </a:solidFill>
              </a:rPr>
              <a:t>10</a:t>
            </a:r>
            <a:endParaRPr lang="en-GB" altLang="de-DE" sz="1000" b="0"/>
          </a:p>
        </p:txBody>
      </p:sp>
      <p:sp>
        <p:nvSpPr>
          <p:cNvPr id="18483" name="Line 251"/>
          <p:cNvSpPr>
            <a:spLocks noChangeShapeType="1"/>
          </p:cNvSpPr>
          <p:nvPr/>
        </p:nvSpPr>
        <p:spPr bwMode="auto">
          <a:xfrm>
            <a:off x="535426" y="4333082"/>
            <a:ext cx="298450" cy="0"/>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8484" name="Rectangle 254"/>
          <p:cNvSpPr>
            <a:spLocks noChangeArrowheads="1"/>
          </p:cNvSpPr>
          <p:nvPr/>
        </p:nvSpPr>
        <p:spPr bwMode="auto">
          <a:xfrm>
            <a:off x="257614" y="4455319"/>
            <a:ext cx="6350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solidFill>
                  <a:srgbClr val="000000"/>
                </a:solidFill>
                <a:latin typeface="Symbol" pitchFamily="18" charset="2"/>
              </a:rPr>
              <a:t>d</a:t>
            </a:r>
            <a:endParaRPr lang="en-GB" altLang="de-DE" sz="1000" b="0"/>
          </a:p>
        </p:txBody>
      </p:sp>
      <p:sp>
        <p:nvSpPr>
          <p:cNvPr id="18485" name="Rectangle 255"/>
          <p:cNvSpPr>
            <a:spLocks noChangeArrowheads="1"/>
          </p:cNvSpPr>
          <p:nvPr/>
        </p:nvSpPr>
        <p:spPr bwMode="auto">
          <a:xfrm>
            <a:off x="346514" y="4577557"/>
            <a:ext cx="141287"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solidFill>
                  <a:srgbClr val="000000"/>
                </a:solidFill>
              </a:rPr>
              <a:t>11</a:t>
            </a:r>
            <a:endParaRPr lang="en-GB" altLang="de-DE" sz="1000" b="0"/>
          </a:p>
        </p:txBody>
      </p:sp>
      <p:sp>
        <p:nvSpPr>
          <p:cNvPr id="18486" name="Line 256"/>
          <p:cNvSpPr>
            <a:spLocks noChangeShapeType="1"/>
          </p:cNvSpPr>
          <p:nvPr/>
        </p:nvSpPr>
        <p:spPr bwMode="auto">
          <a:xfrm>
            <a:off x="524314" y="4572794"/>
            <a:ext cx="298450" cy="0"/>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8487" name="Rectangle 259"/>
          <p:cNvSpPr>
            <a:spLocks noChangeArrowheads="1"/>
          </p:cNvSpPr>
          <p:nvPr/>
        </p:nvSpPr>
        <p:spPr bwMode="auto">
          <a:xfrm>
            <a:off x="268726" y="4841082"/>
            <a:ext cx="6350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solidFill>
                  <a:srgbClr val="000000"/>
                </a:solidFill>
                <a:latin typeface="Symbol" pitchFamily="18" charset="2"/>
              </a:rPr>
              <a:t>d</a:t>
            </a:r>
            <a:endParaRPr lang="en-GB" altLang="de-DE" sz="1000" b="0"/>
          </a:p>
        </p:txBody>
      </p:sp>
      <p:sp>
        <p:nvSpPr>
          <p:cNvPr id="18488" name="Rectangle 260"/>
          <p:cNvSpPr>
            <a:spLocks noChangeArrowheads="1"/>
          </p:cNvSpPr>
          <p:nvPr/>
        </p:nvSpPr>
        <p:spPr bwMode="auto">
          <a:xfrm>
            <a:off x="357626" y="4963319"/>
            <a:ext cx="141288"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solidFill>
                  <a:srgbClr val="000000"/>
                </a:solidFill>
              </a:rPr>
              <a:t>12</a:t>
            </a:r>
            <a:endParaRPr lang="en-GB" altLang="de-DE" sz="1000" b="0"/>
          </a:p>
        </p:txBody>
      </p:sp>
      <p:sp>
        <p:nvSpPr>
          <p:cNvPr id="18489" name="Line 261"/>
          <p:cNvSpPr>
            <a:spLocks noChangeShapeType="1"/>
          </p:cNvSpPr>
          <p:nvPr/>
        </p:nvSpPr>
        <p:spPr bwMode="auto">
          <a:xfrm>
            <a:off x="535426" y="5041107"/>
            <a:ext cx="298450" cy="0"/>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8490" name="Rectangle 191"/>
          <p:cNvSpPr>
            <a:spLocks noChangeArrowheads="1"/>
          </p:cNvSpPr>
          <p:nvPr/>
        </p:nvSpPr>
        <p:spPr bwMode="auto">
          <a:xfrm>
            <a:off x="840226" y="1886744"/>
            <a:ext cx="2700338" cy="204788"/>
          </a:xfrm>
          <a:prstGeom prst="rect">
            <a:avLst/>
          </a:prstGeom>
          <a:solidFill>
            <a:srgbClr val="EAEAEA"/>
          </a:solidFill>
          <a:ln w="9525">
            <a:solidFill>
              <a:schemeClr val="tx1"/>
            </a:solidFill>
            <a:miter lim="800000"/>
            <a:headEnd/>
            <a:tailEnd/>
          </a:ln>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ts val="300"/>
              </a:spcBef>
              <a:buClrTx/>
              <a:buSzTx/>
              <a:buFontTx/>
              <a:buNone/>
            </a:pPr>
            <a:r>
              <a:rPr lang="en-GB" altLang="de-DE" sz="1200" b="0" spc="-20">
                <a:cs typeface="Times New Roman" pitchFamily="18" charset="0"/>
              </a:rPr>
              <a:t>Very pleasant shopping atmosphere</a:t>
            </a:r>
            <a:endParaRPr lang="en-GB" altLang="de-DE" sz="1200" b="0" spc="-20">
              <a:latin typeface="Times New Roman" pitchFamily="18" charset="0"/>
              <a:cs typeface="Times New Roman" pitchFamily="18" charset="0"/>
            </a:endParaRPr>
          </a:p>
        </p:txBody>
      </p:sp>
      <p:grpSp>
        <p:nvGrpSpPr>
          <p:cNvPr id="18491" name="Group 263"/>
          <p:cNvGrpSpPr>
            <a:grpSpLocks/>
          </p:cNvGrpSpPr>
          <p:nvPr/>
        </p:nvGrpSpPr>
        <p:grpSpPr bwMode="auto">
          <a:xfrm>
            <a:off x="268726" y="1854994"/>
            <a:ext cx="160338" cy="276225"/>
            <a:chOff x="596" y="4119"/>
            <a:chExt cx="97" cy="174"/>
          </a:xfrm>
        </p:grpSpPr>
        <p:sp>
          <p:nvSpPr>
            <p:cNvPr id="18544" name="Rectangle 264"/>
            <p:cNvSpPr>
              <a:spLocks noChangeArrowheads="1"/>
            </p:cNvSpPr>
            <p:nvPr/>
          </p:nvSpPr>
          <p:spPr bwMode="auto">
            <a:xfrm>
              <a:off x="596" y="4119"/>
              <a:ext cx="3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solidFill>
                    <a:srgbClr val="000000"/>
                  </a:solidFill>
                  <a:latin typeface="Symbol" pitchFamily="18" charset="2"/>
                </a:rPr>
                <a:t>d</a:t>
              </a:r>
              <a:endParaRPr lang="en-GB" altLang="de-DE" sz="1000" b="0"/>
            </a:p>
          </p:txBody>
        </p:sp>
        <p:sp>
          <p:nvSpPr>
            <p:cNvPr id="18545" name="Rectangle 265"/>
            <p:cNvSpPr>
              <a:spLocks noChangeArrowheads="1"/>
            </p:cNvSpPr>
            <p:nvPr/>
          </p:nvSpPr>
          <p:spPr bwMode="auto">
            <a:xfrm>
              <a:off x="650" y="4196"/>
              <a:ext cx="4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solidFill>
                    <a:srgbClr val="000000"/>
                  </a:solidFill>
                </a:rPr>
                <a:t>2</a:t>
              </a:r>
              <a:endParaRPr lang="en-GB" altLang="de-DE" sz="1000" b="0"/>
            </a:p>
          </p:txBody>
        </p:sp>
      </p:grpSp>
      <p:sp>
        <p:nvSpPr>
          <p:cNvPr id="18492" name="Line 266"/>
          <p:cNvSpPr>
            <a:spLocks noChangeShapeType="1"/>
          </p:cNvSpPr>
          <p:nvPr/>
        </p:nvSpPr>
        <p:spPr bwMode="auto">
          <a:xfrm>
            <a:off x="535426" y="1986757"/>
            <a:ext cx="298450" cy="0"/>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8493" name="Rectangle 280"/>
          <p:cNvSpPr>
            <a:spLocks noChangeArrowheads="1"/>
          </p:cNvSpPr>
          <p:nvPr/>
        </p:nvSpPr>
        <p:spPr bwMode="auto">
          <a:xfrm>
            <a:off x="840226" y="5377657"/>
            <a:ext cx="2700338" cy="204787"/>
          </a:xfrm>
          <a:prstGeom prst="rect">
            <a:avLst/>
          </a:prstGeom>
          <a:solidFill>
            <a:srgbClr val="EAEAEA"/>
          </a:solidFill>
          <a:ln w="9525">
            <a:solidFill>
              <a:schemeClr val="tx1"/>
            </a:solidFill>
            <a:miter lim="800000"/>
            <a:headEnd/>
            <a:tailEnd/>
          </a:ln>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ts val="300"/>
              </a:spcBef>
              <a:buClrTx/>
              <a:buSzTx/>
              <a:buFontTx/>
              <a:buNone/>
            </a:pPr>
            <a:r>
              <a:rPr lang="en-GB" altLang="de-DE" sz="1200" b="0" spc="-20">
                <a:cs typeface="Times New Roman" pitchFamily="18" charset="0"/>
              </a:rPr>
              <a:t>Steady prices</a:t>
            </a:r>
            <a:endParaRPr lang="en-GB" altLang="de-DE" sz="1200" b="0" spc="-20">
              <a:latin typeface="Times New Roman" pitchFamily="18" charset="0"/>
              <a:cs typeface="Times New Roman" pitchFamily="18" charset="0"/>
            </a:endParaRPr>
          </a:p>
        </p:txBody>
      </p:sp>
      <p:sp>
        <p:nvSpPr>
          <p:cNvPr id="18494" name="Rectangle 282"/>
          <p:cNvSpPr>
            <a:spLocks noChangeArrowheads="1"/>
          </p:cNvSpPr>
          <p:nvPr/>
        </p:nvSpPr>
        <p:spPr bwMode="auto">
          <a:xfrm>
            <a:off x="268726" y="5353844"/>
            <a:ext cx="6350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solidFill>
                  <a:srgbClr val="000000"/>
                </a:solidFill>
                <a:latin typeface="Symbol" pitchFamily="18" charset="2"/>
              </a:rPr>
              <a:t>d</a:t>
            </a:r>
            <a:endParaRPr lang="en-GB" altLang="de-DE" sz="1000" b="0"/>
          </a:p>
        </p:txBody>
      </p:sp>
      <p:sp>
        <p:nvSpPr>
          <p:cNvPr id="18495" name="Rectangle 283"/>
          <p:cNvSpPr>
            <a:spLocks noChangeArrowheads="1"/>
          </p:cNvSpPr>
          <p:nvPr/>
        </p:nvSpPr>
        <p:spPr bwMode="auto">
          <a:xfrm>
            <a:off x="357626" y="5476082"/>
            <a:ext cx="141288"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solidFill>
                  <a:srgbClr val="000000"/>
                </a:solidFill>
              </a:rPr>
              <a:t>14</a:t>
            </a:r>
            <a:endParaRPr lang="en-GB" altLang="de-DE" sz="1000" b="0"/>
          </a:p>
        </p:txBody>
      </p:sp>
      <p:sp>
        <p:nvSpPr>
          <p:cNvPr id="18496" name="Line 284"/>
          <p:cNvSpPr>
            <a:spLocks noChangeShapeType="1"/>
          </p:cNvSpPr>
          <p:nvPr/>
        </p:nvSpPr>
        <p:spPr bwMode="auto">
          <a:xfrm>
            <a:off x="535426" y="5485607"/>
            <a:ext cx="298450" cy="0"/>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92" name="Rectangle 289"/>
          <p:cNvSpPr>
            <a:spLocks noChangeArrowheads="1"/>
          </p:cNvSpPr>
          <p:nvPr/>
        </p:nvSpPr>
        <p:spPr bwMode="auto">
          <a:xfrm>
            <a:off x="840226" y="5639594"/>
            <a:ext cx="2700338" cy="204788"/>
          </a:xfrm>
          <a:prstGeom prst="rect">
            <a:avLst/>
          </a:prstGeom>
          <a:solidFill>
            <a:srgbClr val="EAEAEA"/>
          </a:solidFill>
          <a:ln w="9525">
            <a:solidFill>
              <a:schemeClr val="tx1"/>
            </a:solidFill>
            <a:miter lim="800000"/>
            <a:headEnd/>
            <a:tailEnd/>
          </a:ln>
          <a:effectLst/>
        </p:spPr>
        <p:txBody>
          <a:bodyPr wrap="none" anchor="ctr"/>
          <a:lstStyle/>
          <a:p>
            <a:pPr>
              <a:spcBef>
                <a:spcPts val="300"/>
              </a:spcBef>
              <a:spcAft>
                <a:spcPts val="0"/>
              </a:spcAft>
              <a:defRPr/>
            </a:pPr>
            <a:r>
              <a:rPr lang="en-GB" sz="1200" spc="-20" dirty="0">
                <a:latin typeface="Arial"/>
                <a:ea typeface="Times New Roman"/>
                <a:cs typeface="Times New Roman"/>
              </a:rPr>
              <a:t>Price level compared to competitors</a:t>
            </a:r>
          </a:p>
        </p:txBody>
      </p:sp>
      <p:grpSp>
        <p:nvGrpSpPr>
          <p:cNvPr id="18498" name="Group 291"/>
          <p:cNvGrpSpPr>
            <a:grpSpLocks/>
          </p:cNvGrpSpPr>
          <p:nvPr/>
        </p:nvGrpSpPr>
        <p:grpSpPr bwMode="auto">
          <a:xfrm>
            <a:off x="268726" y="5609432"/>
            <a:ext cx="230188" cy="276225"/>
            <a:chOff x="596" y="4119"/>
            <a:chExt cx="139" cy="174"/>
          </a:xfrm>
        </p:grpSpPr>
        <p:sp>
          <p:nvSpPr>
            <p:cNvPr id="18542" name="Rectangle 292"/>
            <p:cNvSpPr>
              <a:spLocks noChangeArrowheads="1"/>
            </p:cNvSpPr>
            <p:nvPr/>
          </p:nvSpPr>
          <p:spPr bwMode="auto">
            <a:xfrm>
              <a:off x="596" y="4119"/>
              <a:ext cx="3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solidFill>
                    <a:srgbClr val="000000"/>
                  </a:solidFill>
                  <a:latin typeface="Symbol" pitchFamily="18" charset="2"/>
                </a:rPr>
                <a:t>d</a:t>
              </a:r>
              <a:endParaRPr lang="en-GB" altLang="de-DE" sz="1000" b="0"/>
            </a:p>
          </p:txBody>
        </p:sp>
        <p:sp>
          <p:nvSpPr>
            <p:cNvPr id="18543" name="Rectangle 293"/>
            <p:cNvSpPr>
              <a:spLocks noChangeArrowheads="1"/>
            </p:cNvSpPr>
            <p:nvPr/>
          </p:nvSpPr>
          <p:spPr bwMode="auto">
            <a:xfrm>
              <a:off x="650" y="4196"/>
              <a:ext cx="8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solidFill>
                    <a:srgbClr val="000000"/>
                  </a:solidFill>
                </a:rPr>
                <a:t>15</a:t>
              </a:r>
              <a:endParaRPr lang="en-GB" altLang="de-DE" sz="1000" b="0"/>
            </a:p>
          </p:txBody>
        </p:sp>
      </p:grpSp>
      <p:sp>
        <p:nvSpPr>
          <p:cNvPr id="18499" name="Line 294"/>
          <p:cNvSpPr>
            <a:spLocks noChangeShapeType="1"/>
          </p:cNvSpPr>
          <p:nvPr/>
        </p:nvSpPr>
        <p:spPr bwMode="auto">
          <a:xfrm>
            <a:off x="535426" y="5741194"/>
            <a:ext cx="298450" cy="0"/>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cxnSp>
        <p:nvCxnSpPr>
          <p:cNvPr id="18500" name="AutoShape 316"/>
          <p:cNvCxnSpPr>
            <a:cxnSpLocks noChangeShapeType="1"/>
            <a:stCxn id="18529" idx="2"/>
            <a:endCxn id="18469" idx="3"/>
          </p:cNvCxnSpPr>
          <p:nvPr/>
        </p:nvCxnSpPr>
        <p:spPr bwMode="auto">
          <a:xfrm rot="10800000" flipV="1">
            <a:off x="3540564" y="2221707"/>
            <a:ext cx="927100" cy="25400"/>
          </a:xfrm>
          <a:prstGeom prst="straightConnector1">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cxnSp>
      <p:cxnSp>
        <p:nvCxnSpPr>
          <p:cNvPr id="18501" name="AutoShape 320"/>
          <p:cNvCxnSpPr>
            <a:cxnSpLocks noChangeShapeType="1"/>
          </p:cNvCxnSpPr>
          <p:nvPr/>
        </p:nvCxnSpPr>
        <p:spPr bwMode="auto">
          <a:xfrm rot="5400000" flipH="1" flipV="1">
            <a:off x="5092345" y="2738438"/>
            <a:ext cx="323850" cy="1588"/>
          </a:xfrm>
          <a:prstGeom prst="straightConnector1">
            <a:avLst/>
          </a:prstGeom>
          <a:noFill/>
          <a:ln w="12700">
            <a:solidFill>
              <a:schemeClr val="tx1"/>
            </a:solidFill>
            <a:prstDash val="sysDash"/>
            <a:round/>
            <a:headEnd type="stealth" w="med" len="med"/>
            <a:tailEnd type="stealth" w="med" len="med"/>
          </a:ln>
          <a:extLst>
            <a:ext uri="{909E8E84-426E-40DD-AFC4-6F175D3DCCD1}">
              <a14:hiddenFill xmlns:a14="http://schemas.microsoft.com/office/drawing/2010/main">
                <a:noFill/>
              </a14:hiddenFill>
            </a:ext>
          </a:extLst>
        </p:spPr>
      </p:cxnSp>
      <p:sp>
        <p:nvSpPr>
          <p:cNvPr id="18502" name="Rectangle 351"/>
          <p:cNvSpPr>
            <a:spLocks noChangeArrowheads="1"/>
          </p:cNvSpPr>
          <p:nvPr/>
        </p:nvSpPr>
        <p:spPr bwMode="auto">
          <a:xfrm>
            <a:off x="840226" y="3510757"/>
            <a:ext cx="2700338" cy="204787"/>
          </a:xfrm>
          <a:prstGeom prst="rect">
            <a:avLst/>
          </a:prstGeom>
          <a:solidFill>
            <a:srgbClr val="EAEAEA"/>
          </a:solidFill>
          <a:ln w="9525">
            <a:solidFill>
              <a:schemeClr val="tx1"/>
            </a:solidFill>
            <a:miter lim="800000"/>
            <a:headEnd/>
            <a:tailEnd/>
          </a:ln>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ts val="300"/>
              </a:spcBef>
              <a:buClrTx/>
              <a:buSzTx/>
              <a:buFontTx/>
              <a:buNone/>
            </a:pPr>
            <a:r>
              <a:rPr lang="en-GB" altLang="de-DE" sz="1200" b="0" spc="-20">
                <a:cs typeface="Times New Roman" pitchFamily="18" charset="0"/>
              </a:rPr>
              <a:t>Other grocery retailers near the store</a:t>
            </a:r>
            <a:endParaRPr lang="en-GB" altLang="de-DE" sz="1200" b="0" spc="-20">
              <a:latin typeface="Times New Roman" pitchFamily="18" charset="0"/>
              <a:cs typeface="Times New Roman" pitchFamily="18" charset="0"/>
            </a:endParaRPr>
          </a:p>
        </p:txBody>
      </p:sp>
      <p:grpSp>
        <p:nvGrpSpPr>
          <p:cNvPr id="18503" name="Group 353"/>
          <p:cNvGrpSpPr>
            <a:grpSpLocks/>
          </p:cNvGrpSpPr>
          <p:nvPr/>
        </p:nvGrpSpPr>
        <p:grpSpPr bwMode="auto">
          <a:xfrm>
            <a:off x="268726" y="3467894"/>
            <a:ext cx="160338" cy="227013"/>
            <a:chOff x="596" y="4019"/>
            <a:chExt cx="97" cy="143"/>
          </a:xfrm>
        </p:grpSpPr>
        <p:sp>
          <p:nvSpPr>
            <p:cNvPr id="18540" name="Rectangle 354"/>
            <p:cNvSpPr>
              <a:spLocks noChangeArrowheads="1"/>
            </p:cNvSpPr>
            <p:nvPr/>
          </p:nvSpPr>
          <p:spPr bwMode="auto">
            <a:xfrm>
              <a:off x="596" y="4019"/>
              <a:ext cx="3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solidFill>
                    <a:srgbClr val="000000"/>
                  </a:solidFill>
                  <a:latin typeface="Symbol" pitchFamily="18" charset="2"/>
                </a:rPr>
                <a:t>d</a:t>
              </a:r>
              <a:endParaRPr lang="en-GB" altLang="de-DE" sz="1000" b="0"/>
            </a:p>
          </p:txBody>
        </p:sp>
        <p:sp>
          <p:nvSpPr>
            <p:cNvPr id="18541" name="Rectangle 355"/>
            <p:cNvSpPr>
              <a:spLocks noChangeArrowheads="1"/>
            </p:cNvSpPr>
            <p:nvPr/>
          </p:nvSpPr>
          <p:spPr bwMode="auto">
            <a:xfrm>
              <a:off x="650" y="4065"/>
              <a:ext cx="4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solidFill>
                    <a:srgbClr val="000000"/>
                  </a:solidFill>
                </a:rPr>
                <a:t>8</a:t>
              </a:r>
              <a:endParaRPr lang="en-GB" altLang="de-DE" sz="1000" b="0"/>
            </a:p>
          </p:txBody>
        </p:sp>
      </p:grpSp>
      <p:sp>
        <p:nvSpPr>
          <p:cNvPr id="18504" name="Line 356"/>
          <p:cNvSpPr>
            <a:spLocks noChangeShapeType="1"/>
          </p:cNvSpPr>
          <p:nvPr/>
        </p:nvSpPr>
        <p:spPr bwMode="auto">
          <a:xfrm>
            <a:off x="535426" y="3599657"/>
            <a:ext cx="298450" cy="0"/>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8505" name="Rectangle 358"/>
          <p:cNvSpPr>
            <a:spLocks noChangeArrowheads="1"/>
          </p:cNvSpPr>
          <p:nvPr/>
        </p:nvSpPr>
        <p:spPr bwMode="auto">
          <a:xfrm>
            <a:off x="840226" y="2404269"/>
            <a:ext cx="2700338" cy="204788"/>
          </a:xfrm>
          <a:prstGeom prst="rect">
            <a:avLst/>
          </a:prstGeom>
          <a:solidFill>
            <a:srgbClr val="EAEAEA"/>
          </a:solidFill>
          <a:ln w="9525">
            <a:solidFill>
              <a:schemeClr val="tx1"/>
            </a:solidFill>
            <a:miter lim="800000"/>
            <a:headEnd/>
            <a:tailEnd/>
          </a:ln>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ts val="300"/>
              </a:spcBef>
              <a:buClrTx/>
              <a:buSzTx/>
              <a:buFontTx/>
              <a:buNone/>
            </a:pPr>
            <a:r>
              <a:rPr lang="en-GB" altLang="de-DE" sz="1200" b="0" spc="-20">
                <a:cs typeface="Times New Roman" pitchFamily="18" charset="0"/>
              </a:rPr>
              <a:t>Very good assortment </a:t>
            </a:r>
            <a:endParaRPr lang="en-GB" altLang="de-DE" sz="1200" b="0" spc="-20">
              <a:latin typeface="Times New Roman" pitchFamily="18" charset="0"/>
              <a:cs typeface="Times New Roman" pitchFamily="18" charset="0"/>
            </a:endParaRPr>
          </a:p>
        </p:txBody>
      </p:sp>
      <p:grpSp>
        <p:nvGrpSpPr>
          <p:cNvPr id="18506" name="Group 360"/>
          <p:cNvGrpSpPr>
            <a:grpSpLocks/>
          </p:cNvGrpSpPr>
          <p:nvPr/>
        </p:nvGrpSpPr>
        <p:grpSpPr bwMode="auto">
          <a:xfrm>
            <a:off x="268726" y="2353469"/>
            <a:ext cx="160338" cy="276225"/>
            <a:chOff x="596" y="4119"/>
            <a:chExt cx="97" cy="174"/>
          </a:xfrm>
        </p:grpSpPr>
        <p:sp>
          <p:nvSpPr>
            <p:cNvPr id="18538" name="Rectangle 361"/>
            <p:cNvSpPr>
              <a:spLocks noChangeArrowheads="1"/>
            </p:cNvSpPr>
            <p:nvPr/>
          </p:nvSpPr>
          <p:spPr bwMode="auto">
            <a:xfrm>
              <a:off x="596" y="4119"/>
              <a:ext cx="3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solidFill>
                    <a:srgbClr val="000000"/>
                  </a:solidFill>
                  <a:latin typeface="Symbol" pitchFamily="18" charset="2"/>
                </a:rPr>
                <a:t>d</a:t>
              </a:r>
              <a:endParaRPr lang="en-GB" altLang="de-DE" sz="1000" b="0"/>
            </a:p>
          </p:txBody>
        </p:sp>
        <p:sp>
          <p:nvSpPr>
            <p:cNvPr id="18539" name="Rectangle 362"/>
            <p:cNvSpPr>
              <a:spLocks noChangeArrowheads="1"/>
            </p:cNvSpPr>
            <p:nvPr/>
          </p:nvSpPr>
          <p:spPr bwMode="auto">
            <a:xfrm>
              <a:off x="650" y="4196"/>
              <a:ext cx="4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solidFill>
                    <a:srgbClr val="000000"/>
                  </a:solidFill>
                </a:rPr>
                <a:t>4</a:t>
              </a:r>
              <a:endParaRPr lang="en-GB" altLang="de-DE" sz="1000" b="0"/>
            </a:p>
          </p:txBody>
        </p:sp>
      </p:grpSp>
      <p:sp>
        <p:nvSpPr>
          <p:cNvPr id="18507" name="Line 363"/>
          <p:cNvSpPr>
            <a:spLocks noChangeShapeType="1"/>
          </p:cNvSpPr>
          <p:nvPr/>
        </p:nvSpPr>
        <p:spPr bwMode="auto">
          <a:xfrm>
            <a:off x="535426" y="2485232"/>
            <a:ext cx="298450" cy="0"/>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cxnSp>
        <p:nvCxnSpPr>
          <p:cNvPr id="18508" name="AutoShape 364"/>
          <p:cNvCxnSpPr>
            <a:cxnSpLocks noChangeShapeType="1"/>
            <a:stCxn id="18529" idx="2"/>
            <a:endCxn id="18505" idx="3"/>
          </p:cNvCxnSpPr>
          <p:nvPr/>
        </p:nvCxnSpPr>
        <p:spPr bwMode="auto">
          <a:xfrm rot="10800000" flipV="1">
            <a:off x="3540564" y="2221707"/>
            <a:ext cx="927100" cy="284162"/>
          </a:xfrm>
          <a:prstGeom prst="straightConnector1">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cxnSp>
      <p:cxnSp>
        <p:nvCxnSpPr>
          <p:cNvPr id="18509" name="AutoShape 368"/>
          <p:cNvCxnSpPr>
            <a:cxnSpLocks noChangeShapeType="1"/>
            <a:stCxn id="18530" idx="2"/>
            <a:endCxn id="18502" idx="3"/>
          </p:cNvCxnSpPr>
          <p:nvPr/>
        </p:nvCxnSpPr>
        <p:spPr bwMode="auto">
          <a:xfrm rot="10800000" flipV="1">
            <a:off x="3540564" y="3294857"/>
            <a:ext cx="927100" cy="317500"/>
          </a:xfrm>
          <a:prstGeom prst="straightConnector1">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cxnSp>
      <p:sp>
        <p:nvSpPr>
          <p:cNvPr id="18510" name="Rectangle 358"/>
          <p:cNvSpPr>
            <a:spLocks noChangeArrowheads="1"/>
          </p:cNvSpPr>
          <p:nvPr/>
        </p:nvSpPr>
        <p:spPr bwMode="auto">
          <a:xfrm>
            <a:off x="829114" y="2659857"/>
            <a:ext cx="2700337" cy="204787"/>
          </a:xfrm>
          <a:prstGeom prst="rect">
            <a:avLst/>
          </a:prstGeom>
          <a:solidFill>
            <a:srgbClr val="EAEAEA"/>
          </a:solidFill>
          <a:ln w="9525">
            <a:solidFill>
              <a:schemeClr val="tx1"/>
            </a:solidFill>
            <a:miter lim="800000"/>
            <a:headEnd/>
            <a:tailEnd/>
          </a:ln>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ts val="300"/>
              </a:spcBef>
              <a:buClrTx/>
              <a:buSzTx/>
              <a:buFontTx/>
              <a:buNone/>
            </a:pPr>
            <a:r>
              <a:rPr lang="en-GB" altLang="de-DE" sz="1200" b="0" spc="-20">
                <a:cs typeface="Times New Roman" pitchFamily="18" charset="0"/>
              </a:rPr>
              <a:t>Very good assortment </a:t>
            </a:r>
            <a:endParaRPr lang="en-GB" altLang="de-DE" sz="1200" b="0" spc="-20">
              <a:latin typeface="Times New Roman" pitchFamily="18" charset="0"/>
              <a:cs typeface="Times New Roman" pitchFamily="18" charset="0"/>
            </a:endParaRPr>
          </a:p>
        </p:txBody>
      </p:sp>
      <p:grpSp>
        <p:nvGrpSpPr>
          <p:cNvPr id="18511" name="Group 360"/>
          <p:cNvGrpSpPr>
            <a:grpSpLocks/>
          </p:cNvGrpSpPr>
          <p:nvPr/>
        </p:nvGrpSpPr>
        <p:grpSpPr bwMode="auto">
          <a:xfrm>
            <a:off x="252851" y="2610644"/>
            <a:ext cx="160338" cy="276225"/>
            <a:chOff x="596" y="4119"/>
            <a:chExt cx="97" cy="174"/>
          </a:xfrm>
        </p:grpSpPr>
        <p:sp>
          <p:nvSpPr>
            <p:cNvPr id="18536" name="Rectangle 361"/>
            <p:cNvSpPr>
              <a:spLocks noChangeArrowheads="1"/>
            </p:cNvSpPr>
            <p:nvPr/>
          </p:nvSpPr>
          <p:spPr bwMode="auto">
            <a:xfrm>
              <a:off x="596" y="4119"/>
              <a:ext cx="3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solidFill>
                    <a:srgbClr val="000000"/>
                  </a:solidFill>
                  <a:latin typeface="Symbol" pitchFamily="18" charset="2"/>
                </a:rPr>
                <a:t>d</a:t>
              </a:r>
              <a:endParaRPr lang="en-GB" altLang="de-DE" sz="1000" b="0"/>
            </a:p>
          </p:txBody>
        </p:sp>
        <p:sp>
          <p:nvSpPr>
            <p:cNvPr id="18537" name="Rectangle 362"/>
            <p:cNvSpPr>
              <a:spLocks noChangeArrowheads="1"/>
            </p:cNvSpPr>
            <p:nvPr/>
          </p:nvSpPr>
          <p:spPr bwMode="auto">
            <a:xfrm>
              <a:off x="650" y="4196"/>
              <a:ext cx="4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solidFill>
                    <a:srgbClr val="000000"/>
                  </a:solidFill>
                </a:rPr>
                <a:t>5</a:t>
              </a:r>
              <a:endParaRPr lang="en-GB" altLang="de-DE" sz="1000" b="0"/>
            </a:p>
          </p:txBody>
        </p:sp>
      </p:grpSp>
      <p:sp>
        <p:nvSpPr>
          <p:cNvPr id="18512" name="Line 363"/>
          <p:cNvSpPr>
            <a:spLocks noChangeShapeType="1"/>
          </p:cNvSpPr>
          <p:nvPr/>
        </p:nvSpPr>
        <p:spPr bwMode="auto">
          <a:xfrm>
            <a:off x="519551" y="2742407"/>
            <a:ext cx="298450" cy="0"/>
          </a:xfrm>
          <a:prstGeom prst="line">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cxnSp>
        <p:nvCxnSpPr>
          <p:cNvPr id="18513" name="AutoShape 364"/>
          <p:cNvCxnSpPr>
            <a:cxnSpLocks noChangeShapeType="1"/>
            <a:stCxn id="18529" idx="2"/>
            <a:endCxn id="18510" idx="3"/>
          </p:cNvCxnSpPr>
          <p:nvPr/>
        </p:nvCxnSpPr>
        <p:spPr bwMode="auto">
          <a:xfrm rot="10800000" flipV="1">
            <a:off x="3529451" y="2221707"/>
            <a:ext cx="938213" cy="539750"/>
          </a:xfrm>
          <a:prstGeom prst="straightConnector1">
            <a:avLst/>
          </a:prstGeom>
          <a:noFill/>
          <a:ln w="9525">
            <a:solidFill>
              <a:schemeClr val="tx1"/>
            </a:solidFill>
            <a:round/>
            <a:headEnd/>
            <a:tailEnd type="stealth" w="med" len="med"/>
          </a:ln>
          <a:extLst>
            <a:ext uri="{909E8E84-426E-40DD-AFC4-6F175D3DCCD1}">
              <a14:hiddenFill xmlns:a14="http://schemas.microsoft.com/office/drawing/2010/main">
                <a:noFill/>
              </a14:hiddenFill>
            </a:ext>
          </a:extLst>
        </p:spPr>
      </p:cxnSp>
      <p:sp>
        <p:nvSpPr>
          <p:cNvPr id="18514" name="Rectangle 186"/>
          <p:cNvSpPr>
            <a:spLocks noChangeArrowheads="1"/>
          </p:cNvSpPr>
          <p:nvPr/>
        </p:nvSpPr>
        <p:spPr bwMode="auto">
          <a:xfrm>
            <a:off x="3629464" y="1653382"/>
            <a:ext cx="22542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dirty="0"/>
              <a:t>.74</a:t>
            </a:r>
          </a:p>
        </p:txBody>
      </p:sp>
      <p:sp>
        <p:nvSpPr>
          <p:cNvPr id="18515" name="Rectangle 186"/>
          <p:cNvSpPr>
            <a:spLocks noChangeArrowheads="1"/>
          </p:cNvSpPr>
          <p:nvPr/>
        </p:nvSpPr>
        <p:spPr bwMode="auto">
          <a:xfrm>
            <a:off x="3629464" y="1872457"/>
            <a:ext cx="22542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t>.79</a:t>
            </a:r>
          </a:p>
        </p:txBody>
      </p:sp>
      <p:sp>
        <p:nvSpPr>
          <p:cNvPr id="18516" name="Rectangle 186"/>
          <p:cNvSpPr>
            <a:spLocks noChangeArrowheads="1"/>
          </p:cNvSpPr>
          <p:nvPr/>
        </p:nvSpPr>
        <p:spPr bwMode="auto">
          <a:xfrm>
            <a:off x="3629464" y="2091532"/>
            <a:ext cx="22542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t>.72</a:t>
            </a:r>
          </a:p>
        </p:txBody>
      </p:sp>
      <p:sp>
        <p:nvSpPr>
          <p:cNvPr id="18517" name="Rectangle 186"/>
          <p:cNvSpPr>
            <a:spLocks noChangeArrowheads="1"/>
          </p:cNvSpPr>
          <p:nvPr/>
        </p:nvSpPr>
        <p:spPr bwMode="auto">
          <a:xfrm>
            <a:off x="3623114" y="2274094"/>
            <a:ext cx="22542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t>.65</a:t>
            </a:r>
          </a:p>
        </p:txBody>
      </p:sp>
      <p:sp>
        <p:nvSpPr>
          <p:cNvPr id="18518" name="Rectangle 186"/>
          <p:cNvSpPr>
            <a:spLocks noChangeArrowheads="1"/>
          </p:cNvSpPr>
          <p:nvPr/>
        </p:nvSpPr>
        <p:spPr bwMode="auto">
          <a:xfrm>
            <a:off x="3629464" y="2437666"/>
            <a:ext cx="22542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dirty="0"/>
              <a:t>.66</a:t>
            </a:r>
          </a:p>
        </p:txBody>
      </p:sp>
      <p:sp>
        <p:nvSpPr>
          <p:cNvPr id="18519" name="Rectangle 186"/>
          <p:cNvSpPr>
            <a:spLocks noChangeArrowheads="1"/>
          </p:cNvSpPr>
          <p:nvPr/>
        </p:nvSpPr>
        <p:spPr bwMode="auto">
          <a:xfrm>
            <a:off x="3635814" y="4920457"/>
            <a:ext cx="223837"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t>.78</a:t>
            </a:r>
          </a:p>
        </p:txBody>
      </p:sp>
      <p:sp>
        <p:nvSpPr>
          <p:cNvPr id="18520" name="Rectangle 186"/>
          <p:cNvSpPr>
            <a:spLocks noChangeArrowheads="1"/>
          </p:cNvSpPr>
          <p:nvPr/>
        </p:nvSpPr>
        <p:spPr bwMode="auto">
          <a:xfrm>
            <a:off x="3635814" y="5103019"/>
            <a:ext cx="223837"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t>.78</a:t>
            </a:r>
          </a:p>
        </p:txBody>
      </p:sp>
      <p:sp>
        <p:nvSpPr>
          <p:cNvPr id="18521" name="Rectangle 186"/>
          <p:cNvSpPr>
            <a:spLocks noChangeArrowheads="1"/>
          </p:cNvSpPr>
          <p:nvPr/>
        </p:nvSpPr>
        <p:spPr bwMode="auto">
          <a:xfrm>
            <a:off x="3635814" y="5284430"/>
            <a:ext cx="223837"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dirty="0"/>
              <a:t>.69</a:t>
            </a:r>
          </a:p>
        </p:txBody>
      </p:sp>
      <p:sp>
        <p:nvSpPr>
          <p:cNvPr id="18522" name="Rectangle 186"/>
          <p:cNvSpPr>
            <a:spLocks noChangeArrowheads="1"/>
          </p:cNvSpPr>
          <p:nvPr/>
        </p:nvSpPr>
        <p:spPr bwMode="auto">
          <a:xfrm>
            <a:off x="3637853" y="5453613"/>
            <a:ext cx="22542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dirty="0"/>
              <a:t>.67</a:t>
            </a:r>
          </a:p>
        </p:txBody>
      </p:sp>
      <p:sp>
        <p:nvSpPr>
          <p:cNvPr id="18523" name="Rectangle 186"/>
          <p:cNvSpPr>
            <a:spLocks noChangeArrowheads="1"/>
          </p:cNvSpPr>
          <p:nvPr/>
        </p:nvSpPr>
        <p:spPr bwMode="auto">
          <a:xfrm>
            <a:off x="3635814" y="3952082"/>
            <a:ext cx="223837"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t>.88</a:t>
            </a:r>
          </a:p>
        </p:txBody>
      </p:sp>
      <p:sp>
        <p:nvSpPr>
          <p:cNvPr id="18524" name="Rectangle 186"/>
          <p:cNvSpPr>
            <a:spLocks noChangeArrowheads="1"/>
          </p:cNvSpPr>
          <p:nvPr/>
        </p:nvSpPr>
        <p:spPr bwMode="auto">
          <a:xfrm>
            <a:off x="3635814" y="4171157"/>
            <a:ext cx="223837"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t>.83</a:t>
            </a:r>
          </a:p>
        </p:txBody>
      </p:sp>
      <p:sp>
        <p:nvSpPr>
          <p:cNvPr id="18525" name="Rectangle 186"/>
          <p:cNvSpPr>
            <a:spLocks noChangeArrowheads="1"/>
          </p:cNvSpPr>
          <p:nvPr/>
        </p:nvSpPr>
        <p:spPr bwMode="auto">
          <a:xfrm>
            <a:off x="3629464" y="4356676"/>
            <a:ext cx="22542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dirty="0"/>
              <a:t>.80</a:t>
            </a:r>
          </a:p>
        </p:txBody>
      </p:sp>
      <p:sp>
        <p:nvSpPr>
          <p:cNvPr id="18526" name="Rectangle 186"/>
          <p:cNvSpPr>
            <a:spLocks noChangeArrowheads="1"/>
          </p:cNvSpPr>
          <p:nvPr/>
        </p:nvSpPr>
        <p:spPr bwMode="auto">
          <a:xfrm>
            <a:off x="3635814" y="2966244"/>
            <a:ext cx="223837"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t>.87</a:t>
            </a:r>
          </a:p>
        </p:txBody>
      </p:sp>
      <p:sp>
        <p:nvSpPr>
          <p:cNvPr id="18527" name="Rectangle 186"/>
          <p:cNvSpPr>
            <a:spLocks noChangeArrowheads="1"/>
          </p:cNvSpPr>
          <p:nvPr/>
        </p:nvSpPr>
        <p:spPr bwMode="auto">
          <a:xfrm>
            <a:off x="3635814" y="3185319"/>
            <a:ext cx="223837"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a:t>.77</a:t>
            </a:r>
          </a:p>
        </p:txBody>
      </p:sp>
      <p:sp>
        <p:nvSpPr>
          <p:cNvPr id="18528" name="Rectangle 186"/>
          <p:cNvSpPr>
            <a:spLocks noChangeArrowheads="1"/>
          </p:cNvSpPr>
          <p:nvPr/>
        </p:nvSpPr>
        <p:spPr bwMode="auto">
          <a:xfrm>
            <a:off x="3629464" y="3356992"/>
            <a:ext cx="22542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000" b="0" dirty="0"/>
              <a:t>.79</a:t>
            </a:r>
          </a:p>
        </p:txBody>
      </p:sp>
      <p:sp>
        <p:nvSpPr>
          <p:cNvPr id="18529" name="Oval 88"/>
          <p:cNvSpPr>
            <a:spLocks noChangeArrowheads="1"/>
          </p:cNvSpPr>
          <p:nvPr/>
        </p:nvSpPr>
        <p:spPr bwMode="auto">
          <a:xfrm>
            <a:off x="4467664" y="1901032"/>
            <a:ext cx="1606550" cy="642937"/>
          </a:xfrm>
          <a:prstGeom prst="ellipse">
            <a:avLst/>
          </a:prstGeom>
          <a:solidFill>
            <a:srgbClr val="336699"/>
          </a:solidFill>
          <a:ln w="9525">
            <a:solidFill>
              <a:schemeClr val="tx1"/>
            </a:solidFill>
            <a:round/>
            <a:headEnd/>
            <a:tailEnd/>
          </a:ln>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algn="ctr" eaLnBrk="1" hangingPunct="1">
              <a:spcBef>
                <a:spcPct val="0"/>
              </a:spcBef>
              <a:buClrTx/>
              <a:buSzTx/>
              <a:buFontTx/>
              <a:buNone/>
            </a:pPr>
            <a:r>
              <a:rPr lang="en-GB" altLang="de-DE" sz="1400" dirty="0">
                <a:solidFill>
                  <a:schemeClr val="bg1"/>
                </a:solidFill>
              </a:rPr>
              <a:t>Image</a:t>
            </a:r>
          </a:p>
        </p:txBody>
      </p:sp>
      <p:sp>
        <p:nvSpPr>
          <p:cNvPr id="18530" name="Oval 88"/>
          <p:cNvSpPr>
            <a:spLocks noChangeArrowheads="1"/>
          </p:cNvSpPr>
          <p:nvPr/>
        </p:nvSpPr>
        <p:spPr bwMode="auto">
          <a:xfrm>
            <a:off x="4467664" y="2972594"/>
            <a:ext cx="1606550" cy="642938"/>
          </a:xfrm>
          <a:prstGeom prst="ellipse">
            <a:avLst/>
          </a:prstGeom>
          <a:solidFill>
            <a:srgbClr val="336699"/>
          </a:solidFill>
          <a:ln w="9525">
            <a:solidFill>
              <a:schemeClr val="tx1"/>
            </a:solidFill>
            <a:round/>
            <a:headEnd/>
            <a:tailEnd/>
          </a:ln>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algn="ctr" eaLnBrk="1" hangingPunct="1">
              <a:spcBef>
                <a:spcPct val="0"/>
              </a:spcBef>
              <a:buClrTx/>
              <a:buSzTx/>
              <a:buFontTx/>
              <a:buNone/>
            </a:pPr>
            <a:r>
              <a:rPr lang="en-GB" altLang="de-DE" sz="1400">
                <a:solidFill>
                  <a:schemeClr val="bg1"/>
                </a:solidFill>
              </a:rPr>
              <a:t>xyz</a:t>
            </a:r>
          </a:p>
        </p:txBody>
      </p:sp>
      <p:sp>
        <p:nvSpPr>
          <p:cNvPr id="18531" name="Oval 88"/>
          <p:cNvSpPr>
            <a:spLocks noChangeArrowheads="1"/>
          </p:cNvSpPr>
          <p:nvPr/>
        </p:nvSpPr>
        <p:spPr bwMode="auto">
          <a:xfrm>
            <a:off x="4467664" y="3982244"/>
            <a:ext cx="1606550" cy="642938"/>
          </a:xfrm>
          <a:prstGeom prst="ellipse">
            <a:avLst/>
          </a:prstGeom>
          <a:solidFill>
            <a:srgbClr val="336699"/>
          </a:solidFill>
          <a:ln w="9525">
            <a:solidFill>
              <a:schemeClr val="tx1"/>
            </a:solidFill>
            <a:round/>
            <a:headEnd/>
            <a:tailEnd/>
          </a:ln>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algn="ctr" eaLnBrk="1" hangingPunct="1">
              <a:spcBef>
                <a:spcPct val="0"/>
              </a:spcBef>
              <a:buClrTx/>
              <a:buSzTx/>
              <a:buFontTx/>
              <a:buNone/>
            </a:pPr>
            <a:r>
              <a:rPr lang="en-GB" altLang="de-DE" sz="1400">
                <a:solidFill>
                  <a:schemeClr val="bg1"/>
                </a:solidFill>
              </a:rPr>
              <a:t>xyz</a:t>
            </a:r>
          </a:p>
        </p:txBody>
      </p:sp>
      <p:sp>
        <p:nvSpPr>
          <p:cNvPr id="18532" name="Oval 88"/>
          <p:cNvSpPr>
            <a:spLocks noChangeArrowheads="1"/>
          </p:cNvSpPr>
          <p:nvPr/>
        </p:nvSpPr>
        <p:spPr bwMode="auto">
          <a:xfrm>
            <a:off x="4467664" y="5034757"/>
            <a:ext cx="1606550" cy="642937"/>
          </a:xfrm>
          <a:prstGeom prst="ellipse">
            <a:avLst/>
          </a:prstGeom>
          <a:solidFill>
            <a:srgbClr val="336699"/>
          </a:solidFill>
          <a:ln w="9525">
            <a:solidFill>
              <a:schemeClr val="tx1"/>
            </a:solidFill>
            <a:round/>
            <a:headEnd/>
            <a:tailEnd/>
          </a:ln>
        </p:spPr>
        <p:txBody>
          <a:bodyPr wrap="none"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algn="ctr" eaLnBrk="1" hangingPunct="1">
              <a:spcBef>
                <a:spcPct val="0"/>
              </a:spcBef>
              <a:buClrTx/>
              <a:buSzTx/>
              <a:buFontTx/>
              <a:buNone/>
            </a:pPr>
            <a:r>
              <a:rPr lang="en-GB" altLang="de-DE" sz="1400">
                <a:solidFill>
                  <a:schemeClr val="bg1"/>
                </a:solidFill>
              </a:rPr>
              <a:t>xyz</a:t>
            </a:r>
          </a:p>
        </p:txBody>
      </p:sp>
      <p:sp>
        <p:nvSpPr>
          <p:cNvPr id="18533" name="Titel 1"/>
          <p:cNvSpPr>
            <a:spLocks noGrp="1"/>
          </p:cNvSpPr>
          <p:nvPr>
            <p:ph type="title"/>
          </p:nvPr>
        </p:nvSpPr>
        <p:spPr>
          <a:xfrm>
            <a:off x="139700" y="185738"/>
            <a:ext cx="6592540" cy="939800"/>
          </a:xfrm>
        </p:spPr>
        <p:txBody>
          <a:bodyPr/>
          <a:lstStyle/>
          <a:p>
            <a:r>
              <a:rPr lang="de-DE" altLang="de-DE" dirty="0"/>
              <a:t>Hier steht die Überschrift in Arial </a:t>
            </a:r>
            <a:r>
              <a:rPr lang="de-DE" altLang="de-DE" dirty="0" err="1"/>
              <a:t>28pt</a:t>
            </a:r>
            <a:r>
              <a:rPr lang="de-DE" altLang="de-DE" dirty="0"/>
              <a:t>. fett und im definierten Blau</a:t>
            </a:r>
          </a:p>
        </p:txBody>
      </p:sp>
      <p:sp>
        <p:nvSpPr>
          <p:cNvPr id="2" name="Fußzeilenplatzhalter 3">
            <a:extLst>
              <a:ext uri="{FF2B5EF4-FFF2-40B4-BE49-F238E27FC236}">
                <a16:creationId xmlns:a16="http://schemas.microsoft.com/office/drawing/2014/main" id="{BC5D0650-95F6-DD50-B532-D0BD5C838534}"/>
              </a:ext>
            </a:extLst>
          </p:cNvPr>
          <p:cNvSpPr>
            <a:spLocks noGrp="1"/>
          </p:cNvSpPr>
          <p:nvPr>
            <p:ph type="ftr" sz="quarter" idx="11"/>
          </p:nvPr>
        </p:nvSpPr>
        <p:spPr bwMode="auto">
          <a:xfrm>
            <a:off x="176213" y="6512443"/>
            <a:ext cx="753903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SzTx/>
              <a:buFontTx/>
              <a:buNone/>
            </a:pPr>
            <a:r>
              <a:rPr lang="en-US" altLang="de-DE" sz="1000" b="0" dirty="0"/>
              <a:t>Introduction</a:t>
            </a:r>
            <a:r>
              <a:rPr lang="en-US" altLang="de-DE" sz="1000" b="0" dirty="0">
                <a:solidFill>
                  <a:srgbClr val="336699"/>
                </a:solidFill>
              </a:rPr>
              <a:t> </a:t>
            </a:r>
            <a:r>
              <a:rPr lang="en-US" altLang="de-DE" sz="1000" b="0" dirty="0"/>
              <a:t>– Conceptualization and hypotheses development – </a:t>
            </a:r>
            <a:r>
              <a:rPr lang="en-US" altLang="de-DE" sz="1000" b="0" dirty="0">
                <a:solidFill>
                  <a:srgbClr val="336699"/>
                </a:solidFill>
              </a:rPr>
              <a:t>Empirical analysis</a:t>
            </a:r>
            <a:r>
              <a:rPr lang="en-US" altLang="de-DE" sz="1000" b="0" dirty="0"/>
              <a:t> – Conclusion and limitations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119706" name="Group 26"/>
          <p:cNvGraphicFramePr>
            <a:graphicFrameLocks noGrp="1"/>
          </p:cNvGraphicFramePr>
          <p:nvPr>
            <p:extLst>
              <p:ext uri="{D42A27DB-BD31-4B8C-83A1-F6EECF244321}">
                <p14:modId xmlns:p14="http://schemas.microsoft.com/office/powerpoint/2010/main" val="2349661955"/>
              </p:ext>
            </p:extLst>
          </p:nvPr>
        </p:nvGraphicFramePr>
        <p:xfrm>
          <a:off x="250825" y="1628775"/>
          <a:ext cx="8642350" cy="4140199"/>
        </p:xfrm>
        <a:graphic>
          <a:graphicData uri="http://schemas.openxmlformats.org/drawingml/2006/table">
            <a:tbl>
              <a:tblPr/>
              <a:tblGrid>
                <a:gridCol w="2151180">
                  <a:extLst>
                    <a:ext uri="{9D8B030D-6E8A-4147-A177-3AD203B41FA5}">
                      <a16:colId xmlns:a16="http://schemas.microsoft.com/office/drawing/2014/main" val="20000"/>
                    </a:ext>
                  </a:extLst>
                </a:gridCol>
                <a:gridCol w="6491170">
                  <a:extLst>
                    <a:ext uri="{9D8B030D-6E8A-4147-A177-3AD203B41FA5}">
                      <a16:colId xmlns:a16="http://schemas.microsoft.com/office/drawing/2014/main" val="20001"/>
                    </a:ext>
                  </a:extLst>
                </a:gridCol>
              </a:tblGrid>
              <a:tr h="304823">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de-DE" sz="1200" b="1" i="0" u="none" strike="noStrike" cap="none" normalizeH="0" baseline="0" dirty="0">
                          <a:ln>
                            <a:noFill/>
                          </a:ln>
                          <a:solidFill>
                            <a:schemeClr val="bg1"/>
                          </a:solidFill>
                          <a:effectLst/>
                          <a:latin typeface="Arial" pitchFamily="34" charset="0"/>
                          <a:cs typeface="Times New Roman" pitchFamily="18" charset="0"/>
                        </a:rPr>
                        <a:t>Construct</a:t>
                      </a:r>
                      <a:endParaRPr kumimoji="0" lang="en-GB" altLang="de-DE" sz="1200" b="0" i="0" u="none" strike="noStrike" cap="none" normalizeH="0" baseline="0" dirty="0">
                        <a:ln>
                          <a:noFill/>
                        </a:ln>
                        <a:solidFill>
                          <a:schemeClr val="bg1"/>
                        </a:solidFill>
                        <a:effectLst/>
                        <a:latin typeface="Arial" pitchFamily="34" charset="0"/>
                        <a:cs typeface="Times New Roman" pitchFamily="18" charset="0"/>
                      </a:endParaRPr>
                    </a:p>
                  </a:txBody>
                  <a:tcPr marL="87782" marR="87782" marT="45724" marB="45724" horzOverflow="overflow">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sm" len="sm"/>
                      <a:tailEnd type="none" w="med" len="lg"/>
                    </a:lnT>
                    <a:lnB w="12700" cap="flat" cmpd="sng" algn="ctr">
                      <a:solidFill>
                        <a:schemeClr val="tx1"/>
                      </a:solidFill>
                      <a:prstDash val="solid"/>
                      <a:round/>
                      <a:headEnd type="none" w="med" len="med"/>
                      <a:tailEnd type="none" w="med" len="med"/>
                    </a:lnB>
                    <a:lnTlToBr>
                      <a:noFill/>
                    </a:lnTlToBr>
                    <a:lnBlToTr>
                      <a:noFill/>
                    </a:lnBlToTr>
                    <a:solidFill>
                      <a:srgbClr val="336699"/>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de-DE" sz="1200" b="1" i="0" u="none" strike="noStrike" cap="none" normalizeH="0" baseline="0" dirty="0">
                          <a:ln>
                            <a:noFill/>
                          </a:ln>
                          <a:solidFill>
                            <a:schemeClr val="bg1"/>
                          </a:solidFill>
                          <a:effectLst/>
                          <a:latin typeface="Arial" pitchFamily="34" charset="0"/>
                          <a:cs typeface="Times New Roman" pitchFamily="18" charset="0"/>
                        </a:rPr>
                        <a:t>Items</a:t>
                      </a:r>
                      <a:endParaRPr kumimoji="0" lang="en-GB" altLang="de-DE" sz="1200" b="0" i="0" u="none" strike="noStrike" cap="none" normalizeH="0" baseline="0" dirty="0">
                        <a:ln>
                          <a:noFill/>
                        </a:ln>
                        <a:solidFill>
                          <a:schemeClr val="bg1"/>
                        </a:solidFill>
                        <a:effectLst/>
                        <a:latin typeface="Arial" pitchFamily="34" charset="0"/>
                        <a:cs typeface="Times New Roman" pitchFamily="18" charset="0"/>
                      </a:endParaRPr>
                    </a:p>
                  </a:txBody>
                  <a:tcPr marL="87782" marR="87782" marT="45724" marB="45724" horzOverflow="overflow">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sm" len="sm"/>
                      <a:tailEnd type="none" w="med" len="lg"/>
                    </a:lnT>
                    <a:lnB w="12700" cap="flat" cmpd="sng" algn="ctr">
                      <a:solidFill>
                        <a:schemeClr val="tx1"/>
                      </a:solidFill>
                      <a:prstDash val="solid"/>
                      <a:round/>
                      <a:headEnd type="none" w="med" len="med"/>
                      <a:tailEnd type="none" w="med" len="med"/>
                    </a:lnB>
                    <a:lnTlToBr>
                      <a:noFill/>
                    </a:lnTlToBr>
                    <a:lnBlToTr>
                      <a:noFill/>
                    </a:lnBlToTr>
                    <a:solidFill>
                      <a:srgbClr val="336699"/>
                    </a:solidFill>
                  </a:tcPr>
                </a:tc>
                <a:extLst>
                  <a:ext uri="{0D108BD9-81ED-4DB2-BD59-A6C34878D82A}">
                    <a16:rowId xmlns:a16="http://schemas.microsoft.com/office/drawing/2014/main" val="10000"/>
                  </a:ext>
                </a:extLst>
              </a:tr>
              <a:tr h="863666">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de-DE" sz="1200" b="1" i="0" u="none" strike="noStrike" cap="none" normalizeH="0" baseline="0" dirty="0">
                          <a:ln>
                            <a:noFill/>
                          </a:ln>
                          <a:solidFill>
                            <a:srgbClr val="336699"/>
                          </a:solidFill>
                          <a:effectLst/>
                          <a:latin typeface="Arial" pitchFamily="34" charset="0"/>
                          <a:cs typeface="Arial" pitchFamily="34" charset="0"/>
                        </a:rPr>
                        <a:t>Store layout </a:t>
                      </a:r>
                      <a:br>
                        <a:rPr kumimoji="0" lang="en-GB" altLang="de-DE" sz="1200" b="1" i="0" u="none" strike="noStrike" cap="none" normalizeH="0" baseline="0" dirty="0">
                          <a:ln>
                            <a:noFill/>
                          </a:ln>
                          <a:solidFill>
                            <a:schemeClr val="tx1"/>
                          </a:solidFill>
                          <a:effectLst/>
                          <a:latin typeface="Arial" pitchFamily="34" charset="0"/>
                          <a:cs typeface="Arial" pitchFamily="34" charset="0"/>
                        </a:rPr>
                      </a:b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(acc. to </a:t>
                      </a:r>
                      <a:r>
                        <a:rPr kumimoji="0" lang="en-US" altLang="de-DE" sz="1200" b="0" i="0" u="none" strike="noStrike" cap="none" normalizeH="0" baseline="0" dirty="0">
                          <a:ln>
                            <a:noFill/>
                          </a:ln>
                          <a:solidFill>
                            <a:schemeClr val="tx1"/>
                          </a:solidFill>
                          <a:effectLst/>
                          <a:latin typeface="Arial" pitchFamily="34" charset="0"/>
                          <a:cs typeface="Arial" pitchFamily="34" charset="0"/>
                        </a:rPr>
                        <a:t>Chowdhury/Reardon/Srivastava 1998</a:t>
                      </a: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a:t>
                      </a:r>
                    </a:p>
                  </a:txBody>
                  <a:tcPr marL="87782" marR="87782" marT="45724" marB="45724"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sm" len="sm"/>
                      <a:tailEnd type="none" w="med" len="lg"/>
                    </a:lnB>
                    <a:lnTlToBr>
                      <a:noFill/>
                    </a:lnTlToBr>
                    <a:lnBlToTr>
                      <a:noFill/>
                    </a:lnBlToTr>
                    <a:noFill/>
                  </a:tcPr>
                </a:tc>
                <a:tc>
                  <a:txBody>
                    <a:bodyPr/>
                    <a:lstStyle>
                      <a:lvl1pPr marL="228600" indent="-228600"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228600" marR="0" lvl="0" indent="-228600" algn="l" defTabSz="914400" rtl="0" eaLnBrk="0" fontAlgn="base" latinLnBrk="0" hangingPunct="0">
                        <a:lnSpc>
                          <a:spcPts val="1200"/>
                        </a:lnSpc>
                        <a:spcBef>
                          <a:spcPct val="0"/>
                        </a:spcBef>
                        <a:spcAft>
                          <a:spcPct val="0"/>
                        </a:spcAft>
                        <a:buClrTx/>
                        <a:buSzPct val="100000"/>
                        <a:buFont typeface="Monotype Sorts" pitchFamily="2" charset="2"/>
                        <a:buAutoNum type="arabicParenR"/>
                        <a:tabLst/>
                      </a:pPr>
                      <a:r>
                        <a:rPr kumimoji="0" lang="en-GB" altLang="de-DE" sz="1200" b="0" i="0" u="none" strike="noStrike" cap="none" normalizeH="0" baseline="0" dirty="0">
                          <a:ln>
                            <a:noFill/>
                          </a:ln>
                          <a:solidFill>
                            <a:srgbClr val="000000"/>
                          </a:solidFill>
                          <a:effectLst/>
                          <a:latin typeface="Arial" pitchFamily="34" charset="0"/>
                          <a:cs typeface="Arial" pitchFamily="34" charset="0"/>
                        </a:rPr>
                        <a:t>I like the store layout at X very much.</a:t>
                      </a:r>
                    </a:p>
                    <a:p>
                      <a:pPr marL="228600" marR="0" lvl="0" indent="-228600" algn="l" defTabSz="914400" rtl="0" eaLnBrk="0" fontAlgn="base" latinLnBrk="0" hangingPunct="0">
                        <a:lnSpc>
                          <a:spcPts val="1200"/>
                        </a:lnSpc>
                        <a:spcBef>
                          <a:spcPct val="0"/>
                        </a:spcBef>
                        <a:spcAft>
                          <a:spcPct val="0"/>
                        </a:spcAft>
                        <a:buClrTx/>
                        <a:buSzPct val="100000"/>
                        <a:buFont typeface="Monotype Sorts" pitchFamily="2" charset="2"/>
                        <a:buAutoNum type="arabicParenR"/>
                        <a:tabLst/>
                      </a:pPr>
                      <a:r>
                        <a:rPr kumimoji="0" lang="en-GB" altLang="de-DE" sz="1200" b="0" i="0" u="none" strike="noStrike" cap="none" normalizeH="0" baseline="0" dirty="0">
                          <a:ln>
                            <a:noFill/>
                          </a:ln>
                          <a:solidFill>
                            <a:srgbClr val="000000"/>
                          </a:solidFill>
                          <a:effectLst/>
                          <a:latin typeface="Arial" pitchFamily="34" charset="0"/>
                          <a:cs typeface="Arial" pitchFamily="34" charset="0"/>
                        </a:rPr>
                        <a:t>xyz</a:t>
                      </a:r>
                    </a:p>
                    <a:p>
                      <a:pPr marL="228600" marR="0" lvl="0" indent="-228600" algn="l" defTabSz="914400" rtl="0" eaLnBrk="0" fontAlgn="base" latinLnBrk="0" hangingPunct="0">
                        <a:lnSpc>
                          <a:spcPts val="1200"/>
                        </a:lnSpc>
                        <a:spcBef>
                          <a:spcPct val="0"/>
                        </a:spcBef>
                        <a:spcAft>
                          <a:spcPct val="0"/>
                        </a:spcAft>
                        <a:buClrTx/>
                        <a:buSzPct val="100000"/>
                        <a:buFont typeface="Monotype Sorts" pitchFamily="2" charset="2"/>
                        <a:buAutoNum type="arabicParenR"/>
                        <a:tabLst/>
                      </a:pPr>
                      <a:r>
                        <a:rPr kumimoji="0" lang="en-GB" altLang="de-DE" sz="1200" b="0" i="0" u="none" strike="noStrike" cap="none" normalizeH="0" baseline="0" dirty="0">
                          <a:ln>
                            <a:noFill/>
                          </a:ln>
                          <a:solidFill>
                            <a:srgbClr val="000000"/>
                          </a:solidFill>
                          <a:effectLst/>
                          <a:latin typeface="Arial" pitchFamily="34" charset="0"/>
                          <a:cs typeface="Arial" pitchFamily="34" charset="0"/>
                        </a:rPr>
                        <a:t>xyz</a:t>
                      </a:r>
                    </a:p>
                    <a:p>
                      <a:pPr marL="228600" marR="0" lvl="0" indent="-228600" algn="l" defTabSz="914400" rtl="0" eaLnBrk="0" fontAlgn="base" latinLnBrk="0" hangingPunct="0">
                        <a:lnSpc>
                          <a:spcPts val="1200"/>
                        </a:lnSpc>
                        <a:spcBef>
                          <a:spcPct val="0"/>
                        </a:spcBef>
                        <a:spcAft>
                          <a:spcPct val="0"/>
                        </a:spcAft>
                        <a:buClrTx/>
                        <a:buSzPct val="100000"/>
                        <a:buFont typeface="Monotype Sorts" pitchFamily="2" charset="2"/>
                        <a:buAutoNum type="arabicParenR"/>
                        <a:tabLst/>
                      </a:pPr>
                      <a:r>
                        <a:rPr kumimoji="0" lang="en-GB" altLang="de-DE" sz="1200" b="0" i="0" u="none" strike="noStrike" cap="none" normalizeH="0" baseline="0" dirty="0">
                          <a:ln>
                            <a:noFill/>
                          </a:ln>
                          <a:solidFill>
                            <a:srgbClr val="000000"/>
                          </a:solidFill>
                          <a:effectLst/>
                          <a:latin typeface="Arial" pitchFamily="34" charset="0"/>
                          <a:cs typeface="Arial" pitchFamily="34" charset="0"/>
                        </a:rPr>
                        <a:t>xyz</a:t>
                      </a:r>
                    </a:p>
                  </a:txBody>
                  <a:tcPr marL="87782" marR="87782" marT="45724" marB="45724"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sm" len="sm"/>
                      <a:tailEnd type="none" w="med" len="lg"/>
                    </a:lnB>
                    <a:lnTlToBr>
                      <a:noFill/>
                    </a:lnTlToBr>
                    <a:lnBlToTr>
                      <a:noFill/>
                    </a:lnBlToTr>
                    <a:noFill/>
                  </a:tcPr>
                </a:tc>
                <a:extLst>
                  <a:ext uri="{0D108BD9-81ED-4DB2-BD59-A6C34878D82A}">
                    <a16:rowId xmlns:a16="http://schemas.microsoft.com/office/drawing/2014/main" val="10001"/>
                  </a:ext>
                </a:extLst>
              </a:tr>
              <a:tr h="853505">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de-DE" sz="1200" b="1" i="0" u="none" strike="noStrike" cap="none" normalizeH="0" baseline="0" dirty="0">
                          <a:ln>
                            <a:noFill/>
                          </a:ln>
                          <a:solidFill>
                            <a:srgbClr val="336699"/>
                          </a:solidFill>
                          <a:effectLst/>
                          <a:latin typeface="Arial" pitchFamily="34" charset="0"/>
                          <a:cs typeface="Arial" pitchFamily="34" charset="0"/>
                        </a:rPr>
                        <a:t>Assortment </a:t>
                      </a:r>
                      <a:br>
                        <a:rPr kumimoji="0" lang="en-US" altLang="de-DE" sz="1200" b="1" i="0" u="none" strike="noStrike" cap="none" normalizeH="0" baseline="0" dirty="0">
                          <a:ln>
                            <a:noFill/>
                          </a:ln>
                          <a:solidFill>
                            <a:schemeClr val="tx1"/>
                          </a:solidFill>
                          <a:effectLst/>
                          <a:latin typeface="Arial" pitchFamily="34" charset="0"/>
                          <a:cs typeface="Arial" pitchFamily="34" charset="0"/>
                        </a:rPr>
                      </a:br>
                      <a:r>
                        <a:rPr kumimoji="0" lang="en-US" altLang="de-DE" sz="1200" b="0" i="0" u="none" strike="noStrike" cap="none" normalizeH="0" baseline="0" dirty="0">
                          <a:ln>
                            <a:noFill/>
                          </a:ln>
                          <a:solidFill>
                            <a:schemeClr val="tx1"/>
                          </a:solidFill>
                          <a:effectLst/>
                          <a:latin typeface="Arial" pitchFamily="34" charset="0"/>
                          <a:cs typeface="Times New Roman" pitchFamily="18" charset="0"/>
                        </a:rPr>
                        <a:t>(acc. to Chowdhury/Reardon/Srivastava 1998)</a:t>
                      </a:r>
                      <a:endParaRPr kumimoji="0" lang="en-GB" altLang="de-DE" sz="1200" b="0" i="0" u="none" strike="noStrike" cap="none" normalizeH="0" baseline="0" dirty="0">
                        <a:ln>
                          <a:noFill/>
                        </a:ln>
                        <a:solidFill>
                          <a:schemeClr val="tx1"/>
                        </a:solidFill>
                        <a:effectLst/>
                        <a:latin typeface="Arial" pitchFamily="34" charset="0"/>
                        <a:cs typeface="Times New Roman" pitchFamily="18" charset="0"/>
                      </a:endParaRPr>
                    </a:p>
                  </a:txBody>
                  <a:tcPr marL="87782" marR="87782" marT="45724" marB="45724" horzOverflow="overflow">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sm" len="sm"/>
                      <a:tailEnd type="none" w="med" len="lg"/>
                    </a:lnT>
                    <a:lnB w="12700" cap="flat" cmpd="sng" algn="ctr">
                      <a:solidFill>
                        <a:srgbClr val="000000"/>
                      </a:solidFill>
                      <a:prstDash val="solid"/>
                      <a:round/>
                      <a:headEnd type="none" w="sm" len="sm"/>
                      <a:tailEnd type="none" w="med" len="lg"/>
                    </a:lnB>
                    <a:lnTlToBr>
                      <a:noFill/>
                    </a:lnTlToBr>
                    <a:lnBlToTr>
                      <a:noFill/>
                    </a:lnBlToTr>
                    <a:noFill/>
                  </a:tcPr>
                </a:tc>
                <a:tc>
                  <a:txBody>
                    <a:bodyPr/>
                    <a:lstStyle>
                      <a:lvl1pPr marL="228600" indent="-228600"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228600" marR="0" lvl="0" indent="-228600" algn="l" defTabSz="914400" rtl="0" eaLnBrk="0" fontAlgn="base" latinLnBrk="0" hangingPunct="0">
                        <a:lnSpc>
                          <a:spcPts val="1200"/>
                        </a:lnSpc>
                        <a:spcBef>
                          <a:spcPct val="0"/>
                        </a:spcBef>
                        <a:spcAft>
                          <a:spcPct val="0"/>
                        </a:spcAft>
                        <a:buClrTx/>
                        <a:buSzPct val="100000"/>
                        <a:buFont typeface="Monotype Sorts" pitchFamily="2" charset="2"/>
                        <a:buAutoNum type="arabicParenR"/>
                        <a:tabLst/>
                      </a:pPr>
                      <a:r>
                        <a:rPr kumimoji="0" lang="en-GB" altLang="de-DE" sz="1200" b="0" i="0" u="none" strike="noStrike" cap="none" normalizeH="0" baseline="0">
                          <a:ln>
                            <a:noFill/>
                          </a:ln>
                          <a:solidFill>
                            <a:srgbClr val="000000"/>
                          </a:solidFill>
                          <a:effectLst/>
                          <a:latin typeface="Arial" pitchFamily="34" charset="0"/>
                          <a:cs typeface="Arial" pitchFamily="34" charset="0"/>
                        </a:rPr>
                        <a:t>xyz.</a:t>
                      </a:r>
                    </a:p>
                    <a:p>
                      <a:pPr marL="228600" marR="0" lvl="0" indent="-228600" algn="l" defTabSz="914400" rtl="0" eaLnBrk="0" fontAlgn="base" latinLnBrk="0" hangingPunct="0">
                        <a:lnSpc>
                          <a:spcPts val="1200"/>
                        </a:lnSpc>
                        <a:spcBef>
                          <a:spcPct val="0"/>
                        </a:spcBef>
                        <a:spcAft>
                          <a:spcPct val="0"/>
                        </a:spcAft>
                        <a:buClrTx/>
                        <a:buSzPct val="100000"/>
                        <a:buFont typeface="Monotype Sorts" pitchFamily="2" charset="2"/>
                        <a:buAutoNum type="arabicParenR"/>
                        <a:tabLst/>
                      </a:pPr>
                      <a:r>
                        <a:rPr kumimoji="0" lang="en-GB" altLang="de-DE" sz="1200" b="0" i="0" u="none" strike="noStrike" cap="none" normalizeH="0" baseline="0">
                          <a:ln>
                            <a:noFill/>
                          </a:ln>
                          <a:solidFill>
                            <a:srgbClr val="000000"/>
                          </a:solidFill>
                          <a:effectLst/>
                          <a:latin typeface="Arial" pitchFamily="34" charset="0"/>
                          <a:cs typeface="Arial" pitchFamily="34" charset="0"/>
                        </a:rPr>
                        <a:t>xyz</a:t>
                      </a:r>
                    </a:p>
                    <a:p>
                      <a:pPr marL="228600" marR="0" lvl="0" indent="-228600" algn="l" defTabSz="914400" rtl="0" eaLnBrk="0" fontAlgn="base" latinLnBrk="0" hangingPunct="0">
                        <a:lnSpc>
                          <a:spcPts val="1200"/>
                        </a:lnSpc>
                        <a:spcBef>
                          <a:spcPct val="0"/>
                        </a:spcBef>
                        <a:spcAft>
                          <a:spcPct val="0"/>
                        </a:spcAft>
                        <a:buClrTx/>
                        <a:buSzPct val="100000"/>
                        <a:buFont typeface="Monotype Sorts" pitchFamily="2" charset="2"/>
                        <a:buAutoNum type="arabicParenR"/>
                        <a:tabLst/>
                      </a:pPr>
                      <a:r>
                        <a:rPr kumimoji="0" lang="en-GB" altLang="de-DE" sz="1200" b="0" i="0" u="none" strike="noStrike" cap="none" normalizeH="0" baseline="0">
                          <a:ln>
                            <a:noFill/>
                          </a:ln>
                          <a:solidFill>
                            <a:srgbClr val="000000"/>
                          </a:solidFill>
                          <a:effectLst/>
                          <a:latin typeface="Arial" pitchFamily="34" charset="0"/>
                          <a:cs typeface="Arial" pitchFamily="34" charset="0"/>
                        </a:rPr>
                        <a:t>xyz</a:t>
                      </a:r>
                    </a:p>
                    <a:p>
                      <a:pPr marL="228600" marR="0" lvl="0" indent="-228600" algn="l" defTabSz="914400" rtl="0" eaLnBrk="0" fontAlgn="base" latinLnBrk="0" hangingPunct="0">
                        <a:lnSpc>
                          <a:spcPts val="1200"/>
                        </a:lnSpc>
                        <a:spcBef>
                          <a:spcPct val="0"/>
                        </a:spcBef>
                        <a:spcAft>
                          <a:spcPct val="0"/>
                        </a:spcAft>
                        <a:buClrTx/>
                        <a:buSzPct val="100000"/>
                        <a:buFont typeface="Monotype Sorts" pitchFamily="2" charset="2"/>
                        <a:buAutoNum type="arabicParenR"/>
                        <a:tabLst/>
                      </a:pPr>
                      <a:r>
                        <a:rPr kumimoji="0" lang="en-GB" altLang="de-DE" sz="1200" b="0" i="0" u="none" strike="noStrike" cap="none" normalizeH="0" baseline="0">
                          <a:ln>
                            <a:noFill/>
                          </a:ln>
                          <a:solidFill>
                            <a:srgbClr val="000000"/>
                          </a:solidFill>
                          <a:effectLst/>
                          <a:latin typeface="Arial" pitchFamily="34" charset="0"/>
                          <a:cs typeface="Arial" pitchFamily="34" charset="0"/>
                        </a:rPr>
                        <a:t>xyz</a:t>
                      </a:r>
                    </a:p>
                  </a:txBody>
                  <a:tcPr marL="87782" marR="87782" marT="45724" marB="45724" horzOverflow="overflow">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sm" len="sm"/>
                      <a:tailEnd type="none" w="med" len="lg"/>
                    </a:lnT>
                    <a:lnB w="12700" cap="flat" cmpd="sng" algn="ctr">
                      <a:solidFill>
                        <a:srgbClr val="000000"/>
                      </a:solidFill>
                      <a:prstDash val="solid"/>
                      <a:round/>
                      <a:headEnd type="none" w="sm" len="sm"/>
                      <a:tailEnd type="none" w="med" len="lg"/>
                    </a:lnB>
                    <a:lnTlToBr>
                      <a:noFill/>
                    </a:lnTlToBr>
                    <a:lnBlToTr>
                      <a:noFill/>
                    </a:lnBlToTr>
                    <a:noFill/>
                  </a:tcPr>
                </a:tc>
                <a:extLst>
                  <a:ext uri="{0D108BD9-81ED-4DB2-BD59-A6C34878D82A}">
                    <a16:rowId xmlns:a16="http://schemas.microsoft.com/office/drawing/2014/main" val="10002"/>
                  </a:ext>
                </a:extLst>
              </a:tr>
              <a:tr h="548682">
                <a:tc>
                  <a:txBody>
                    <a:bodyPr/>
                    <a:lstStyle>
                      <a:lvl1pPr marL="342900" indent="-342900" defTabSz="762000"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defTabSz="76200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defTabSz="7620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defTabSz="7620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defTabSz="7620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defTabSz="7620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defTabSz="7620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defTabSz="7620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defTabSz="7620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1" indent="0" algn="l" defTabSz="762000" rtl="0" eaLnBrk="0" fontAlgn="base" latinLnBrk="0" hangingPunct="0">
                        <a:lnSpc>
                          <a:spcPct val="100000"/>
                        </a:lnSpc>
                        <a:spcBef>
                          <a:spcPct val="15000"/>
                        </a:spcBef>
                        <a:spcAft>
                          <a:spcPct val="0"/>
                        </a:spcAft>
                        <a:buClrTx/>
                        <a:buSzPct val="95000"/>
                        <a:buFont typeface="Monotype Sorts" pitchFamily="2" charset="2"/>
                        <a:buNone/>
                        <a:tabLst/>
                      </a:pPr>
                      <a:r>
                        <a:rPr kumimoji="0" lang="en-US" altLang="de-DE" sz="1200" b="1" i="0" u="none" strike="noStrike" cap="none" normalizeH="0" baseline="0" dirty="0">
                          <a:ln>
                            <a:noFill/>
                          </a:ln>
                          <a:solidFill>
                            <a:srgbClr val="336699"/>
                          </a:solidFill>
                          <a:effectLst/>
                          <a:latin typeface="Arial" pitchFamily="34" charset="0"/>
                          <a:cs typeface="Arial" pitchFamily="34" charset="0"/>
                        </a:rPr>
                        <a:t>Location</a:t>
                      </a:r>
                      <a:r>
                        <a:rPr kumimoji="0" lang="en-US" altLang="de-DE" sz="1200" b="1" i="0" u="none" strike="noStrike" cap="none" normalizeH="0" baseline="0" dirty="0">
                          <a:ln>
                            <a:noFill/>
                          </a:ln>
                          <a:solidFill>
                            <a:srgbClr val="336699"/>
                          </a:solidFill>
                          <a:effectLst/>
                          <a:latin typeface="Arial" pitchFamily="34" charset="0"/>
                          <a:cs typeface="Times New Roman" pitchFamily="18" charset="0"/>
                        </a:rPr>
                        <a:t> </a:t>
                      </a:r>
                      <a:br>
                        <a:rPr kumimoji="0" lang="en-US" altLang="de-DE" sz="1200" b="0" i="0" u="none" strike="noStrike" cap="none" normalizeH="0" baseline="0" dirty="0">
                          <a:ln>
                            <a:noFill/>
                          </a:ln>
                          <a:solidFill>
                            <a:schemeClr val="tx1"/>
                          </a:solidFill>
                          <a:effectLst/>
                          <a:latin typeface="Arial" pitchFamily="34" charset="0"/>
                          <a:cs typeface="Times New Roman" pitchFamily="18" charset="0"/>
                        </a:rPr>
                      </a:br>
                      <a:r>
                        <a:rPr kumimoji="0" lang="en-US" altLang="de-DE" sz="1200" b="0" i="0" u="none" strike="noStrike" cap="none" normalizeH="0" baseline="0" dirty="0">
                          <a:ln>
                            <a:noFill/>
                          </a:ln>
                          <a:solidFill>
                            <a:schemeClr val="tx1"/>
                          </a:solidFill>
                          <a:effectLst/>
                          <a:latin typeface="Arial" pitchFamily="34" charset="0"/>
                          <a:cs typeface="Times New Roman" pitchFamily="18" charset="0"/>
                        </a:rPr>
                        <a:t>(acc. to </a:t>
                      </a:r>
                      <a:r>
                        <a:rPr kumimoji="0" lang="en-US" altLang="de-DE" sz="1200" b="0" i="0" u="none" strike="noStrike" cap="none" normalizeH="0" baseline="0" dirty="0" err="1">
                          <a:ln>
                            <a:noFill/>
                          </a:ln>
                          <a:solidFill>
                            <a:schemeClr val="tx1"/>
                          </a:solidFill>
                          <a:effectLst/>
                          <a:latin typeface="Arial" pitchFamily="34" charset="0"/>
                          <a:cs typeface="Times New Roman" pitchFamily="18" charset="0"/>
                        </a:rPr>
                        <a:t>Anselmsson</a:t>
                      </a:r>
                      <a:r>
                        <a:rPr kumimoji="0" lang="en-US" altLang="de-DE" sz="1200" b="0" i="0" u="none" strike="noStrike" cap="none" normalizeH="0" baseline="0" dirty="0">
                          <a:ln>
                            <a:noFill/>
                          </a:ln>
                          <a:solidFill>
                            <a:schemeClr val="tx1"/>
                          </a:solidFill>
                          <a:effectLst/>
                          <a:latin typeface="Arial" pitchFamily="34" charset="0"/>
                          <a:cs typeface="Times New Roman" pitchFamily="18" charset="0"/>
                        </a:rPr>
                        <a:t> 2006)</a:t>
                      </a:r>
                    </a:p>
                  </a:txBody>
                  <a:tcPr marL="87782" marR="87782" marT="45724" marB="45724" horzOverflow="overflow">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sm" len="sm"/>
                      <a:tailEnd type="none" w="med" len="lg"/>
                    </a:lnT>
                    <a:lnB w="12700" cap="flat" cmpd="sng" algn="ctr">
                      <a:solidFill>
                        <a:srgbClr val="000000"/>
                      </a:solidFill>
                      <a:prstDash val="solid"/>
                      <a:round/>
                      <a:headEnd type="none" w="sm" len="sm"/>
                      <a:tailEnd type="none" w="med" len="lg"/>
                    </a:lnB>
                    <a:lnTlToBr>
                      <a:noFill/>
                    </a:lnTlToBr>
                    <a:lnBlToTr>
                      <a:noFill/>
                    </a:lnBlToTr>
                    <a:noFill/>
                  </a:tcPr>
                </a:tc>
                <a:tc>
                  <a:txBody>
                    <a:bodyPr/>
                    <a:lstStyle>
                      <a:lvl1pPr marL="228600" indent="-228600"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228600" marR="0" lvl="0" indent="-228600" algn="l" defTabSz="914400" rtl="0" eaLnBrk="0" fontAlgn="base" latinLnBrk="0" hangingPunct="0">
                        <a:lnSpc>
                          <a:spcPts val="1200"/>
                        </a:lnSpc>
                        <a:spcBef>
                          <a:spcPct val="0"/>
                        </a:spcBef>
                        <a:spcAft>
                          <a:spcPct val="0"/>
                        </a:spcAft>
                        <a:buClrTx/>
                        <a:buSzPct val="100000"/>
                        <a:buFont typeface="Monotype Sorts" pitchFamily="2" charset="2"/>
                        <a:buAutoNum type="arabicParenR"/>
                        <a:tabLst/>
                      </a:pPr>
                      <a:r>
                        <a:rPr kumimoji="0" lang="en-GB" altLang="de-DE" sz="1200" b="0" i="0" u="none" strike="noStrike" cap="none" normalizeH="0" baseline="0">
                          <a:ln>
                            <a:noFill/>
                          </a:ln>
                          <a:solidFill>
                            <a:srgbClr val="000000"/>
                          </a:solidFill>
                          <a:effectLst/>
                          <a:latin typeface="Arial" pitchFamily="34" charset="0"/>
                          <a:cs typeface="Arial" pitchFamily="34" charset="0"/>
                        </a:rPr>
                        <a:t>xyz</a:t>
                      </a:r>
                    </a:p>
                    <a:p>
                      <a:pPr marL="228600" marR="0" lvl="0" indent="-228600" algn="l" defTabSz="914400" rtl="0" eaLnBrk="0" fontAlgn="base" latinLnBrk="0" hangingPunct="0">
                        <a:lnSpc>
                          <a:spcPts val="1200"/>
                        </a:lnSpc>
                        <a:spcBef>
                          <a:spcPct val="0"/>
                        </a:spcBef>
                        <a:spcAft>
                          <a:spcPct val="0"/>
                        </a:spcAft>
                        <a:buClrTx/>
                        <a:buSzPct val="100000"/>
                        <a:buFont typeface="Monotype Sorts" pitchFamily="2" charset="2"/>
                        <a:buAutoNum type="arabicParenR"/>
                        <a:tabLst/>
                      </a:pPr>
                      <a:r>
                        <a:rPr kumimoji="0" lang="en-GB" altLang="de-DE" sz="1200" b="0" i="0" u="none" strike="noStrike" cap="none" normalizeH="0" baseline="0">
                          <a:ln>
                            <a:noFill/>
                          </a:ln>
                          <a:solidFill>
                            <a:srgbClr val="000000"/>
                          </a:solidFill>
                          <a:effectLst/>
                          <a:latin typeface="Arial" pitchFamily="34" charset="0"/>
                          <a:cs typeface="Arial" pitchFamily="34" charset="0"/>
                        </a:rPr>
                        <a:t>xyz</a:t>
                      </a:r>
                    </a:p>
                    <a:p>
                      <a:pPr marL="228600" marR="0" lvl="0" indent="-228600" algn="l" defTabSz="914400" rtl="0" eaLnBrk="0" fontAlgn="base" latinLnBrk="0" hangingPunct="0">
                        <a:lnSpc>
                          <a:spcPts val="1200"/>
                        </a:lnSpc>
                        <a:spcBef>
                          <a:spcPct val="0"/>
                        </a:spcBef>
                        <a:spcAft>
                          <a:spcPct val="0"/>
                        </a:spcAft>
                        <a:buClrTx/>
                        <a:buSzPct val="100000"/>
                        <a:buFont typeface="Monotype Sorts" pitchFamily="2" charset="2"/>
                        <a:buAutoNum type="arabicParenR"/>
                        <a:tabLst/>
                      </a:pPr>
                      <a:r>
                        <a:rPr kumimoji="0" lang="en-GB" altLang="de-DE" sz="1200" b="0" i="0" u="none" strike="noStrike" cap="none" normalizeH="0" baseline="0">
                          <a:ln>
                            <a:noFill/>
                          </a:ln>
                          <a:solidFill>
                            <a:srgbClr val="000000"/>
                          </a:solidFill>
                          <a:effectLst/>
                          <a:latin typeface="Arial" pitchFamily="34" charset="0"/>
                          <a:cs typeface="Arial" pitchFamily="34" charset="0"/>
                        </a:rPr>
                        <a:t>xyz</a:t>
                      </a:r>
                    </a:p>
                  </a:txBody>
                  <a:tcPr marL="87782" marR="87782" marT="45724" marB="45724" horzOverflow="overflow">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sm" len="sm"/>
                      <a:tailEnd type="none" w="med" len="lg"/>
                    </a:lnT>
                    <a:lnB w="12700" cap="flat" cmpd="sng" algn="ctr">
                      <a:solidFill>
                        <a:srgbClr val="000000"/>
                      </a:solidFill>
                      <a:prstDash val="solid"/>
                      <a:round/>
                      <a:headEnd type="none" w="sm" len="sm"/>
                      <a:tailEnd type="none" w="med" len="lg"/>
                    </a:lnB>
                    <a:lnTlToBr>
                      <a:noFill/>
                    </a:lnTlToBr>
                    <a:lnBlToTr>
                      <a:noFill/>
                    </a:lnBlToTr>
                    <a:noFill/>
                  </a:tcPr>
                </a:tc>
                <a:extLst>
                  <a:ext uri="{0D108BD9-81ED-4DB2-BD59-A6C34878D82A}">
                    <a16:rowId xmlns:a16="http://schemas.microsoft.com/office/drawing/2014/main" val="10003"/>
                  </a:ext>
                </a:extLst>
              </a:tr>
              <a:tr h="716018">
                <a:tc>
                  <a:txBody>
                    <a:bodyPr/>
                    <a:lstStyle>
                      <a:lvl1pPr marL="342900" indent="-342900" defTabSz="762000"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defTabSz="76200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defTabSz="7620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defTabSz="7620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defTabSz="7620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defTabSz="7620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defTabSz="7620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defTabSz="7620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defTabSz="7620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1" indent="0" algn="l" defTabSz="762000" rtl="0" eaLnBrk="0" fontAlgn="base" latinLnBrk="0" hangingPunct="0">
                        <a:lnSpc>
                          <a:spcPct val="100000"/>
                        </a:lnSpc>
                        <a:spcBef>
                          <a:spcPct val="15000"/>
                        </a:spcBef>
                        <a:spcAft>
                          <a:spcPct val="0"/>
                        </a:spcAft>
                        <a:buClrTx/>
                        <a:buSzPct val="95000"/>
                        <a:buFont typeface="Monotype Sorts" pitchFamily="2" charset="2"/>
                        <a:buNone/>
                        <a:tabLst/>
                      </a:pPr>
                      <a:r>
                        <a:rPr kumimoji="0" lang="en-US" altLang="de-DE" sz="1200" b="1" i="0" u="none" strike="noStrike" kern="1200" cap="none" normalizeH="0" baseline="0" dirty="0">
                          <a:ln>
                            <a:noFill/>
                          </a:ln>
                          <a:solidFill>
                            <a:srgbClr val="336699"/>
                          </a:solidFill>
                          <a:effectLst/>
                          <a:latin typeface="Arial" pitchFamily="34" charset="0"/>
                          <a:ea typeface="+mn-ea"/>
                          <a:cs typeface="Arial" pitchFamily="34" charset="0"/>
                        </a:rPr>
                        <a:t>Communication </a:t>
                      </a:r>
                      <a:br>
                        <a:rPr kumimoji="0" lang="en-US" altLang="de-DE" sz="1200" b="0" i="0" u="none" strike="noStrike" cap="none" normalizeH="0" baseline="0" dirty="0">
                          <a:ln>
                            <a:noFill/>
                          </a:ln>
                          <a:solidFill>
                            <a:schemeClr val="tx1"/>
                          </a:solidFill>
                          <a:effectLst/>
                          <a:latin typeface="Arial" pitchFamily="34" charset="0"/>
                          <a:cs typeface="Arial" pitchFamily="34" charset="0"/>
                        </a:rPr>
                      </a:br>
                      <a:r>
                        <a:rPr kumimoji="0" lang="en-US" altLang="de-DE" sz="1200" b="0" i="0" u="none" strike="noStrike" cap="none" normalizeH="0" baseline="0" dirty="0">
                          <a:ln>
                            <a:noFill/>
                          </a:ln>
                          <a:solidFill>
                            <a:schemeClr val="tx1"/>
                          </a:solidFill>
                          <a:effectLst/>
                          <a:latin typeface="Arial" pitchFamily="34" charset="0"/>
                          <a:cs typeface="Arial" pitchFamily="34" charset="0"/>
                        </a:rPr>
                        <a:t>(acc. to Hansen/</a:t>
                      </a:r>
                      <a:r>
                        <a:rPr kumimoji="0" lang="en-US" altLang="de-DE" sz="1200" b="0" i="0" u="none" strike="noStrike" cap="none" normalizeH="0" baseline="0" dirty="0" err="1">
                          <a:ln>
                            <a:noFill/>
                          </a:ln>
                          <a:solidFill>
                            <a:schemeClr val="tx1"/>
                          </a:solidFill>
                          <a:effectLst/>
                          <a:latin typeface="Arial" pitchFamily="34" charset="0"/>
                          <a:cs typeface="Arial" pitchFamily="34" charset="0"/>
                        </a:rPr>
                        <a:t>Deutscher</a:t>
                      </a:r>
                      <a:r>
                        <a:rPr kumimoji="0" lang="en-US" altLang="de-DE" sz="1200" b="0" i="0" u="none" strike="noStrike" cap="none" normalizeH="0" baseline="0" dirty="0">
                          <a:ln>
                            <a:noFill/>
                          </a:ln>
                          <a:solidFill>
                            <a:schemeClr val="tx1"/>
                          </a:solidFill>
                          <a:effectLst/>
                          <a:latin typeface="Arial" pitchFamily="34" charset="0"/>
                          <a:cs typeface="Arial" pitchFamily="34" charset="0"/>
                        </a:rPr>
                        <a:t> 1977/78)</a:t>
                      </a:r>
                    </a:p>
                  </a:txBody>
                  <a:tcPr marL="87782" marR="87782" marT="45724" marB="45724" horzOverflow="overflow">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sm" len="sm"/>
                      <a:tailEnd type="none" w="med" len="lg"/>
                    </a:lnT>
                    <a:lnB w="12700" cap="flat" cmpd="sng" algn="ctr">
                      <a:solidFill>
                        <a:srgbClr val="000000"/>
                      </a:solidFill>
                      <a:prstDash val="solid"/>
                      <a:round/>
                      <a:headEnd type="none" w="sm" len="sm"/>
                      <a:tailEnd type="none" w="med" len="lg"/>
                    </a:lnB>
                    <a:lnTlToBr>
                      <a:noFill/>
                    </a:lnTlToBr>
                    <a:lnBlToTr>
                      <a:noFill/>
                    </a:lnBlToTr>
                    <a:noFill/>
                  </a:tcPr>
                </a:tc>
                <a:tc>
                  <a:txBody>
                    <a:bodyPr/>
                    <a:lstStyle>
                      <a:lvl1pPr marL="228600" indent="-228600"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228600" marR="0" lvl="0" indent="-228600" algn="l" defTabSz="914400" rtl="0" eaLnBrk="0" fontAlgn="base" latinLnBrk="0" hangingPunct="0">
                        <a:lnSpc>
                          <a:spcPts val="1200"/>
                        </a:lnSpc>
                        <a:spcBef>
                          <a:spcPct val="0"/>
                        </a:spcBef>
                        <a:spcAft>
                          <a:spcPct val="0"/>
                        </a:spcAft>
                        <a:buClrTx/>
                        <a:buSzPct val="100000"/>
                        <a:buFont typeface="Monotype Sorts" pitchFamily="2" charset="2"/>
                        <a:buAutoNum type="arabicParenR"/>
                        <a:tabLst/>
                      </a:pPr>
                      <a:r>
                        <a:rPr kumimoji="0" lang="en-GB" altLang="de-DE" sz="1200" b="0" i="0" u="none" strike="noStrike" cap="none" normalizeH="0" baseline="0">
                          <a:ln>
                            <a:noFill/>
                          </a:ln>
                          <a:solidFill>
                            <a:srgbClr val="000000"/>
                          </a:solidFill>
                          <a:effectLst/>
                          <a:latin typeface="Arial" pitchFamily="34" charset="0"/>
                          <a:cs typeface="Arial" pitchFamily="34" charset="0"/>
                        </a:rPr>
                        <a:t>xyz</a:t>
                      </a:r>
                    </a:p>
                    <a:p>
                      <a:pPr marL="228600" marR="0" lvl="0" indent="-228600" algn="l" defTabSz="914400" rtl="0" eaLnBrk="0" fontAlgn="base" latinLnBrk="0" hangingPunct="0">
                        <a:lnSpc>
                          <a:spcPts val="1200"/>
                        </a:lnSpc>
                        <a:spcBef>
                          <a:spcPct val="0"/>
                        </a:spcBef>
                        <a:spcAft>
                          <a:spcPct val="0"/>
                        </a:spcAft>
                        <a:buClrTx/>
                        <a:buSzPct val="100000"/>
                        <a:buFont typeface="Monotype Sorts" pitchFamily="2" charset="2"/>
                        <a:buAutoNum type="arabicParenR"/>
                        <a:tabLst/>
                      </a:pPr>
                      <a:r>
                        <a:rPr kumimoji="0" lang="en-GB" altLang="de-DE" sz="1200" b="0" i="0" u="none" strike="noStrike" cap="none" normalizeH="0" baseline="0">
                          <a:ln>
                            <a:noFill/>
                          </a:ln>
                          <a:solidFill>
                            <a:srgbClr val="000000"/>
                          </a:solidFill>
                          <a:effectLst/>
                          <a:latin typeface="Arial" pitchFamily="34" charset="0"/>
                          <a:cs typeface="Arial" pitchFamily="34" charset="0"/>
                        </a:rPr>
                        <a:t>xyz</a:t>
                      </a:r>
                    </a:p>
                    <a:p>
                      <a:pPr marL="228600" marR="0" lvl="0" indent="-228600" algn="l" defTabSz="914400" rtl="0" eaLnBrk="0" fontAlgn="base" latinLnBrk="0" hangingPunct="0">
                        <a:lnSpc>
                          <a:spcPts val="1200"/>
                        </a:lnSpc>
                        <a:spcBef>
                          <a:spcPct val="0"/>
                        </a:spcBef>
                        <a:spcAft>
                          <a:spcPct val="0"/>
                        </a:spcAft>
                        <a:buClrTx/>
                        <a:buSzPct val="100000"/>
                        <a:buFont typeface="Monotype Sorts" pitchFamily="2" charset="2"/>
                        <a:buAutoNum type="arabicParenR"/>
                        <a:tabLst/>
                      </a:pPr>
                      <a:r>
                        <a:rPr kumimoji="0" lang="en-GB" altLang="de-DE" sz="1200" b="0" i="0" u="none" strike="noStrike" cap="none" normalizeH="0" baseline="0">
                          <a:ln>
                            <a:noFill/>
                          </a:ln>
                          <a:solidFill>
                            <a:srgbClr val="000000"/>
                          </a:solidFill>
                          <a:effectLst/>
                          <a:latin typeface="Arial" pitchFamily="34" charset="0"/>
                          <a:cs typeface="Arial" pitchFamily="34" charset="0"/>
                        </a:rPr>
                        <a:t>xyz</a:t>
                      </a:r>
                    </a:p>
                    <a:p>
                      <a:pPr marL="228600" marR="0" lvl="0" indent="-228600" algn="l" defTabSz="914400" rtl="0" eaLnBrk="0" fontAlgn="base" latinLnBrk="0" hangingPunct="0">
                        <a:lnSpc>
                          <a:spcPts val="1200"/>
                        </a:lnSpc>
                        <a:spcBef>
                          <a:spcPct val="0"/>
                        </a:spcBef>
                        <a:spcAft>
                          <a:spcPct val="0"/>
                        </a:spcAft>
                        <a:buClrTx/>
                        <a:buSzPct val="100000"/>
                        <a:buFont typeface="Monotype Sorts" pitchFamily="2" charset="2"/>
                        <a:buAutoNum type="arabicParenR"/>
                        <a:tabLst/>
                      </a:pPr>
                      <a:r>
                        <a:rPr kumimoji="0" lang="en-GB" altLang="de-DE" sz="1200" b="0" i="0" u="none" strike="noStrike" cap="none" normalizeH="0" baseline="0">
                          <a:ln>
                            <a:noFill/>
                          </a:ln>
                          <a:solidFill>
                            <a:srgbClr val="000000"/>
                          </a:solidFill>
                          <a:effectLst/>
                          <a:latin typeface="Arial" pitchFamily="34" charset="0"/>
                          <a:cs typeface="Arial" pitchFamily="34" charset="0"/>
                        </a:rPr>
                        <a:t>xyz</a:t>
                      </a:r>
                    </a:p>
                  </a:txBody>
                  <a:tcPr marL="87782" marR="87782" marT="45724" marB="45724" horzOverflow="overflow">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sm" len="sm"/>
                      <a:tailEnd type="none" w="med" len="lg"/>
                    </a:lnT>
                    <a:lnB w="12700" cap="flat" cmpd="sng" algn="ctr">
                      <a:solidFill>
                        <a:srgbClr val="000000"/>
                      </a:solidFill>
                      <a:prstDash val="solid"/>
                      <a:round/>
                      <a:headEnd type="none" w="sm" len="sm"/>
                      <a:tailEnd type="none" w="med" len="lg"/>
                    </a:lnB>
                    <a:lnTlToBr>
                      <a:noFill/>
                    </a:lnTlToBr>
                    <a:lnBlToTr>
                      <a:noFill/>
                    </a:lnBlToTr>
                    <a:noFill/>
                  </a:tcPr>
                </a:tc>
                <a:extLst>
                  <a:ext uri="{0D108BD9-81ED-4DB2-BD59-A6C34878D82A}">
                    <a16:rowId xmlns:a16="http://schemas.microsoft.com/office/drawing/2014/main" val="10004"/>
                  </a:ext>
                </a:extLst>
              </a:tr>
              <a:tr h="853505">
                <a:tc>
                  <a:txBody>
                    <a:bodyPr/>
                    <a:lstStyle>
                      <a:lvl1pPr marL="342900" indent="-342900" defTabSz="762000"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defTabSz="76200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defTabSz="7620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defTabSz="7620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defTabSz="7620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defTabSz="7620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defTabSz="7620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defTabSz="7620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defTabSz="7620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1" indent="0" algn="l" defTabSz="762000" rtl="0" eaLnBrk="0" fontAlgn="base" latinLnBrk="0" hangingPunct="0">
                        <a:lnSpc>
                          <a:spcPct val="100000"/>
                        </a:lnSpc>
                        <a:spcBef>
                          <a:spcPct val="15000"/>
                        </a:spcBef>
                        <a:spcAft>
                          <a:spcPct val="0"/>
                        </a:spcAft>
                        <a:buClrTx/>
                        <a:buSzPct val="95000"/>
                        <a:buFont typeface="Monotype Sorts" pitchFamily="2" charset="2"/>
                        <a:buNone/>
                        <a:tabLst/>
                      </a:pPr>
                      <a:r>
                        <a:rPr kumimoji="0" lang="en-US" altLang="de-DE" sz="1200" b="1" i="0" u="none" strike="noStrike" kern="1200" cap="none" normalizeH="0" baseline="0" dirty="0">
                          <a:ln>
                            <a:noFill/>
                          </a:ln>
                          <a:solidFill>
                            <a:srgbClr val="336699"/>
                          </a:solidFill>
                          <a:effectLst/>
                          <a:latin typeface="Arial" pitchFamily="34" charset="0"/>
                          <a:ea typeface="+mn-ea"/>
                          <a:cs typeface="Arial" pitchFamily="34" charset="0"/>
                        </a:rPr>
                        <a:t>Price </a:t>
                      </a:r>
                      <a:br>
                        <a:rPr kumimoji="0" lang="en-US" altLang="de-DE" sz="1200" b="0" i="0" u="none" strike="noStrike" cap="none" normalizeH="0" baseline="0" dirty="0">
                          <a:ln>
                            <a:noFill/>
                          </a:ln>
                          <a:solidFill>
                            <a:schemeClr val="tx1"/>
                          </a:solidFill>
                          <a:effectLst/>
                          <a:latin typeface="Arial" pitchFamily="34" charset="0"/>
                          <a:cs typeface="Arial" pitchFamily="34" charset="0"/>
                        </a:rPr>
                      </a:br>
                      <a:r>
                        <a:rPr kumimoji="0" lang="en-US" altLang="de-DE" sz="1200" b="0" i="0" u="none" strike="noStrike" cap="none" normalizeH="0" baseline="0" dirty="0">
                          <a:ln>
                            <a:noFill/>
                          </a:ln>
                          <a:solidFill>
                            <a:schemeClr val="tx1"/>
                          </a:solidFill>
                          <a:effectLst/>
                          <a:latin typeface="Arial" pitchFamily="34" charset="0"/>
                          <a:cs typeface="Arial" pitchFamily="34" charset="0"/>
                        </a:rPr>
                        <a:t>(acc. to Arnold/</a:t>
                      </a:r>
                      <a:r>
                        <a:rPr kumimoji="0" lang="en-US" altLang="de-DE" sz="1200" b="0" i="0" u="none" strike="noStrike" cap="none" normalizeH="0" baseline="0" dirty="0" err="1">
                          <a:ln>
                            <a:noFill/>
                          </a:ln>
                          <a:solidFill>
                            <a:schemeClr val="tx1"/>
                          </a:solidFill>
                          <a:effectLst/>
                          <a:latin typeface="Arial" pitchFamily="34" charset="0"/>
                          <a:cs typeface="Arial" pitchFamily="34" charset="0"/>
                        </a:rPr>
                        <a:t>Oum</a:t>
                      </a:r>
                      <a:r>
                        <a:rPr kumimoji="0" lang="en-US" altLang="de-DE" sz="1200" b="0" i="0" u="none" strike="noStrike" cap="none" normalizeH="0" baseline="0" dirty="0">
                          <a:ln>
                            <a:noFill/>
                          </a:ln>
                          <a:solidFill>
                            <a:schemeClr val="tx1"/>
                          </a:solidFill>
                          <a:effectLst/>
                          <a:latin typeface="Arial" pitchFamily="34" charset="0"/>
                          <a:cs typeface="Arial" pitchFamily="34" charset="0"/>
                        </a:rPr>
                        <a:t>/</a:t>
                      </a:r>
                      <a:r>
                        <a:rPr kumimoji="0" lang="en-US" altLang="de-DE" sz="1200" b="0" i="0" u="none" strike="noStrike" cap="none" normalizeH="0" baseline="0" dirty="0" err="1">
                          <a:ln>
                            <a:noFill/>
                          </a:ln>
                          <a:solidFill>
                            <a:schemeClr val="tx1"/>
                          </a:solidFill>
                          <a:effectLst/>
                          <a:latin typeface="Arial" pitchFamily="34" charset="0"/>
                          <a:cs typeface="Arial" pitchFamily="34" charset="0"/>
                        </a:rPr>
                        <a:t>Tigert</a:t>
                      </a:r>
                      <a:r>
                        <a:rPr kumimoji="0" lang="en-US" altLang="de-DE" sz="1200" b="0" i="0" u="none" strike="noStrike" cap="none" normalizeH="0" baseline="0" dirty="0">
                          <a:ln>
                            <a:noFill/>
                          </a:ln>
                          <a:solidFill>
                            <a:schemeClr val="tx1"/>
                          </a:solidFill>
                          <a:effectLst/>
                          <a:latin typeface="Arial" pitchFamily="34" charset="0"/>
                          <a:cs typeface="Arial" pitchFamily="34" charset="0"/>
                        </a:rPr>
                        <a:t> 1983; Grewal et al. 1998; </a:t>
                      </a:r>
                      <a:r>
                        <a:rPr kumimoji="0" lang="en-US" altLang="de-DE" sz="1200" b="0" i="0" u="none" strike="noStrike" cap="none" normalizeH="0" baseline="0" dirty="0" err="1">
                          <a:ln>
                            <a:noFill/>
                          </a:ln>
                          <a:solidFill>
                            <a:schemeClr val="tx1"/>
                          </a:solidFill>
                          <a:effectLst/>
                          <a:latin typeface="Arial" pitchFamily="34" charset="0"/>
                          <a:cs typeface="Arial" pitchFamily="34" charset="0"/>
                        </a:rPr>
                        <a:t>Yoo</a:t>
                      </a:r>
                      <a:r>
                        <a:rPr kumimoji="0" lang="en-US" altLang="de-DE" sz="1200" b="0" i="0" u="none" strike="noStrike" cap="none" normalizeH="0" baseline="0" dirty="0">
                          <a:ln>
                            <a:noFill/>
                          </a:ln>
                          <a:solidFill>
                            <a:schemeClr val="tx1"/>
                          </a:solidFill>
                          <a:effectLst/>
                          <a:latin typeface="Arial" pitchFamily="34" charset="0"/>
                          <a:cs typeface="Arial" pitchFamily="34" charset="0"/>
                        </a:rPr>
                        <a:t>/</a:t>
                      </a:r>
                      <a:r>
                        <a:rPr kumimoji="0" lang="en-US" altLang="de-DE" sz="1200" b="0" i="0" u="none" strike="noStrike" cap="none" normalizeH="0" baseline="0" dirty="0" err="1">
                          <a:ln>
                            <a:noFill/>
                          </a:ln>
                          <a:solidFill>
                            <a:schemeClr val="tx1"/>
                          </a:solidFill>
                          <a:effectLst/>
                          <a:latin typeface="Arial" pitchFamily="34" charset="0"/>
                          <a:cs typeface="Arial" pitchFamily="34" charset="0"/>
                        </a:rPr>
                        <a:t>Donthu</a:t>
                      </a:r>
                      <a:r>
                        <a:rPr kumimoji="0" lang="en-US" altLang="de-DE" sz="1200" b="0" i="0" u="none" strike="noStrike" cap="none" normalizeH="0" baseline="0" dirty="0">
                          <a:ln>
                            <a:noFill/>
                          </a:ln>
                          <a:solidFill>
                            <a:schemeClr val="tx1"/>
                          </a:solidFill>
                          <a:effectLst/>
                          <a:latin typeface="Arial" pitchFamily="34" charset="0"/>
                          <a:cs typeface="Arial" pitchFamily="34" charset="0"/>
                        </a:rPr>
                        <a:t>/Lee 2000)</a:t>
                      </a:r>
                    </a:p>
                  </a:txBody>
                  <a:tcPr marL="87782" marR="87782" marT="45724" marB="45724" horzOverflow="overflow">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sm" len="sm"/>
                      <a:tailEnd type="none" w="med" len="lg"/>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228600" indent="-228600"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228600" marR="0" lvl="0" indent="-228600" algn="l" defTabSz="914400" rtl="0" eaLnBrk="0" fontAlgn="base" latinLnBrk="0" hangingPunct="0">
                        <a:lnSpc>
                          <a:spcPts val="1200"/>
                        </a:lnSpc>
                        <a:spcBef>
                          <a:spcPct val="0"/>
                        </a:spcBef>
                        <a:spcAft>
                          <a:spcPct val="0"/>
                        </a:spcAft>
                        <a:buClrTx/>
                        <a:buSzPct val="100000"/>
                        <a:buFont typeface="Monotype Sorts" pitchFamily="2" charset="2"/>
                        <a:buAutoNum type="arabicParenR"/>
                        <a:tabLst/>
                      </a:pPr>
                      <a:r>
                        <a:rPr kumimoji="0" lang="en-GB" altLang="de-DE" sz="1200" b="0" i="0" u="none" strike="noStrike" cap="none" normalizeH="0" baseline="0" dirty="0">
                          <a:ln>
                            <a:noFill/>
                          </a:ln>
                          <a:solidFill>
                            <a:srgbClr val="000000"/>
                          </a:solidFill>
                          <a:effectLst/>
                          <a:latin typeface="Arial" pitchFamily="34" charset="0"/>
                          <a:cs typeface="Arial" pitchFamily="34" charset="0"/>
                        </a:rPr>
                        <a:t>xyz</a:t>
                      </a:r>
                    </a:p>
                    <a:p>
                      <a:pPr marL="228600" marR="0" lvl="0" indent="-228600" algn="l" defTabSz="914400" rtl="0" eaLnBrk="0" fontAlgn="base" latinLnBrk="0" hangingPunct="0">
                        <a:lnSpc>
                          <a:spcPts val="1200"/>
                        </a:lnSpc>
                        <a:spcBef>
                          <a:spcPct val="0"/>
                        </a:spcBef>
                        <a:spcAft>
                          <a:spcPct val="0"/>
                        </a:spcAft>
                        <a:buClrTx/>
                        <a:buSzPct val="100000"/>
                        <a:buFont typeface="Monotype Sorts" pitchFamily="2" charset="2"/>
                        <a:buAutoNum type="arabicParenR"/>
                        <a:tabLst/>
                      </a:pPr>
                      <a:r>
                        <a:rPr kumimoji="0" lang="en-GB" altLang="de-DE" sz="1200" b="0" i="0" u="none" strike="noStrike" cap="none" normalizeH="0" baseline="0" dirty="0">
                          <a:ln>
                            <a:noFill/>
                          </a:ln>
                          <a:solidFill>
                            <a:srgbClr val="000000"/>
                          </a:solidFill>
                          <a:effectLst/>
                          <a:latin typeface="Arial" pitchFamily="34" charset="0"/>
                          <a:cs typeface="Arial" pitchFamily="34" charset="0"/>
                        </a:rPr>
                        <a:t>xyz</a:t>
                      </a:r>
                    </a:p>
                    <a:p>
                      <a:pPr marL="228600" marR="0" lvl="0" indent="-228600" algn="l" defTabSz="914400" rtl="0" eaLnBrk="0" fontAlgn="base" latinLnBrk="0" hangingPunct="0">
                        <a:lnSpc>
                          <a:spcPts val="1200"/>
                        </a:lnSpc>
                        <a:spcBef>
                          <a:spcPct val="0"/>
                        </a:spcBef>
                        <a:spcAft>
                          <a:spcPct val="0"/>
                        </a:spcAft>
                        <a:buClrTx/>
                        <a:buSzPct val="100000"/>
                        <a:buFont typeface="Monotype Sorts" pitchFamily="2" charset="2"/>
                        <a:buAutoNum type="arabicParenR"/>
                        <a:tabLst/>
                      </a:pPr>
                      <a:r>
                        <a:rPr kumimoji="0" lang="en-GB" altLang="de-DE" sz="1200" b="0" i="0" u="none" strike="noStrike" cap="none" normalizeH="0" baseline="0" dirty="0">
                          <a:ln>
                            <a:noFill/>
                          </a:ln>
                          <a:solidFill>
                            <a:srgbClr val="000000"/>
                          </a:solidFill>
                          <a:effectLst/>
                          <a:latin typeface="Arial" pitchFamily="34" charset="0"/>
                          <a:cs typeface="Arial" pitchFamily="34" charset="0"/>
                        </a:rPr>
                        <a:t>xyz</a:t>
                      </a:r>
                    </a:p>
                    <a:p>
                      <a:pPr marL="228600" marR="0" lvl="0" indent="-228600" algn="l" defTabSz="914400" rtl="0" eaLnBrk="0" fontAlgn="base" latinLnBrk="0" hangingPunct="0">
                        <a:lnSpc>
                          <a:spcPts val="1200"/>
                        </a:lnSpc>
                        <a:spcBef>
                          <a:spcPct val="0"/>
                        </a:spcBef>
                        <a:spcAft>
                          <a:spcPct val="0"/>
                        </a:spcAft>
                        <a:buClrTx/>
                        <a:buSzPct val="100000"/>
                        <a:buFont typeface="Monotype Sorts" pitchFamily="2" charset="2"/>
                        <a:buAutoNum type="arabicParenR"/>
                        <a:tabLst/>
                      </a:pPr>
                      <a:r>
                        <a:rPr kumimoji="0" lang="en-GB" altLang="de-DE" sz="1200" b="0" i="0" u="none" strike="noStrike" cap="none" normalizeH="0" baseline="0" dirty="0">
                          <a:ln>
                            <a:noFill/>
                          </a:ln>
                          <a:solidFill>
                            <a:srgbClr val="000000"/>
                          </a:solidFill>
                          <a:effectLst/>
                          <a:latin typeface="Arial" pitchFamily="34" charset="0"/>
                          <a:cs typeface="Arial" pitchFamily="34" charset="0"/>
                        </a:rPr>
                        <a:t>xyz</a:t>
                      </a:r>
                    </a:p>
                  </a:txBody>
                  <a:tcPr marL="87782" marR="87782" marT="45724" marB="45724" horzOverflow="overflow">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sm" len="sm"/>
                      <a:tailEnd type="none" w="med" len="lg"/>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9480" name="Rectangle 23"/>
          <p:cNvSpPr>
            <a:spLocks noGrp="1" noChangeArrowheads="1"/>
          </p:cNvSpPr>
          <p:nvPr>
            <p:ph type="title"/>
          </p:nvPr>
        </p:nvSpPr>
        <p:spPr>
          <a:xfrm>
            <a:off x="127000" y="411163"/>
            <a:ext cx="6605240" cy="714375"/>
          </a:xfrm>
        </p:spPr>
        <p:txBody>
          <a:bodyPr/>
          <a:lstStyle/>
          <a:p>
            <a:r>
              <a:rPr lang="en-GB" altLang="de-DE" dirty="0"/>
              <a:t>Measurement of Retailer Attributes</a:t>
            </a:r>
          </a:p>
        </p:txBody>
      </p:sp>
      <p:sp>
        <p:nvSpPr>
          <p:cNvPr id="2" name="Fußzeilenplatzhalter 3">
            <a:extLst>
              <a:ext uri="{FF2B5EF4-FFF2-40B4-BE49-F238E27FC236}">
                <a16:creationId xmlns:a16="http://schemas.microsoft.com/office/drawing/2014/main" id="{B8D9DAA4-767B-D5E2-C204-C6BCBCB882B9}"/>
              </a:ext>
            </a:extLst>
          </p:cNvPr>
          <p:cNvSpPr>
            <a:spLocks noGrp="1"/>
          </p:cNvSpPr>
          <p:nvPr>
            <p:ph type="ftr" sz="quarter" idx="11"/>
          </p:nvPr>
        </p:nvSpPr>
        <p:spPr bwMode="auto">
          <a:xfrm>
            <a:off x="176213" y="6512443"/>
            <a:ext cx="753903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SzTx/>
              <a:buFontTx/>
              <a:buNone/>
            </a:pPr>
            <a:r>
              <a:rPr lang="en-US" altLang="de-DE" sz="1000" b="0" dirty="0"/>
              <a:t>Introduction</a:t>
            </a:r>
            <a:r>
              <a:rPr lang="en-US" altLang="de-DE" sz="1000" b="0" dirty="0">
                <a:solidFill>
                  <a:srgbClr val="336699"/>
                </a:solidFill>
              </a:rPr>
              <a:t> </a:t>
            </a:r>
            <a:r>
              <a:rPr lang="en-US" altLang="de-DE" sz="1000" b="0" dirty="0"/>
              <a:t>– Conceptualization and hypotheses development – </a:t>
            </a:r>
            <a:r>
              <a:rPr lang="en-US" altLang="de-DE" sz="1000" b="0" dirty="0">
                <a:solidFill>
                  <a:srgbClr val="336699"/>
                </a:solidFill>
              </a:rPr>
              <a:t>Empirical analysis</a:t>
            </a:r>
            <a:r>
              <a:rPr lang="en-US" altLang="de-DE" sz="1000" b="0" dirty="0"/>
              <a:t> – Conclusion and limitations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p:cNvSpPr>
            <a:spLocks noGrp="1"/>
          </p:cNvSpPr>
          <p:nvPr>
            <p:ph type="title"/>
          </p:nvPr>
        </p:nvSpPr>
        <p:spPr>
          <a:xfrm>
            <a:off x="148089" y="159777"/>
            <a:ext cx="6592540" cy="939800"/>
          </a:xfrm>
        </p:spPr>
        <p:txBody>
          <a:bodyPr/>
          <a:lstStyle/>
          <a:p>
            <a:r>
              <a:rPr lang="en-GB" altLang="de-DE" dirty="0"/>
              <a:t>Explorative Factor Analysis.</a:t>
            </a:r>
            <a:br>
              <a:rPr lang="en-GB" altLang="de-DE" dirty="0"/>
            </a:br>
            <a:r>
              <a:rPr lang="en-GB" altLang="de-DE" sz="1800" dirty="0"/>
              <a:t>Perception of Retailer Attributes </a:t>
            </a:r>
            <a:r>
              <a:rPr lang="en-GB" altLang="de-DE" sz="1800" dirty="0">
                <a:sym typeface="Wingdings" panose="05000000000000000000" pitchFamily="2" charset="2"/>
              </a:rPr>
              <a:t> </a:t>
            </a:r>
            <a:r>
              <a:rPr lang="en-GB" altLang="de-DE" sz="1800" dirty="0" err="1">
                <a:sym typeface="Wingdings" panose="05000000000000000000" pitchFamily="2" charset="2"/>
              </a:rPr>
              <a:t>18pt</a:t>
            </a:r>
            <a:r>
              <a:rPr lang="en-GB" altLang="de-DE" sz="1800" dirty="0">
                <a:sym typeface="Wingdings" panose="05000000000000000000" pitchFamily="2" charset="2"/>
              </a:rPr>
              <a:t> </a:t>
            </a:r>
            <a:r>
              <a:rPr lang="en-GB" altLang="de-DE" sz="1800" dirty="0" err="1">
                <a:sym typeface="Wingdings" panose="05000000000000000000" pitchFamily="2" charset="2"/>
              </a:rPr>
              <a:t>als</a:t>
            </a:r>
            <a:r>
              <a:rPr lang="en-GB" altLang="de-DE" sz="1800" dirty="0">
                <a:sym typeface="Wingdings" panose="05000000000000000000" pitchFamily="2" charset="2"/>
              </a:rPr>
              <a:t> </a:t>
            </a:r>
            <a:r>
              <a:rPr lang="en-GB" altLang="de-DE" sz="1800" dirty="0" err="1">
                <a:sym typeface="Wingdings" panose="05000000000000000000" pitchFamily="2" charset="2"/>
              </a:rPr>
              <a:t>zweite</a:t>
            </a:r>
            <a:r>
              <a:rPr lang="en-GB" altLang="de-DE" sz="1800" dirty="0">
                <a:sym typeface="Wingdings" panose="05000000000000000000" pitchFamily="2" charset="2"/>
              </a:rPr>
              <a:t> </a:t>
            </a:r>
            <a:r>
              <a:rPr lang="en-GB" altLang="de-DE" sz="1800" dirty="0" err="1">
                <a:sym typeface="Wingdings" panose="05000000000000000000" pitchFamily="2" charset="2"/>
              </a:rPr>
              <a:t>Zeile</a:t>
            </a:r>
            <a:endParaRPr lang="de-DE" altLang="de-DE" sz="1800" dirty="0"/>
          </a:p>
        </p:txBody>
      </p:sp>
      <p:graphicFrame>
        <p:nvGraphicFramePr>
          <p:cNvPr id="6" name="Group 1585"/>
          <p:cNvGraphicFramePr>
            <a:graphicFrameLocks noGrp="1"/>
          </p:cNvGraphicFramePr>
          <p:nvPr>
            <p:extLst>
              <p:ext uri="{D42A27DB-BD31-4B8C-83A1-F6EECF244321}">
                <p14:modId xmlns:p14="http://schemas.microsoft.com/office/powerpoint/2010/main" val="1243853640"/>
              </p:ext>
            </p:extLst>
          </p:nvPr>
        </p:nvGraphicFramePr>
        <p:xfrm>
          <a:off x="250825" y="1621427"/>
          <a:ext cx="8642351" cy="4687893"/>
        </p:xfrm>
        <a:graphic>
          <a:graphicData uri="http://schemas.openxmlformats.org/drawingml/2006/table">
            <a:tbl>
              <a:tblPr/>
              <a:tblGrid>
                <a:gridCol w="3179733">
                  <a:extLst>
                    <a:ext uri="{9D8B030D-6E8A-4147-A177-3AD203B41FA5}">
                      <a16:colId xmlns:a16="http://schemas.microsoft.com/office/drawing/2014/main" val="20000"/>
                    </a:ext>
                  </a:extLst>
                </a:gridCol>
                <a:gridCol w="1351543">
                  <a:extLst>
                    <a:ext uri="{9D8B030D-6E8A-4147-A177-3AD203B41FA5}">
                      <a16:colId xmlns:a16="http://schemas.microsoft.com/office/drawing/2014/main" val="20001"/>
                    </a:ext>
                  </a:extLst>
                </a:gridCol>
                <a:gridCol w="1295098">
                  <a:extLst>
                    <a:ext uri="{9D8B030D-6E8A-4147-A177-3AD203B41FA5}">
                      <a16:colId xmlns:a16="http://schemas.microsoft.com/office/drawing/2014/main" val="20002"/>
                    </a:ext>
                  </a:extLst>
                </a:gridCol>
                <a:gridCol w="1486384">
                  <a:extLst>
                    <a:ext uri="{9D8B030D-6E8A-4147-A177-3AD203B41FA5}">
                      <a16:colId xmlns:a16="http://schemas.microsoft.com/office/drawing/2014/main" val="20003"/>
                    </a:ext>
                  </a:extLst>
                </a:gridCol>
                <a:gridCol w="1329593">
                  <a:extLst>
                    <a:ext uri="{9D8B030D-6E8A-4147-A177-3AD203B41FA5}">
                      <a16:colId xmlns:a16="http://schemas.microsoft.com/office/drawing/2014/main" val="20004"/>
                    </a:ext>
                  </a:extLst>
                </a:gridCol>
              </a:tblGrid>
              <a:tr h="528698">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de-DE" sz="1200" b="1" i="0" u="none" strike="noStrike" cap="none" normalizeH="0" baseline="0" dirty="0">
                          <a:ln>
                            <a:noFill/>
                          </a:ln>
                          <a:solidFill>
                            <a:schemeClr val="bg1"/>
                          </a:solidFill>
                          <a:effectLst/>
                          <a:latin typeface="Arial" pitchFamily="34" charset="0"/>
                          <a:cs typeface="Times New Roman" pitchFamily="18" charset="0"/>
                        </a:rPr>
                        <a:t>Principal Axis Factor Analysis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de-DE" sz="1200" b="1" i="0" u="none" strike="noStrike" cap="none" normalizeH="0" baseline="0" dirty="0">
                          <a:ln>
                            <a:noFill/>
                          </a:ln>
                          <a:solidFill>
                            <a:schemeClr val="bg1"/>
                          </a:solidFill>
                          <a:effectLst/>
                          <a:latin typeface="Arial" pitchFamily="34" charset="0"/>
                          <a:cs typeface="Times New Roman" pitchFamily="18" charset="0"/>
                        </a:rPr>
                        <a:t>Items (Split-half Method)</a:t>
                      </a:r>
                      <a:endParaRPr kumimoji="0" lang="en-US" altLang="de-DE" sz="1200" b="1" i="0" u="none" strike="noStrike" cap="none" normalizeH="0" baseline="0" dirty="0">
                        <a:ln>
                          <a:noFill/>
                        </a:ln>
                        <a:solidFill>
                          <a:schemeClr val="bg1"/>
                        </a:solidFill>
                        <a:effectLst/>
                        <a:latin typeface="Arial" pitchFamily="34" charset="0"/>
                      </a:endParaRPr>
                    </a:p>
                  </a:txBody>
                  <a:tcPr marL="93750" marR="93750" marT="18002" marB="18002" anchor="ctr" horzOverflow="overflow">
                    <a:lnL>
                      <a:noFill/>
                    </a:lnL>
                    <a:lnR>
                      <a:noFill/>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6699"/>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1" i="0" u="none" strike="noStrike" cap="none" normalizeH="0" baseline="0" dirty="0">
                          <a:ln>
                            <a:noFill/>
                          </a:ln>
                          <a:solidFill>
                            <a:schemeClr val="bg1"/>
                          </a:solidFill>
                          <a:effectLst/>
                          <a:latin typeface="Arial" pitchFamily="34" charset="0"/>
                          <a:cs typeface="Times New Roman" pitchFamily="18" charset="0"/>
                        </a:rPr>
                        <a:t>Factor 1:</a:t>
                      </a:r>
                      <a:br>
                        <a:rPr kumimoji="0" lang="en-US" altLang="de-DE" sz="1200" b="1" i="0" u="none" strike="noStrike" cap="none" normalizeH="0" baseline="0" dirty="0">
                          <a:ln>
                            <a:noFill/>
                          </a:ln>
                          <a:solidFill>
                            <a:schemeClr val="bg1"/>
                          </a:solidFill>
                          <a:effectLst/>
                          <a:latin typeface="Arial" pitchFamily="34" charset="0"/>
                          <a:cs typeface="Times New Roman" pitchFamily="18" charset="0"/>
                        </a:rPr>
                      </a:br>
                      <a:r>
                        <a:rPr kumimoji="0" lang="en-US" altLang="de-DE" sz="1200" b="1" i="0" u="none" strike="noStrike" cap="none" normalizeH="0" baseline="0" dirty="0">
                          <a:ln>
                            <a:noFill/>
                          </a:ln>
                          <a:solidFill>
                            <a:schemeClr val="bg1"/>
                          </a:solidFill>
                          <a:effectLst/>
                          <a:latin typeface="Arial" pitchFamily="34" charset="0"/>
                          <a:cs typeface="Times New Roman" pitchFamily="18" charset="0"/>
                        </a:rPr>
                        <a:t>xxx</a:t>
                      </a:r>
                      <a:endParaRPr kumimoji="0" lang="en-US" altLang="de-DE" sz="1200" b="1" i="0" u="none" strike="noStrike" cap="none" normalizeH="0" baseline="0" dirty="0">
                        <a:ln>
                          <a:noFill/>
                        </a:ln>
                        <a:solidFill>
                          <a:schemeClr val="bg1"/>
                        </a:solidFill>
                        <a:effectLst/>
                        <a:latin typeface="Arial" pitchFamily="34" charset="0"/>
                      </a:endParaRPr>
                    </a:p>
                  </a:txBody>
                  <a:tcPr marL="93750" marR="93750" marT="18002" marB="18002" anchor="ctr" horzOverflow="overflow">
                    <a:lnL>
                      <a:noFill/>
                    </a:lnL>
                    <a:lnR>
                      <a:noFill/>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6699"/>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1" i="0" u="none" strike="noStrike" cap="none" normalizeH="0" baseline="0" dirty="0">
                          <a:ln>
                            <a:noFill/>
                          </a:ln>
                          <a:solidFill>
                            <a:schemeClr val="bg1"/>
                          </a:solidFill>
                          <a:effectLst/>
                          <a:latin typeface="Arial" pitchFamily="34" charset="0"/>
                          <a:cs typeface="Times New Roman" pitchFamily="18" charset="0"/>
                        </a:rPr>
                        <a:t>Factor 2:</a:t>
                      </a:r>
                      <a:br>
                        <a:rPr kumimoji="0" lang="en-US" altLang="de-DE" sz="1200" b="1" i="0" u="none" strike="noStrike" cap="none" normalizeH="0" baseline="0" dirty="0">
                          <a:ln>
                            <a:noFill/>
                          </a:ln>
                          <a:solidFill>
                            <a:schemeClr val="bg1"/>
                          </a:solidFill>
                          <a:effectLst/>
                          <a:latin typeface="Arial" pitchFamily="34" charset="0"/>
                          <a:cs typeface="Times New Roman" pitchFamily="18" charset="0"/>
                        </a:rPr>
                      </a:br>
                      <a:r>
                        <a:rPr kumimoji="0" lang="en-US" altLang="de-DE" sz="1200" b="1" i="0" u="none" strike="noStrike" cap="none" normalizeH="0" baseline="0" dirty="0">
                          <a:ln>
                            <a:noFill/>
                          </a:ln>
                          <a:solidFill>
                            <a:schemeClr val="bg1"/>
                          </a:solidFill>
                          <a:effectLst/>
                          <a:latin typeface="Arial" pitchFamily="34" charset="0"/>
                          <a:cs typeface="Times New Roman" pitchFamily="18" charset="0"/>
                        </a:rPr>
                        <a:t>xxx </a:t>
                      </a:r>
                      <a:endParaRPr kumimoji="0" lang="en-US" altLang="de-DE" sz="1200" b="1" i="0" u="none" strike="noStrike" cap="none" normalizeH="0" baseline="0" dirty="0">
                        <a:ln>
                          <a:noFill/>
                        </a:ln>
                        <a:solidFill>
                          <a:schemeClr val="bg1"/>
                        </a:solidFill>
                        <a:effectLst/>
                        <a:latin typeface="Arial" pitchFamily="34" charset="0"/>
                      </a:endParaRPr>
                    </a:p>
                  </a:txBody>
                  <a:tcPr marL="93750" marR="93750" marT="18002" marB="18002" anchor="ctr" horzOverflow="overflow">
                    <a:lnL>
                      <a:noFill/>
                    </a:lnL>
                    <a:lnR>
                      <a:noFill/>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6699"/>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1" i="0" u="none" strike="noStrike" cap="none" normalizeH="0" baseline="0" dirty="0">
                          <a:ln>
                            <a:noFill/>
                          </a:ln>
                          <a:solidFill>
                            <a:schemeClr val="bg1"/>
                          </a:solidFill>
                          <a:effectLst/>
                          <a:latin typeface="Arial" pitchFamily="34" charset="0"/>
                          <a:cs typeface="Times New Roman" pitchFamily="18" charset="0"/>
                        </a:rPr>
                        <a:t>Factor 3:</a:t>
                      </a:r>
                      <a:br>
                        <a:rPr kumimoji="0" lang="en-US" altLang="de-DE" sz="1200" b="1" i="0" u="none" strike="noStrike" cap="none" normalizeH="0" baseline="0" dirty="0">
                          <a:ln>
                            <a:noFill/>
                          </a:ln>
                          <a:solidFill>
                            <a:schemeClr val="bg1"/>
                          </a:solidFill>
                          <a:effectLst/>
                          <a:latin typeface="Arial" pitchFamily="34" charset="0"/>
                          <a:cs typeface="Times New Roman" pitchFamily="18" charset="0"/>
                        </a:rPr>
                      </a:br>
                      <a:r>
                        <a:rPr kumimoji="0" lang="en-US" altLang="de-DE" sz="1200" b="1" i="0" u="none" strike="noStrike" cap="none" normalizeH="0" baseline="0" dirty="0">
                          <a:ln>
                            <a:noFill/>
                          </a:ln>
                          <a:solidFill>
                            <a:schemeClr val="bg1"/>
                          </a:solidFill>
                          <a:effectLst/>
                          <a:latin typeface="Arial" pitchFamily="34" charset="0"/>
                          <a:cs typeface="Times New Roman" pitchFamily="18" charset="0"/>
                        </a:rPr>
                        <a:t>xxx</a:t>
                      </a:r>
                      <a:endParaRPr kumimoji="0" lang="en-US" altLang="de-DE" sz="1200" b="1" i="0" u="none" strike="noStrike" cap="none" normalizeH="0" baseline="0" dirty="0">
                        <a:ln>
                          <a:noFill/>
                        </a:ln>
                        <a:solidFill>
                          <a:schemeClr val="bg1"/>
                        </a:solidFill>
                        <a:effectLst/>
                        <a:latin typeface="Arial" pitchFamily="34" charset="0"/>
                      </a:endParaRPr>
                    </a:p>
                  </a:txBody>
                  <a:tcPr marL="93750" marR="93750" marT="18002" marB="18002" anchor="ctr" horzOverflow="overflow">
                    <a:lnL>
                      <a:noFill/>
                    </a:lnL>
                    <a:lnR>
                      <a:noFill/>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6699"/>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1" i="0" u="none" strike="noStrike" cap="none" normalizeH="0" baseline="0" dirty="0">
                          <a:ln>
                            <a:noFill/>
                          </a:ln>
                          <a:solidFill>
                            <a:schemeClr val="bg1"/>
                          </a:solidFill>
                          <a:effectLst/>
                          <a:latin typeface="Arial" pitchFamily="34" charset="0"/>
                          <a:cs typeface="Times New Roman" pitchFamily="18" charset="0"/>
                        </a:rPr>
                        <a:t>Factor 4:</a:t>
                      </a:r>
                      <a:br>
                        <a:rPr kumimoji="0" lang="en-US" altLang="de-DE" sz="1200" b="1" i="0" u="none" strike="noStrike" cap="none" normalizeH="0" baseline="0" dirty="0">
                          <a:ln>
                            <a:noFill/>
                          </a:ln>
                          <a:solidFill>
                            <a:schemeClr val="bg1"/>
                          </a:solidFill>
                          <a:effectLst/>
                          <a:latin typeface="Arial" pitchFamily="34" charset="0"/>
                          <a:cs typeface="Times New Roman" pitchFamily="18" charset="0"/>
                        </a:rPr>
                      </a:br>
                      <a:r>
                        <a:rPr kumimoji="0" lang="en-US" altLang="de-DE" sz="1200" b="1" i="0" u="none" strike="noStrike" cap="none" normalizeH="0" baseline="0" dirty="0">
                          <a:ln>
                            <a:noFill/>
                          </a:ln>
                          <a:solidFill>
                            <a:schemeClr val="bg1"/>
                          </a:solidFill>
                          <a:effectLst/>
                          <a:latin typeface="Arial" pitchFamily="34" charset="0"/>
                          <a:cs typeface="Times New Roman" pitchFamily="18" charset="0"/>
                        </a:rPr>
                        <a:t>xxx</a:t>
                      </a:r>
                      <a:endParaRPr kumimoji="0" lang="en-US" altLang="de-DE" sz="1200" b="1" i="0" u="none" strike="noStrike" cap="none" normalizeH="0" baseline="0" dirty="0">
                        <a:ln>
                          <a:noFill/>
                        </a:ln>
                        <a:solidFill>
                          <a:schemeClr val="bg1"/>
                        </a:solidFill>
                        <a:effectLst/>
                        <a:latin typeface="Arial" pitchFamily="34" charset="0"/>
                      </a:endParaRPr>
                    </a:p>
                  </a:txBody>
                  <a:tcPr marL="93750" marR="93750" marT="18002" marB="18002" anchor="ctr" horzOverflow="overflow">
                    <a:lnL>
                      <a:noFill/>
                    </a:lnL>
                    <a:lnR>
                      <a:noFill/>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6699"/>
                    </a:solidFill>
                  </a:tcPr>
                </a:tc>
                <a:extLst>
                  <a:ext uri="{0D108BD9-81ED-4DB2-BD59-A6C34878D82A}">
                    <a16:rowId xmlns:a16="http://schemas.microsoft.com/office/drawing/2014/main" val="10000"/>
                  </a:ext>
                </a:extLst>
              </a:tr>
              <a:tr h="218905">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0">
                        <a:lnSpc>
                          <a:spcPct val="100000"/>
                        </a:lnSpc>
                        <a:spcBef>
                          <a:spcPts val="30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Optimum location for me </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.811</a:t>
                      </a:r>
                      <a:endParaRPr kumimoji="0" lang="de-DE" altLang="de-DE" sz="1200" b="0" i="0" u="none" strike="noStrike" cap="none" normalizeH="0" baseline="0" dirty="0">
                        <a:ln>
                          <a:noFill/>
                        </a:ln>
                        <a:solidFill>
                          <a:schemeClr val="tx1"/>
                        </a:solidFill>
                        <a:effectLst/>
                        <a:latin typeface="Arial" pitchFamily="34" charset="0"/>
                        <a:cs typeface="Times New Roman" pitchFamily="18" charset="0"/>
                      </a:endParaRPr>
                    </a:p>
                  </a:txBody>
                  <a:tcPr marL="68580" marR="68580" marT="0" marB="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EAEAEA"/>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DE" altLang="de-DE" sz="1200" b="0" i="0" u="none" strike="noStrike" cap="none" normalizeH="0" baseline="0">
                        <a:ln>
                          <a:noFill/>
                        </a:ln>
                        <a:solidFill>
                          <a:schemeClr val="tx1"/>
                        </a:solidFill>
                        <a:effectLst/>
                        <a:latin typeface="Arial" pitchFamily="34" charset="0"/>
                        <a:cs typeface="Times New Roman" pitchFamily="18" charset="0"/>
                      </a:endParaRPr>
                    </a:p>
                  </a:txBody>
                  <a:tcPr marL="93750" marR="93750" marT="18002" marB="18002"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DE" altLang="de-DE" sz="1200" b="0" i="0" u="none" strike="noStrike" cap="none" normalizeH="0" baseline="0">
                        <a:ln>
                          <a:noFill/>
                        </a:ln>
                        <a:solidFill>
                          <a:schemeClr val="tx1"/>
                        </a:solidFill>
                        <a:effectLst/>
                        <a:latin typeface="Arial" pitchFamily="34" charset="0"/>
                        <a:cs typeface="Times New Roman" pitchFamily="18" charset="0"/>
                      </a:endParaRPr>
                    </a:p>
                  </a:txBody>
                  <a:tcPr marL="93750" marR="93750" marT="18002" marB="18002"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DE" altLang="de-DE" sz="1200" b="0" i="0" u="none" strike="noStrike" cap="none" normalizeH="0" baseline="0">
                        <a:ln>
                          <a:noFill/>
                        </a:ln>
                        <a:solidFill>
                          <a:schemeClr val="tx1"/>
                        </a:solidFill>
                        <a:effectLst/>
                        <a:latin typeface="Arial" pitchFamily="34" charset="0"/>
                        <a:cs typeface="Times New Roman" pitchFamily="18" charset="0"/>
                      </a:endParaRPr>
                    </a:p>
                  </a:txBody>
                  <a:tcPr marL="93750" marR="93750" marT="18002" marB="18002"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218905">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0">
                        <a:lnSpc>
                          <a:spcPct val="100000"/>
                        </a:lnSpc>
                        <a:spcBef>
                          <a:spcPts val="30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xyz</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.725</a:t>
                      </a:r>
                      <a:endParaRPr kumimoji="0" lang="de-DE" altLang="de-DE" sz="1200" b="0" i="0" u="none" strike="noStrike" cap="none" normalizeH="0" baseline="0" dirty="0">
                        <a:ln>
                          <a:noFill/>
                        </a:ln>
                        <a:solidFill>
                          <a:schemeClr val="tx1"/>
                        </a:solidFill>
                        <a:effectLst/>
                        <a:latin typeface="Arial" pitchFamily="34"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EAEAEA"/>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DE" altLang="de-DE" sz="1200" b="0" i="0" u="none" strike="noStrike" cap="none" normalizeH="0" baseline="0">
                        <a:ln>
                          <a:noFill/>
                        </a:ln>
                        <a:solidFill>
                          <a:schemeClr val="tx1"/>
                        </a:solidFill>
                        <a:effectLst/>
                        <a:latin typeface="Arial" pitchFamily="34" charset="0"/>
                        <a:cs typeface="Times New Roman" pitchFamily="18" charset="0"/>
                      </a:endParaRPr>
                    </a:p>
                  </a:txBody>
                  <a:tcPr marL="93750" marR="93750" marT="18002" marB="18002"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0" i="0" u="none" strike="noStrike" cap="none" normalizeH="0" baseline="0">
                          <a:ln>
                            <a:noFill/>
                          </a:ln>
                          <a:solidFill>
                            <a:schemeClr val="tx1"/>
                          </a:solidFill>
                          <a:effectLst/>
                          <a:latin typeface="Arial" pitchFamily="34" charset="0"/>
                          <a:cs typeface="Times New Roman" pitchFamily="18" charset="0"/>
                        </a:rPr>
                        <a:t> </a:t>
                      </a:r>
                    </a:p>
                  </a:txBody>
                  <a:tcPr marL="93750" marR="93750" marT="18002" marB="18002"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0" i="0" u="none" strike="noStrike" cap="none" normalizeH="0" baseline="0">
                          <a:ln>
                            <a:noFill/>
                          </a:ln>
                          <a:solidFill>
                            <a:schemeClr val="tx1"/>
                          </a:solidFill>
                          <a:effectLst/>
                          <a:latin typeface="Arial" pitchFamily="34" charset="0"/>
                          <a:cs typeface="Times New Roman" pitchFamily="18" charset="0"/>
                        </a:rPr>
                        <a:t> </a:t>
                      </a:r>
                    </a:p>
                  </a:txBody>
                  <a:tcPr marL="93750" marR="93750" marT="18002" marB="18002"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218905">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0">
                        <a:lnSpc>
                          <a:spcPct val="100000"/>
                        </a:lnSpc>
                        <a:spcBef>
                          <a:spcPts val="30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xyz</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.720</a:t>
                      </a:r>
                      <a:endParaRPr kumimoji="0" lang="de-DE" altLang="de-DE" sz="1200" b="0" i="0" u="none" strike="noStrike" cap="none" normalizeH="0" baseline="0" dirty="0">
                        <a:ln>
                          <a:noFill/>
                        </a:ln>
                        <a:solidFill>
                          <a:schemeClr val="tx1"/>
                        </a:solidFill>
                        <a:effectLst/>
                        <a:latin typeface="Arial" pitchFamily="34"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EAEAEA"/>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0" i="0" u="none" strike="noStrike" cap="none" normalizeH="0" baseline="0">
                          <a:ln>
                            <a:noFill/>
                          </a:ln>
                          <a:solidFill>
                            <a:schemeClr val="tx1"/>
                          </a:solidFill>
                          <a:effectLst/>
                          <a:latin typeface="Arial" pitchFamily="34" charset="0"/>
                          <a:cs typeface="Times New Roman" pitchFamily="18" charset="0"/>
                        </a:rPr>
                        <a:t> </a:t>
                      </a:r>
                    </a:p>
                  </a:txBody>
                  <a:tcPr marL="93750" marR="93750" marT="18002" marB="18002"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0" i="0" u="none" strike="noStrike" cap="none" normalizeH="0" baseline="0">
                          <a:ln>
                            <a:noFill/>
                          </a:ln>
                          <a:solidFill>
                            <a:schemeClr val="tx1"/>
                          </a:solidFill>
                          <a:effectLst/>
                          <a:latin typeface="Arial" pitchFamily="34" charset="0"/>
                          <a:cs typeface="Times New Roman" pitchFamily="18" charset="0"/>
                        </a:rPr>
                        <a:t> </a:t>
                      </a:r>
                    </a:p>
                  </a:txBody>
                  <a:tcPr marL="93750" marR="93750" marT="18002" marB="18002"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0" i="0" u="none" strike="noStrike" cap="none" normalizeH="0" baseline="0">
                          <a:ln>
                            <a:noFill/>
                          </a:ln>
                          <a:solidFill>
                            <a:schemeClr val="tx1"/>
                          </a:solidFill>
                          <a:effectLst/>
                          <a:latin typeface="Arial" pitchFamily="34" charset="0"/>
                          <a:cs typeface="Times New Roman" pitchFamily="18" charset="0"/>
                        </a:rPr>
                        <a:t> </a:t>
                      </a:r>
                    </a:p>
                  </a:txBody>
                  <a:tcPr marL="93750" marR="93750" marT="18002" marB="18002"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218905">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0">
                        <a:lnSpc>
                          <a:spcPct val="100000"/>
                        </a:lnSpc>
                        <a:spcBef>
                          <a:spcPts val="30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xyz</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.649</a:t>
                      </a:r>
                      <a:endParaRPr kumimoji="0" lang="de-DE" altLang="de-DE" sz="1200" b="0" i="0" u="none" strike="noStrike" cap="none" normalizeH="0" baseline="0" dirty="0">
                        <a:ln>
                          <a:noFill/>
                        </a:ln>
                        <a:solidFill>
                          <a:schemeClr val="tx1"/>
                        </a:solidFill>
                        <a:effectLst/>
                        <a:latin typeface="Arial" pitchFamily="34"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EAEAEA"/>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de-DE" sz="1200" b="0" i="0" u="none" strike="noStrike" cap="none" normalizeH="0" baseline="0">
                        <a:ln>
                          <a:noFill/>
                        </a:ln>
                        <a:solidFill>
                          <a:schemeClr val="tx1"/>
                        </a:solidFill>
                        <a:effectLst/>
                        <a:latin typeface="Arial" pitchFamily="34" charset="0"/>
                        <a:cs typeface="Times New Roman" pitchFamily="18" charset="0"/>
                      </a:endParaRPr>
                    </a:p>
                  </a:txBody>
                  <a:tcPr marL="93750" marR="93750" marT="18002" marB="18002"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de-DE" sz="1200" b="0" i="0" u="none" strike="noStrike" cap="none" normalizeH="0" baseline="0">
                        <a:ln>
                          <a:noFill/>
                        </a:ln>
                        <a:solidFill>
                          <a:schemeClr val="tx1"/>
                        </a:solidFill>
                        <a:effectLst/>
                        <a:latin typeface="Arial" pitchFamily="34" charset="0"/>
                        <a:cs typeface="Times New Roman" pitchFamily="18" charset="0"/>
                      </a:endParaRPr>
                    </a:p>
                  </a:txBody>
                  <a:tcPr marL="93750" marR="93750" marT="18002" marB="18002"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de-DE" sz="1200" b="0" i="0" u="none" strike="noStrike" cap="none" normalizeH="0" baseline="0">
                        <a:ln>
                          <a:noFill/>
                        </a:ln>
                        <a:solidFill>
                          <a:schemeClr val="tx1"/>
                        </a:solidFill>
                        <a:effectLst/>
                        <a:latin typeface="Arial" pitchFamily="34" charset="0"/>
                        <a:cs typeface="Times New Roman" pitchFamily="18" charset="0"/>
                      </a:endParaRPr>
                    </a:p>
                  </a:txBody>
                  <a:tcPr marL="93750" marR="93750" marT="18002" marB="18002"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218905">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0">
                        <a:lnSpc>
                          <a:spcPct val="100000"/>
                        </a:lnSpc>
                        <a:spcBef>
                          <a:spcPts val="30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xyz</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0" i="0" u="none" strike="noStrike" cap="none" normalizeH="0" baseline="0" dirty="0">
                          <a:ln>
                            <a:noFill/>
                          </a:ln>
                          <a:solidFill>
                            <a:schemeClr val="tx1"/>
                          </a:solidFill>
                          <a:effectLst/>
                          <a:latin typeface="Arial" pitchFamily="34" charset="0"/>
                          <a:cs typeface="Times New Roman" pitchFamily="18" charset="0"/>
                        </a:rPr>
                        <a:t>.647</a:t>
                      </a:r>
                    </a:p>
                  </a:txBody>
                  <a:tcPr marL="93750" marR="93750" marT="18002" marB="18002" anchor="ctr" horzOverflow="overflow">
                    <a:lnL>
                      <a:noFill/>
                    </a:lnL>
                    <a:lnR>
                      <a:noFill/>
                    </a:lnR>
                    <a:lnT>
                      <a:noFill/>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DE" altLang="de-DE" sz="1200" b="0" i="0" u="none" strike="noStrike" cap="none" normalizeH="0" baseline="0">
                        <a:ln>
                          <a:noFill/>
                        </a:ln>
                        <a:solidFill>
                          <a:schemeClr val="tx1"/>
                        </a:solidFill>
                        <a:effectLst/>
                        <a:latin typeface="Arial" pitchFamily="34" charset="0"/>
                        <a:cs typeface="Times New Roman" pitchFamily="18" charset="0"/>
                      </a:endParaRPr>
                    </a:p>
                  </a:txBody>
                  <a:tcPr marL="68580" marR="68580" marT="0" marB="0" anchor="ctr" horzOverflow="overflow">
                    <a:lnL>
                      <a:noFill/>
                    </a:lnL>
                    <a:lnR>
                      <a:noFill/>
                    </a:lnR>
                    <a:lnT>
                      <a:noFill/>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0" i="0" u="none" strike="noStrike" cap="none" normalizeH="0" baseline="0">
                          <a:ln>
                            <a:noFill/>
                          </a:ln>
                          <a:solidFill>
                            <a:schemeClr val="tx1"/>
                          </a:solidFill>
                          <a:effectLst/>
                          <a:latin typeface="Arial" pitchFamily="34" charset="0"/>
                          <a:cs typeface="Times New Roman" pitchFamily="18" charset="0"/>
                        </a:rPr>
                        <a:t> </a:t>
                      </a:r>
                    </a:p>
                  </a:txBody>
                  <a:tcPr marL="93750" marR="93750" marT="18002" marB="18002" anchor="ctr" horzOverflow="overflow">
                    <a:lnL>
                      <a:noFill/>
                    </a:lnL>
                    <a:lnR>
                      <a:noFill/>
                    </a:lnR>
                    <a:lnT>
                      <a:noFill/>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0" i="0" u="none" strike="noStrike" cap="none" normalizeH="0" baseline="0">
                          <a:ln>
                            <a:noFill/>
                          </a:ln>
                          <a:solidFill>
                            <a:schemeClr val="tx1"/>
                          </a:solidFill>
                          <a:effectLst/>
                          <a:latin typeface="Arial" pitchFamily="34" charset="0"/>
                          <a:cs typeface="Times New Roman" pitchFamily="18" charset="0"/>
                        </a:rPr>
                        <a:t> </a:t>
                      </a:r>
                    </a:p>
                  </a:txBody>
                  <a:tcPr marL="93750" marR="93750" marT="18002" marB="18002" anchor="ctr" horzOverflow="overflow">
                    <a:lnL>
                      <a:noFill/>
                    </a:lnL>
                    <a:lnR>
                      <a:noFill/>
                    </a:lnR>
                    <a:lnT>
                      <a:noFill/>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18905">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0">
                        <a:lnSpc>
                          <a:spcPct val="100000"/>
                        </a:lnSpc>
                        <a:spcBef>
                          <a:spcPts val="30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xyz</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w="952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0" i="0" u="none" strike="noStrike" cap="none" normalizeH="0" baseline="0">
                          <a:ln>
                            <a:noFill/>
                          </a:ln>
                          <a:solidFill>
                            <a:schemeClr val="tx1"/>
                          </a:solidFill>
                          <a:effectLst/>
                          <a:latin typeface="Arial" pitchFamily="34" charset="0"/>
                          <a:cs typeface="Times New Roman" pitchFamily="18" charset="0"/>
                        </a:rPr>
                        <a:t> </a:t>
                      </a:r>
                    </a:p>
                  </a:txBody>
                  <a:tcPr marL="93750" marR="93750" marT="18002" marB="18002" anchor="ctr" horzOverflow="overflow">
                    <a:lnL>
                      <a:noFill/>
                    </a:lnL>
                    <a:lnR>
                      <a:noFill/>
                    </a:lnR>
                    <a:lnT w="952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.878</a:t>
                      </a:r>
                      <a:endParaRPr kumimoji="0" lang="de-DE" altLang="de-DE" sz="1200" b="0" i="0" u="none" strike="noStrike" cap="none" normalizeH="0" baseline="0">
                        <a:ln>
                          <a:noFill/>
                        </a:ln>
                        <a:solidFill>
                          <a:schemeClr val="tx1"/>
                        </a:solidFill>
                        <a:effectLst/>
                        <a:latin typeface="Arial" pitchFamily="34" charset="0"/>
                        <a:cs typeface="Times New Roman" pitchFamily="18" charset="0"/>
                      </a:endParaRPr>
                    </a:p>
                  </a:txBody>
                  <a:tcPr marL="68580" marR="68580" marT="0" marB="0" anchor="ctr" horzOverflow="overflow">
                    <a:lnL>
                      <a:noFill/>
                    </a:lnL>
                    <a:lnR>
                      <a:noFill/>
                    </a:lnR>
                    <a:lnT w="9525" cap="flat" cmpd="sng" algn="ctr">
                      <a:solidFill>
                        <a:schemeClr val="tx1"/>
                      </a:solidFill>
                      <a:prstDash val="solid"/>
                      <a:round/>
                      <a:headEnd type="none" w="med" len="med"/>
                      <a:tailEnd type="none" w="med" len="med"/>
                    </a:lnT>
                    <a:lnB>
                      <a:noFill/>
                    </a:lnB>
                    <a:lnTlToBr>
                      <a:noFill/>
                    </a:lnTlToBr>
                    <a:lnBlToTr>
                      <a:noFill/>
                    </a:lnBlToTr>
                    <a:solidFill>
                      <a:srgbClr val="EAEAEA"/>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0" i="0" u="none" strike="noStrike" cap="none" normalizeH="0" baseline="0" dirty="0">
                          <a:ln>
                            <a:noFill/>
                          </a:ln>
                          <a:solidFill>
                            <a:schemeClr val="tx1"/>
                          </a:solidFill>
                          <a:effectLst/>
                          <a:latin typeface="Arial" pitchFamily="34" charset="0"/>
                          <a:cs typeface="Times New Roman" pitchFamily="18" charset="0"/>
                        </a:rPr>
                        <a:t> </a:t>
                      </a:r>
                    </a:p>
                  </a:txBody>
                  <a:tcPr marL="93750" marR="93750" marT="18002" marB="18002" anchor="ctr" horzOverflow="overflow">
                    <a:lnL>
                      <a:noFill/>
                    </a:lnL>
                    <a:lnR>
                      <a:noFill/>
                    </a:lnR>
                    <a:lnT w="952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0" i="0" u="none" strike="noStrike" cap="none" normalizeH="0" baseline="0">
                          <a:ln>
                            <a:noFill/>
                          </a:ln>
                          <a:solidFill>
                            <a:schemeClr val="tx1"/>
                          </a:solidFill>
                          <a:effectLst/>
                          <a:latin typeface="Arial" pitchFamily="34" charset="0"/>
                          <a:cs typeface="Times New Roman" pitchFamily="18" charset="0"/>
                        </a:rPr>
                        <a:t> </a:t>
                      </a:r>
                    </a:p>
                  </a:txBody>
                  <a:tcPr marL="93750" marR="93750" marT="18002" marB="18002" anchor="ctr" horzOverflow="overflow">
                    <a:lnL>
                      <a:noFill/>
                    </a:lnL>
                    <a:lnR>
                      <a:noFill/>
                    </a:lnR>
                    <a:lnT w="9525"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6"/>
                  </a:ext>
                </a:extLst>
              </a:tr>
              <a:tr h="218905">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0">
                        <a:lnSpc>
                          <a:spcPct val="100000"/>
                        </a:lnSpc>
                        <a:spcBef>
                          <a:spcPts val="30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xyz</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0" i="0" u="none" strike="noStrike" cap="none" normalizeH="0" baseline="0">
                          <a:ln>
                            <a:noFill/>
                          </a:ln>
                          <a:solidFill>
                            <a:schemeClr val="tx1"/>
                          </a:solidFill>
                          <a:effectLst/>
                          <a:latin typeface="Arial" pitchFamily="34" charset="0"/>
                          <a:cs typeface="Times New Roman" pitchFamily="18" charset="0"/>
                        </a:rPr>
                        <a:t> </a:t>
                      </a:r>
                    </a:p>
                  </a:txBody>
                  <a:tcPr marL="93750" marR="93750" marT="18002" marB="18002"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.783</a:t>
                      </a:r>
                      <a:endParaRPr kumimoji="0" lang="de-DE" altLang="de-DE" sz="1200" b="0" i="0" u="none" strike="noStrike" cap="none" normalizeH="0" baseline="0">
                        <a:ln>
                          <a:noFill/>
                        </a:ln>
                        <a:solidFill>
                          <a:schemeClr val="tx1"/>
                        </a:solidFill>
                        <a:effectLst/>
                        <a:latin typeface="Arial" pitchFamily="34"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EAEAEA"/>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0" i="0" u="none" strike="noStrike" cap="none" normalizeH="0" baseline="0">
                          <a:ln>
                            <a:noFill/>
                          </a:ln>
                          <a:solidFill>
                            <a:schemeClr val="tx1"/>
                          </a:solidFill>
                          <a:effectLst/>
                          <a:latin typeface="Arial" pitchFamily="34" charset="0"/>
                          <a:cs typeface="Times New Roman" pitchFamily="18" charset="0"/>
                        </a:rPr>
                        <a:t> </a:t>
                      </a:r>
                    </a:p>
                  </a:txBody>
                  <a:tcPr marL="93750" marR="93750" marT="18002" marB="18002"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0" i="0" u="none" strike="noStrike" cap="none" normalizeH="0" baseline="0">
                          <a:ln>
                            <a:noFill/>
                          </a:ln>
                          <a:solidFill>
                            <a:schemeClr val="tx1"/>
                          </a:solidFill>
                          <a:effectLst/>
                          <a:latin typeface="Arial" pitchFamily="34" charset="0"/>
                          <a:cs typeface="Times New Roman" pitchFamily="18" charset="0"/>
                        </a:rPr>
                        <a:t> </a:t>
                      </a:r>
                    </a:p>
                  </a:txBody>
                  <a:tcPr marL="93750" marR="93750" marT="18002" marB="18002"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7"/>
                  </a:ext>
                </a:extLst>
              </a:tr>
              <a:tr h="218905">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0">
                        <a:lnSpc>
                          <a:spcPct val="100000"/>
                        </a:lnSpc>
                        <a:spcBef>
                          <a:spcPts val="30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xyz</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de-DE" sz="1200" b="0" i="0" u="none" strike="noStrike" cap="none" normalizeH="0" baseline="0">
                        <a:ln>
                          <a:noFill/>
                        </a:ln>
                        <a:solidFill>
                          <a:schemeClr val="tx1"/>
                        </a:solidFill>
                        <a:effectLst/>
                        <a:latin typeface="Arial" pitchFamily="34" charset="0"/>
                        <a:cs typeface="Times New Roman" pitchFamily="18" charset="0"/>
                      </a:endParaRPr>
                    </a:p>
                  </a:txBody>
                  <a:tcPr marL="93750" marR="93750" marT="18002" marB="18002"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.761</a:t>
                      </a:r>
                      <a:endParaRPr kumimoji="0" lang="de-DE" altLang="de-DE" sz="1200" b="0" i="0" u="none" strike="noStrike" cap="none" normalizeH="0" baseline="0">
                        <a:ln>
                          <a:noFill/>
                        </a:ln>
                        <a:solidFill>
                          <a:schemeClr val="tx1"/>
                        </a:solidFill>
                        <a:effectLst/>
                        <a:latin typeface="Arial" pitchFamily="34"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EAEAEA"/>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de-DE" sz="1200" b="0" i="0" u="none" strike="noStrike" cap="none" normalizeH="0" baseline="0">
                        <a:ln>
                          <a:noFill/>
                        </a:ln>
                        <a:solidFill>
                          <a:schemeClr val="tx1"/>
                        </a:solidFill>
                        <a:effectLst/>
                        <a:latin typeface="Arial" pitchFamily="34" charset="0"/>
                        <a:cs typeface="Times New Roman" pitchFamily="18" charset="0"/>
                      </a:endParaRPr>
                    </a:p>
                  </a:txBody>
                  <a:tcPr marL="93750" marR="93750" marT="18002" marB="18002"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de-DE" sz="1200" b="0" i="0" u="none" strike="noStrike" cap="none" normalizeH="0" baseline="0">
                        <a:ln>
                          <a:noFill/>
                        </a:ln>
                        <a:solidFill>
                          <a:schemeClr val="tx1"/>
                        </a:solidFill>
                        <a:effectLst/>
                        <a:latin typeface="Arial" pitchFamily="34" charset="0"/>
                        <a:cs typeface="Times New Roman" pitchFamily="18" charset="0"/>
                      </a:endParaRPr>
                    </a:p>
                  </a:txBody>
                  <a:tcPr marL="93750" marR="93750" marT="18002" marB="18002"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8"/>
                  </a:ext>
                </a:extLst>
              </a:tr>
              <a:tr h="218905">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0">
                        <a:lnSpc>
                          <a:spcPct val="100000"/>
                        </a:lnSpc>
                        <a:spcBef>
                          <a:spcPts val="30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xyz</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0" i="0" u="none" strike="noStrike" cap="none" normalizeH="0" baseline="0">
                          <a:ln>
                            <a:noFill/>
                          </a:ln>
                          <a:solidFill>
                            <a:schemeClr val="tx1"/>
                          </a:solidFill>
                          <a:effectLst/>
                          <a:latin typeface="Arial" pitchFamily="34" charset="0"/>
                          <a:cs typeface="Times New Roman" pitchFamily="18" charset="0"/>
                        </a:rPr>
                        <a:t> </a:t>
                      </a:r>
                    </a:p>
                  </a:txBody>
                  <a:tcPr marL="93750" marR="93750" marT="18002" marB="18002" anchor="ctr" horzOverflow="overflow">
                    <a:lnL>
                      <a:noFill/>
                    </a:lnL>
                    <a:lnR>
                      <a:noFill/>
                    </a:lnR>
                    <a:lnT>
                      <a:noFill/>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 .349</a:t>
                      </a:r>
                      <a:r>
                        <a:rPr kumimoji="0" lang="en-GB" altLang="de-DE" sz="1200" b="0" i="0" u="none" strike="noStrike" cap="none" normalizeH="0" baseline="30000">
                          <a:ln>
                            <a:noFill/>
                          </a:ln>
                          <a:solidFill>
                            <a:schemeClr val="tx1"/>
                          </a:solidFill>
                          <a:effectLst/>
                          <a:latin typeface="Arial" pitchFamily="34" charset="0"/>
                          <a:cs typeface="Times New Roman" pitchFamily="18" charset="0"/>
                        </a:rPr>
                        <a:t>1</a:t>
                      </a:r>
                      <a:endParaRPr kumimoji="0" lang="de-DE" altLang="de-DE" sz="1200" b="0" i="0" u="none" strike="noStrike" cap="none" normalizeH="0" baseline="30000">
                        <a:ln>
                          <a:noFill/>
                        </a:ln>
                        <a:solidFill>
                          <a:schemeClr val="tx1"/>
                        </a:solidFill>
                        <a:effectLst/>
                        <a:latin typeface="Arial" pitchFamily="34" charset="0"/>
                        <a:cs typeface="Times New Roman" pitchFamily="18" charset="0"/>
                      </a:endParaRPr>
                    </a:p>
                  </a:txBody>
                  <a:tcPr marL="68580" marR="68580" marT="0" marB="0" anchor="ctr" horzOverflow="overflow">
                    <a:lnL>
                      <a:noFill/>
                    </a:lnL>
                    <a:lnR>
                      <a:noFill/>
                    </a:lnR>
                    <a:lnT>
                      <a:noFill/>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DE" altLang="de-DE" sz="1200" b="0" i="0" u="none" strike="noStrike" cap="none" normalizeH="0" baseline="0">
                        <a:ln>
                          <a:noFill/>
                        </a:ln>
                        <a:solidFill>
                          <a:schemeClr val="tx1"/>
                        </a:solidFill>
                        <a:effectLst/>
                        <a:latin typeface="Arial" pitchFamily="34" charset="0"/>
                        <a:cs typeface="Times New Roman" pitchFamily="18" charset="0"/>
                      </a:endParaRPr>
                    </a:p>
                  </a:txBody>
                  <a:tcPr marL="68580" marR="68580" marT="0" marB="0" anchor="ctr" horzOverflow="overflow">
                    <a:lnL>
                      <a:noFill/>
                    </a:lnL>
                    <a:lnR>
                      <a:noFill/>
                    </a:lnR>
                    <a:lnT>
                      <a:noFill/>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0" i="0" u="none" strike="noStrike" cap="none" normalizeH="0" baseline="0">
                          <a:ln>
                            <a:noFill/>
                          </a:ln>
                          <a:solidFill>
                            <a:schemeClr val="tx1"/>
                          </a:solidFill>
                          <a:effectLst/>
                          <a:latin typeface="Arial" pitchFamily="34" charset="0"/>
                          <a:cs typeface="Times New Roman" pitchFamily="18" charset="0"/>
                        </a:rPr>
                        <a:t> </a:t>
                      </a:r>
                    </a:p>
                  </a:txBody>
                  <a:tcPr marL="93750" marR="93750" marT="18002" marB="18002" anchor="ctr" horzOverflow="overflow">
                    <a:lnL>
                      <a:noFill/>
                    </a:lnL>
                    <a:lnR>
                      <a:noFill/>
                    </a:lnR>
                    <a:lnT>
                      <a:noFill/>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18905">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0">
                        <a:lnSpc>
                          <a:spcPct val="100000"/>
                        </a:lnSpc>
                        <a:spcBef>
                          <a:spcPts val="30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xyz</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w="952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0" i="0" u="none" strike="noStrike" cap="none" normalizeH="0" baseline="0">
                          <a:ln>
                            <a:noFill/>
                          </a:ln>
                          <a:solidFill>
                            <a:schemeClr val="tx1"/>
                          </a:solidFill>
                          <a:effectLst/>
                          <a:latin typeface="Arial" pitchFamily="34" charset="0"/>
                          <a:cs typeface="Times New Roman" pitchFamily="18" charset="0"/>
                        </a:rPr>
                        <a:t> </a:t>
                      </a:r>
                    </a:p>
                  </a:txBody>
                  <a:tcPr marL="93750" marR="93750" marT="18002" marB="18002" anchor="ctr" horzOverflow="overflow">
                    <a:lnL>
                      <a:noFill/>
                    </a:lnL>
                    <a:lnR>
                      <a:noFill/>
                    </a:lnR>
                    <a:lnT w="952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0" i="0" u="none" strike="noStrike" cap="none" normalizeH="0" baseline="0">
                          <a:ln>
                            <a:noFill/>
                          </a:ln>
                          <a:solidFill>
                            <a:schemeClr val="tx1"/>
                          </a:solidFill>
                          <a:effectLst/>
                          <a:latin typeface="Arial" pitchFamily="34" charset="0"/>
                          <a:cs typeface="Times New Roman" pitchFamily="18" charset="0"/>
                        </a:rPr>
                        <a:t> </a:t>
                      </a:r>
                    </a:p>
                  </a:txBody>
                  <a:tcPr marL="93750" marR="93750" marT="18002" marB="18002" anchor="ctr" horzOverflow="overflow">
                    <a:lnL>
                      <a:noFill/>
                    </a:lnL>
                    <a:lnR>
                      <a:noFill/>
                    </a:lnR>
                    <a:lnT w="952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-.891</a:t>
                      </a:r>
                      <a:endParaRPr kumimoji="0" lang="de-DE" altLang="de-DE" sz="1200" b="0" i="0" u="none" strike="noStrike" cap="none" normalizeH="0" baseline="0">
                        <a:ln>
                          <a:noFill/>
                        </a:ln>
                        <a:solidFill>
                          <a:schemeClr val="tx1"/>
                        </a:solidFill>
                        <a:effectLst/>
                        <a:latin typeface="Arial" pitchFamily="34" charset="0"/>
                        <a:cs typeface="Times New Roman" pitchFamily="18" charset="0"/>
                      </a:endParaRPr>
                    </a:p>
                  </a:txBody>
                  <a:tcPr marL="68580" marR="68580" marT="0" marB="0" anchor="ctr" horzOverflow="overflow">
                    <a:lnL>
                      <a:noFill/>
                    </a:lnL>
                    <a:lnR>
                      <a:noFill/>
                    </a:lnR>
                    <a:lnT w="9525" cap="flat" cmpd="sng" algn="ctr">
                      <a:solidFill>
                        <a:schemeClr val="tx1"/>
                      </a:solidFill>
                      <a:prstDash val="solid"/>
                      <a:round/>
                      <a:headEnd type="none" w="med" len="med"/>
                      <a:tailEnd type="none" w="med" len="med"/>
                    </a:lnT>
                    <a:lnB>
                      <a:noFill/>
                    </a:lnB>
                    <a:lnTlToBr>
                      <a:noFill/>
                    </a:lnTlToBr>
                    <a:lnBlToTr>
                      <a:noFill/>
                    </a:lnBlToTr>
                    <a:solidFill>
                      <a:srgbClr val="EAEAEA"/>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0" i="0" u="none" strike="noStrike" cap="none" normalizeH="0" baseline="0">
                          <a:ln>
                            <a:noFill/>
                          </a:ln>
                          <a:solidFill>
                            <a:schemeClr val="tx1"/>
                          </a:solidFill>
                          <a:effectLst/>
                          <a:latin typeface="Arial" pitchFamily="34" charset="0"/>
                          <a:cs typeface="Times New Roman" pitchFamily="18" charset="0"/>
                        </a:rPr>
                        <a:t> </a:t>
                      </a:r>
                    </a:p>
                  </a:txBody>
                  <a:tcPr marL="93750" marR="93750" marT="18002" marB="18002" anchor="ctr" horzOverflow="overflow">
                    <a:lnL>
                      <a:noFill/>
                    </a:lnL>
                    <a:lnR>
                      <a:noFill/>
                    </a:lnR>
                    <a:lnT w="9525"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10"/>
                  </a:ext>
                </a:extLst>
              </a:tr>
              <a:tr h="218905">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0">
                        <a:lnSpc>
                          <a:spcPct val="100000"/>
                        </a:lnSpc>
                        <a:spcBef>
                          <a:spcPts val="30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xyz</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0" i="0" u="none" strike="noStrike" cap="none" normalizeH="0" baseline="0">
                          <a:ln>
                            <a:noFill/>
                          </a:ln>
                          <a:solidFill>
                            <a:schemeClr val="tx1"/>
                          </a:solidFill>
                          <a:effectLst/>
                          <a:latin typeface="Arial" pitchFamily="34" charset="0"/>
                          <a:cs typeface="Times New Roman" pitchFamily="18" charset="0"/>
                        </a:rPr>
                        <a:t> </a:t>
                      </a:r>
                    </a:p>
                  </a:txBody>
                  <a:tcPr marL="93750" marR="93750" marT="18002" marB="18002"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0" i="0" u="none" strike="noStrike" cap="none" normalizeH="0" baseline="0">
                          <a:ln>
                            <a:noFill/>
                          </a:ln>
                          <a:solidFill>
                            <a:schemeClr val="tx1"/>
                          </a:solidFill>
                          <a:effectLst/>
                          <a:latin typeface="Arial" pitchFamily="34" charset="0"/>
                          <a:cs typeface="Times New Roman" pitchFamily="18" charset="0"/>
                        </a:rPr>
                        <a:t> </a:t>
                      </a:r>
                    </a:p>
                  </a:txBody>
                  <a:tcPr marL="93750" marR="93750" marT="18002" marB="18002"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-.826</a:t>
                      </a:r>
                      <a:endParaRPr kumimoji="0" lang="de-DE" altLang="de-DE" sz="1200" b="0" i="0" u="none" strike="noStrike" cap="none" normalizeH="0" baseline="0">
                        <a:ln>
                          <a:noFill/>
                        </a:ln>
                        <a:solidFill>
                          <a:schemeClr val="tx1"/>
                        </a:solidFill>
                        <a:effectLst/>
                        <a:latin typeface="Arial" pitchFamily="34"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EAEAEA"/>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de-DE" sz="1200" b="0" i="0" u="none" strike="noStrike" cap="none" normalizeH="0" baseline="0">
                        <a:ln>
                          <a:noFill/>
                        </a:ln>
                        <a:solidFill>
                          <a:schemeClr val="tx1"/>
                        </a:solidFill>
                        <a:effectLst/>
                        <a:latin typeface="Arial" pitchFamily="34" charset="0"/>
                        <a:cs typeface="Times New Roman" pitchFamily="18" charset="0"/>
                      </a:endParaRPr>
                    </a:p>
                  </a:txBody>
                  <a:tcPr marL="93750" marR="93750" marT="18002" marB="18002"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11"/>
                  </a:ext>
                </a:extLst>
              </a:tr>
              <a:tr h="218905">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0">
                        <a:lnSpc>
                          <a:spcPct val="100000"/>
                        </a:lnSpc>
                        <a:spcBef>
                          <a:spcPts val="30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xyz</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0" i="0" u="none" strike="noStrike" cap="none" normalizeH="0" baseline="0">
                          <a:ln>
                            <a:noFill/>
                          </a:ln>
                          <a:solidFill>
                            <a:schemeClr val="tx1"/>
                          </a:solidFill>
                          <a:effectLst/>
                          <a:latin typeface="Arial" pitchFamily="34" charset="0"/>
                          <a:cs typeface="Times New Roman" pitchFamily="18" charset="0"/>
                        </a:rPr>
                        <a:t> </a:t>
                      </a:r>
                    </a:p>
                  </a:txBody>
                  <a:tcPr marL="93750" marR="93750" marT="18002" marB="18002" anchor="ctr" horzOverflow="overflow">
                    <a:lnL>
                      <a:noFill/>
                    </a:lnL>
                    <a:lnR>
                      <a:noFill/>
                    </a:lnR>
                    <a:lnT>
                      <a:noFill/>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0" i="0" u="none" strike="noStrike" cap="none" normalizeH="0" baseline="0">
                          <a:ln>
                            <a:noFill/>
                          </a:ln>
                          <a:solidFill>
                            <a:schemeClr val="tx1"/>
                          </a:solidFill>
                          <a:effectLst/>
                          <a:latin typeface="Arial" pitchFamily="34" charset="0"/>
                          <a:cs typeface="Times New Roman" pitchFamily="18" charset="0"/>
                        </a:rPr>
                        <a:t> </a:t>
                      </a:r>
                    </a:p>
                  </a:txBody>
                  <a:tcPr marL="93750" marR="93750" marT="18002" marB="18002" anchor="ctr" horzOverflow="overflow">
                    <a:lnL>
                      <a:noFill/>
                    </a:lnL>
                    <a:lnR>
                      <a:noFill/>
                    </a:lnR>
                    <a:lnT>
                      <a:noFill/>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-.801</a:t>
                      </a:r>
                      <a:endParaRPr kumimoji="0" lang="de-DE" altLang="de-DE" sz="1200" b="0" i="0" u="none" strike="noStrike" cap="none" normalizeH="0" baseline="0">
                        <a:ln>
                          <a:noFill/>
                        </a:ln>
                        <a:solidFill>
                          <a:schemeClr val="tx1"/>
                        </a:solidFill>
                        <a:effectLst/>
                        <a:latin typeface="Arial" pitchFamily="34" charset="0"/>
                        <a:cs typeface="Times New Roman" pitchFamily="18" charset="0"/>
                      </a:endParaRPr>
                    </a:p>
                  </a:txBody>
                  <a:tcPr marL="68580" marR="68580" marT="0" marB="0" anchor="ctr" horzOverflow="overflow">
                    <a:lnL>
                      <a:noFill/>
                    </a:lnL>
                    <a:lnR>
                      <a:noFill/>
                    </a:lnR>
                    <a:lnT>
                      <a:noFill/>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DE" altLang="de-DE" sz="1200" b="0" i="0" u="none" strike="noStrike" cap="none" normalizeH="0" baseline="0">
                        <a:ln>
                          <a:noFill/>
                        </a:ln>
                        <a:solidFill>
                          <a:schemeClr val="tx1"/>
                        </a:solidFill>
                        <a:effectLst/>
                        <a:latin typeface="Arial" pitchFamily="34" charset="0"/>
                        <a:cs typeface="Times New Roman" pitchFamily="18" charset="0"/>
                      </a:endParaRPr>
                    </a:p>
                  </a:txBody>
                  <a:tcPr marL="68580" marR="68580" marT="0" marB="0" anchor="ctr" horzOverflow="overflow">
                    <a:lnL>
                      <a:noFill/>
                    </a:lnL>
                    <a:lnR>
                      <a:noFill/>
                    </a:lnR>
                    <a:lnT>
                      <a:noFill/>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18905">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0">
                        <a:lnSpc>
                          <a:spcPct val="100000"/>
                        </a:lnSpc>
                        <a:spcBef>
                          <a:spcPts val="30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xyz</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w="952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0" i="0" u="none" strike="noStrike" cap="none" normalizeH="0" baseline="0">
                          <a:ln>
                            <a:noFill/>
                          </a:ln>
                          <a:solidFill>
                            <a:schemeClr val="tx1"/>
                          </a:solidFill>
                          <a:effectLst/>
                          <a:latin typeface="Arial" pitchFamily="34" charset="0"/>
                          <a:cs typeface="Times New Roman" pitchFamily="18" charset="0"/>
                        </a:rPr>
                        <a:t> </a:t>
                      </a:r>
                    </a:p>
                  </a:txBody>
                  <a:tcPr marL="93750" marR="93750" marT="18002" marB="18002" anchor="ctr" horzOverflow="overflow">
                    <a:lnL>
                      <a:noFill/>
                    </a:lnL>
                    <a:lnR>
                      <a:noFill/>
                    </a:lnR>
                    <a:lnT w="952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0" i="0" u="none" strike="noStrike" cap="none" normalizeH="0" baseline="0">
                          <a:ln>
                            <a:noFill/>
                          </a:ln>
                          <a:solidFill>
                            <a:schemeClr val="tx1"/>
                          </a:solidFill>
                          <a:effectLst/>
                          <a:latin typeface="Arial" pitchFamily="34" charset="0"/>
                          <a:cs typeface="Times New Roman" pitchFamily="18" charset="0"/>
                        </a:rPr>
                        <a:t> </a:t>
                      </a:r>
                    </a:p>
                  </a:txBody>
                  <a:tcPr marL="93750" marR="93750" marT="18002" marB="18002" anchor="ctr" horzOverflow="overflow">
                    <a:lnL>
                      <a:noFill/>
                    </a:lnL>
                    <a:lnR>
                      <a:noFill/>
                    </a:lnR>
                    <a:lnT w="952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0" i="0" u="none" strike="noStrike" cap="none" normalizeH="0" baseline="0">
                          <a:ln>
                            <a:noFill/>
                          </a:ln>
                          <a:solidFill>
                            <a:schemeClr val="tx1"/>
                          </a:solidFill>
                          <a:effectLst/>
                          <a:latin typeface="Arial" pitchFamily="34" charset="0"/>
                          <a:cs typeface="Times New Roman" pitchFamily="18" charset="0"/>
                        </a:rPr>
                        <a:t> </a:t>
                      </a:r>
                    </a:p>
                  </a:txBody>
                  <a:tcPr marL="93750" marR="93750" marT="18002" marB="18002" anchor="ctr" horzOverflow="overflow">
                    <a:lnL>
                      <a:noFill/>
                    </a:lnL>
                    <a:lnR>
                      <a:noFill/>
                    </a:lnR>
                    <a:lnT w="952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.799</a:t>
                      </a:r>
                      <a:endParaRPr kumimoji="0" lang="de-DE" altLang="de-DE" sz="1200" b="0" i="0" u="none" strike="noStrike" cap="none" normalizeH="0" baseline="0">
                        <a:ln>
                          <a:noFill/>
                        </a:ln>
                        <a:solidFill>
                          <a:schemeClr val="tx1"/>
                        </a:solidFill>
                        <a:effectLst/>
                        <a:latin typeface="Arial" pitchFamily="34" charset="0"/>
                        <a:cs typeface="Times New Roman" pitchFamily="18" charset="0"/>
                      </a:endParaRPr>
                    </a:p>
                  </a:txBody>
                  <a:tcPr marL="68580" marR="68580" marT="0" marB="0" anchor="ctr" horzOverflow="overflow">
                    <a:lnL>
                      <a:noFill/>
                    </a:lnL>
                    <a:lnR>
                      <a:noFill/>
                    </a:lnR>
                    <a:lnT w="9525" cap="flat" cmpd="sng" algn="ctr">
                      <a:solidFill>
                        <a:schemeClr val="tx1"/>
                      </a:solidFill>
                      <a:prstDash val="solid"/>
                      <a:round/>
                      <a:headEnd type="none" w="med" len="med"/>
                      <a:tailEnd type="none" w="med" len="med"/>
                    </a:lnT>
                    <a:lnB>
                      <a:noFill/>
                    </a:lnB>
                    <a:lnTlToBr>
                      <a:noFill/>
                    </a:lnTlToBr>
                    <a:lnBlToTr>
                      <a:noFill/>
                    </a:lnBlToTr>
                    <a:solidFill>
                      <a:srgbClr val="EAEAEA"/>
                    </a:solidFill>
                  </a:tcPr>
                </a:tc>
                <a:extLst>
                  <a:ext uri="{0D108BD9-81ED-4DB2-BD59-A6C34878D82A}">
                    <a16:rowId xmlns:a16="http://schemas.microsoft.com/office/drawing/2014/main" val="10013"/>
                  </a:ext>
                </a:extLst>
              </a:tr>
              <a:tr h="218905">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0">
                        <a:lnSpc>
                          <a:spcPct val="100000"/>
                        </a:lnSpc>
                        <a:spcBef>
                          <a:spcPts val="30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xyz</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0" i="0" u="none" strike="noStrike" cap="none" normalizeH="0" baseline="0">
                          <a:ln>
                            <a:noFill/>
                          </a:ln>
                          <a:solidFill>
                            <a:schemeClr val="tx1"/>
                          </a:solidFill>
                          <a:effectLst/>
                          <a:latin typeface="Arial" pitchFamily="34" charset="0"/>
                          <a:cs typeface="Times New Roman" pitchFamily="18" charset="0"/>
                        </a:rPr>
                        <a:t> </a:t>
                      </a:r>
                    </a:p>
                  </a:txBody>
                  <a:tcPr marL="93750" marR="93750" marT="18002" marB="18002"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0" i="0" u="none" strike="noStrike" cap="none" normalizeH="0" baseline="0">
                          <a:ln>
                            <a:noFill/>
                          </a:ln>
                          <a:solidFill>
                            <a:schemeClr val="tx1"/>
                          </a:solidFill>
                          <a:effectLst/>
                          <a:latin typeface="Arial" pitchFamily="34" charset="0"/>
                          <a:cs typeface="Times New Roman" pitchFamily="18" charset="0"/>
                        </a:rPr>
                        <a:t> </a:t>
                      </a:r>
                    </a:p>
                  </a:txBody>
                  <a:tcPr marL="93750" marR="93750" marT="18002" marB="18002"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0" i="0" u="none" strike="noStrike" cap="none" normalizeH="0" baseline="0">
                          <a:ln>
                            <a:noFill/>
                          </a:ln>
                          <a:solidFill>
                            <a:schemeClr val="tx1"/>
                          </a:solidFill>
                          <a:effectLst/>
                          <a:latin typeface="Arial" pitchFamily="34" charset="0"/>
                          <a:cs typeface="Times New Roman" pitchFamily="18" charset="0"/>
                        </a:rPr>
                        <a:t> </a:t>
                      </a:r>
                    </a:p>
                  </a:txBody>
                  <a:tcPr marL="93750" marR="93750" marT="18002" marB="18002"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.761</a:t>
                      </a:r>
                      <a:endParaRPr kumimoji="0" lang="de-DE" altLang="de-DE" sz="1200" b="0" i="0" u="none" strike="noStrike" cap="none" normalizeH="0" baseline="0">
                        <a:ln>
                          <a:noFill/>
                        </a:ln>
                        <a:solidFill>
                          <a:schemeClr val="tx1"/>
                        </a:solidFill>
                        <a:effectLst/>
                        <a:latin typeface="Arial" pitchFamily="34"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EAEAEA"/>
                    </a:solidFill>
                  </a:tcPr>
                </a:tc>
                <a:extLst>
                  <a:ext uri="{0D108BD9-81ED-4DB2-BD59-A6C34878D82A}">
                    <a16:rowId xmlns:a16="http://schemas.microsoft.com/office/drawing/2014/main" val="10014"/>
                  </a:ext>
                </a:extLst>
              </a:tr>
              <a:tr h="218905">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0">
                        <a:lnSpc>
                          <a:spcPct val="100000"/>
                        </a:lnSpc>
                        <a:spcBef>
                          <a:spcPts val="30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xyz</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de-DE" sz="1200" b="0" i="0" u="none" strike="noStrike" cap="none" normalizeH="0" baseline="0">
                        <a:ln>
                          <a:noFill/>
                        </a:ln>
                        <a:solidFill>
                          <a:schemeClr val="tx1"/>
                        </a:solidFill>
                        <a:effectLst/>
                        <a:latin typeface="Arial" pitchFamily="34" charset="0"/>
                        <a:cs typeface="Times New Roman" pitchFamily="18" charset="0"/>
                      </a:endParaRPr>
                    </a:p>
                  </a:txBody>
                  <a:tcPr marL="93750" marR="93750" marT="18002" marB="18002"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de-DE" sz="1200" b="0" i="0" u="none" strike="noStrike" cap="none" normalizeH="0" baseline="0">
                        <a:ln>
                          <a:noFill/>
                        </a:ln>
                        <a:solidFill>
                          <a:schemeClr val="tx1"/>
                        </a:solidFill>
                        <a:effectLst/>
                        <a:latin typeface="Arial" pitchFamily="34" charset="0"/>
                        <a:cs typeface="Times New Roman" pitchFamily="18" charset="0"/>
                      </a:endParaRPr>
                    </a:p>
                  </a:txBody>
                  <a:tcPr marL="93750" marR="93750" marT="18002" marB="18002"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de-DE" sz="1200" b="0" i="0" u="none" strike="noStrike" cap="none" normalizeH="0" baseline="0">
                        <a:ln>
                          <a:noFill/>
                        </a:ln>
                        <a:solidFill>
                          <a:schemeClr val="tx1"/>
                        </a:solidFill>
                        <a:effectLst/>
                        <a:latin typeface="Arial" pitchFamily="34" charset="0"/>
                        <a:cs typeface="Times New Roman" pitchFamily="18" charset="0"/>
                      </a:endParaRPr>
                    </a:p>
                  </a:txBody>
                  <a:tcPr marL="93750" marR="93750" marT="18002" marB="18002"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.691</a:t>
                      </a:r>
                      <a:endParaRPr kumimoji="0" lang="de-DE" altLang="de-DE" sz="1200" b="0" i="0" u="none" strike="noStrike" cap="none" normalizeH="0" baseline="0">
                        <a:ln>
                          <a:noFill/>
                        </a:ln>
                        <a:solidFill>
                          <a:schemeClr val="tx1"/>
                        </a:solidFill>
                        <a:effectLst/>
                        <a:latin typeface="Arial" pitchFamily="34"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EAEAEA"/>
                    </a:solidFill>
                  </a:tcPr>
                </a:tc>
                <a:extLst>
                  <a:ext uri="{0D108BD9-81ED-4DB2-BD59-A6C34878D82A}">
                    <a16:rowId xmlns:a16="http://schemas.microsoft.com/office/drawing/2014/main" val="10015"/>
                  </a:ext>
                </a:extLst>
              </a:tr>
              <a:tr h="218905">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0">
                        <a:lnSpc>
                          <a:spcPct val="100000"/>
                        </a:lnSpc>
                        <a:spcBef>
                          <a:spcPts val="30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xyz</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de-DE" sz="1200" b="0" i="0" u="none" strike="noStrike" cap="none" normalizeH="0" baseline="0">
                        <a:ln>
                          <a:noFill/>
                        </a:ln>
                        <a:solidFill>
                          <a:schemeClr val="tx1"/>
                        </a:solidFill>
                        <a:effectLst/>
                        <a:latin typeface="Arial" pitchFamily="34" charset="0"/>
                        <a:cs typeface="Times New Roman" pitchFamily="18" charset="0"/>
                      </a:endParaRPr>
                    </a:p>
                  </a:txBody>
                  <a:tcPr marL="93750" marR="93750" marT="18002" marB="18002" anchor="ctr" horzOverflow="overflow">
                    <a:lnL>
                      <a:noFill/>
                    </a:lnL>
                    <a:lnR>
                      <a:noFill/>
                    </a:lnR>
                    <a:lnT>
                      <a:noFill/>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de-DE" sz="1200" b="0" i="0" u="none" strike="noStrike" cap="none" normalizeH="0" baseline="0">
                        <a:ln>
                          <a:noFill/>
                        </a:ln>
                        <a:solidFill>
                          <a:schemeClr val="tx1"/>
                        </a:solidFill>
                        <a:effectLst/>
                        <a:latin typeface="Arial" pitchFamily="34" charset="0"/>
                        <a:cs typeface="Times New Roman" pitchFamily="18" charset="0"/>
                      </a:endParaRPr>
                    </a:p>
                  </a:txBody>
                  <a:tcPr marL="93750" marR="93750" marT="18002" marB="18002" anchor="ctr" horzOverflow="overflow">
                    <a:lnL>
                      <a:noFill/>
                    </a:lnL>
                    <a:lnR>
                      <a:noFill/>
                    </a:lnR>
                    <a:lnT>
                      <a:noFill/>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de-DE" sz="1200" b="0" i="0" u="none" strike="noStrike" cap="none" normalizeH="0" baseline="0">
                        <a:ln>
                          <a:noFill/>
                        </a:ln>
                        <a:solidFill>
                          <a:schemeClr val="tx1"/>
                        </a:solidFill>
                        <a:effectLst/>
                        <a:latin typeface="Arial" pitchFamily="34" charset="0"/>
                        <a:cs typeface="Times New Roman" pitchFamily="18" charset="0"/>
                      </a:endParaRPr>
                    </a:p>
                  </a:txBody>
                  <a:tcPr marL="93750" marR="93750" marT="18002" marB="18002" anchor="ctr" horzOverflow="overflow">
                    <a:lnL>
                      <a:noFill/>
                    </a:lnL>
                    <a:lnR>
                      <a:noFill/>
                    </a:lnR>
                    <a:lnT>
                      <a:noFill/>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.668</a:t>
                      </a:r>
                      <a:endParaRPr kumimoji="0" lang="de-DE" altLang="de-DE" sz="1200" b="0" i="0" u="none" strike="noStrike" cap="none" normalizeH="0" baseline="0">
                        <a:ln>
                          <a:noFill/>
                        </a:ln>
                        <a:solidFill>
                          <a:schemeClr val="tx1"/>
                        </a:solidFill>
                        <a:effectLst/>
                        <a:latin typeface="Arial" pitchFamily="34" charset="0"/>
                        <a:cs typeface="Times New Roman" pitchFamily="18" charset="0"/>
                      </a:endParaRPr>
                    </a:p>
                  </a:txBody>
                  <a:tcPr marL="68580" marR="68580" marT="0" marB="0" anchor="ctr" horzOverflow="overflow">
                    <a:lnL>
                      <a:noFill/>
                    </a:lnL>
                    <a:lnR>
                      <a:noFill/>
                    </a:lnR>
                    <a:lnT>
                      <a:noFill/>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16"/>
                  </a:ext>
                </a:extLst>
              </a:tr>
              <a:tr h="218905">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de-DE" sz="1200" b="0" i="0" u="none" strike="noStrike" cap="none" normalizeH="0" baseline="0">
                          <a:ln>
                            <a:noFill/>
                          </a:ln>
                          <a:solidFill>
                            <a:schemeClr val="tx1"/>
                          </a:solidFill>
                          <a:effectLst/>
                          <a:latin typeface="Arial" pitchFamily="34" charset="0"/>
                          <a:cs typeface="Times New Roman" pitchFamily="18" charset="0"/>
                        </a:rPr>
                        <a:t>Eigenvalues</a:t>
                      </a:r>
                      <a:endParaRPr kumimoji="0" lang="en-US" altLang="de-DE" sz="1200" b="0" i="0" u="none" strike="noStrike" cap="none" normalizeH="0" baseline="0">
                        <a:ln>
                          <a:noFill/>
                        </a:ln>
                        <a:solidFill>
                          <a:schemeClr val="tx1"/>
                        </a:solidFill>
                        <a:effectLst/>
                        <a:latin typeface="Arial" pitchFamily="34" charset="0"/>
                      </a:endParaRPr>
                    </a:p>
                  </a:txBody>
                  <a:tcPr marL="93750" marR="93750" marT="18002" marB="18002" anchor="ctr" horzOverflow="overflow">
                    <a:lnL>
                      <a:noFill/>
                    </a:lnL>
                    <a:lnR>
                      <a:noFill/>
                    </a:lnR>
                    <a:lnT w="9525" cap="flat" cmpd="sng" algn="ctr">
                      <a:solidFill>
                        <a:schemeClr val="tx1"/>
                      </a:solidFill>
                      <a:prstDash val="solid"/>
                      <a:round/>
                      <a:headEnd type="none" w="med" len="med"/>
                      <a:tailEnd type="none" w="med" len="med"/>
                    </a:lnT>
                    <a:lnB>
                      <a:noFill/>
                    </a:lnB>
                    <a:lnTlToBr>
                      <a:noFill/>
                    </a:lnTlToBr>
                    <a:lnBlToTr>
                      <a:noFill/>
                    </a:lnBlToTr>
                    <a:solidFill>
                      <a:srgbClr val="EAEAEA"/>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6.460</a:t>
                      </a:r>
                      <a:endParaRPr kumimoji="0" lang="de-DE" altLang="de-DE" sz="1200" b="0" i="0" u="none" strike="noStrike" cap="none" normalizeH="0" baseline="0">
                        <a:ln>
                          <a:noFill/>
                        </a:ln>
                        <a:solidFill>
                          <a:schemeClr val="tx1"/>
                        </a:solidFill>
                        <a:effectLst/>
                        <a:latin typeface="Arial" pitchFamily="34" charset="0"/>
                        <a:cs typeface="Times New Roman" pitchFamily="18" charset="0"/>
                      </a:endParaRPr>
                    </a:p>
                  </a:txBody>
                  <a:tcPr marL="68580" marR="68580" marT="0" marB="0" anchor="ctr" horzOverflow="overflow">
                    <a:lnL>
                      <a:noFill/>
                    </a:lnL>
                    <a:lnR>
                      <a:noFill/>
                    </a:lnR>
                    <a:lnT w="9525" cap="flat" cmpd="sng" algn="ctr">
                      <a:solidFill>
                        <a:schemeClr val="tx1"/>
                      </a:solidFill>
                      <a:prstDash val="solid"/>
                      <a:round/>
                      <a:headEnd type="none" w="med" len="med"/>
                      <a:tailEnd type="none" w="med" len="med"/>
                    </a:lnT>
                    <a:lnB>
                      <a:noFill/>
                    </a:lnB>
                    <a:lnTlToBr>
                      <a:noFill/>
                    </a:lnTlToBr>
                    <a:lnBlToTr>
                      <a:noFill/>
                    </a:lnBlToTr>
                    <a:solidFill>
                      <a:srgbClr val="EAEAEA"/>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2.460</a:t>
                      </a:r>
                      <a:endParaRPr kumimoji="0" lang="de-DE" altLang="de-DE" sz="1200" b="0" i="0" u="none" strike="noStrike" cap="none" normalizeH="0" baseline="0">
                        <a:ln>
                          <a:noFill/>
                        </a:ln>
                        <a:solidFill>
                          <a:schemeClr val="tx1"/>
                        </a:solidFill>
                        <a:effectLst/>
                        <a:latin typeface="Arial" pitchFamily="34" charset="0"/>
                        <a:cs typeface="Times New Roman" pitchFamily="18" charset="0"/>
                      </a:endParaRPr>
                    </a:p>
                  </a:txBody>
                  <a:tcPr marL="68580" marR="68580" marT="0" marB="0" anchor="ctr" horzOverflow="overflow">
                    <a:lnL>
                      <a:noFill/>
                    </a:lnL>
                    <a:lnR>
                      <a:noFill/>
                    </a:lnR>
                    <a:lnT w="9525" cap="flat" cmpd="sng" algn="ctr">
                      <a:solidFill>
                        <a:schemeClr val="tx1"/>
                      </a:solidFill>
                      <a:prstDash val="solid"/>
                      <a:round/>
                      <a:headEnd type="none" w="med" len="med"/>
                      <a:tailEnd type="none" w="med" len="med"/>
                    </a:lnT>
                    <a:lnB>
                      <a:noFill/>
                    </a:lnB>
                    <a:lnTlToBr>
                      <a:noFill/>
                    </a:lnTlToBr>
                    <a:lnBlToTr>
                      <a:noFill/>
                    </a:lnBlToTr>
                    <a:solidFill>
                      <a:srgbClr val="EAEAEA"/>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1.570</a:t>
                      </a:r>
                      <a:endParaRPr kumimoji="0" lang="de-DE" altLang="de-DE" sz="1200" b="0" i="0" u="none" strike="noStrike" cap="none" normalizeH="0" baseline="0">
                        <a:ln>
                          <a:noFill/>
                        </a:ln>
                        <a:solidFill>
                          <a:schemeClr val="tx1"/>
                        </a:solidFill>
                        <a:effectLst/>
                        <a:latin typeface="Arial" pitchFamily="34" charset="0"/>
                        <a:cs typeface="Times New Roman" pitchFamily="18" charset="0"/>
                      </a:endParaRPr>
                    </a:p>
                  </a:txBody>
                  <a:tcPr marL="68580" marR="68580" marT="0" marB="0" anchor="ctr" horzOverflow="overflow">
                    <a:lnL>
                      <a:noFill/>
                    </a:lnL>
                    <a:lnR>
                      <a:noFill/>
                    </a:lnR>
                    <a:lnT w="9525" cap="flat" cmpd="sng" algn="ctr">
                      <a:solidFill>
                        <a:schemeClr val="tx1"/>
                      </a:solidFill>
                      <a:prstDash val="solid"/>
                      <a:round/>
                      <a:headEnd type="none" w="med" len="med"/>
                      <a:tailEnd type="none" w="med" len="med"/>
                    </a:lnT>
                    <a:lnB>
                      <a:noFill/>
                    </a:lnB>
                    <a:lnTlToBr>
                      <a:noFill/>
                    </a:lnTlToBr>
                    <a:lnBlToTr>
                      <a:noFill/>
                    </a:lnBlToTr>
                    <a:solidFill>
                      <a:srgbClr val="EAEAEA"/>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1.420</a:t>
                      </a:r>
                      <a:endParaRPr kumimoji="0" lang="de-DE" altLang="de-DE" sz="1200" b="0" i="0" u="none" strike="noStrike" cap="none" normalizeH="0" baseline="0">
                        <a:ln>
                          <a:noFill/>
                        </a:ln>
                        <a:solidFill>
                          <a:schemeClr val="tx1"/>
                        </a:solidFill>
                        <a:effectLst/>
                        <a:latin typeface="Arial" pitchFamily="34" charset="0"/>
                        <a:cs typeface="Times New Roman" pitchFamily="18" charset="0"/>
                      </a:endParaRPr>
                    </a:p>
                  </a:txBody>
                  <a:tcPr marL="68580" marR="68580" marT="0" marB="0" anchor="ctr" horzOverflow="overflow">
                    <a:lnL>
                      <a:noFill/>
                    </a:lnL>
                    <a:lnR>
                      <a:noFill/>
                    </a:lnR>
                    <a:lnT w="9525" cap="flat" cmpd="sng" algn="ctr">
                      <a:solidFill>
                        <a:schemeClr val="tx1"/>
                      </a:solidFill>
                      <a:prstDash val="solid"/>
                      <a:round/>
                      <a:headEnd type="none" w="med" len="med"/>
                      <a:tailEnd type="none" w="med" len="med"/>
                    </a:lnT>
                    <a:lnB>
                      <a:noFill/>
                    </a:lnB>
                    <a:lnTlToBr>
                      <a:noFill/>
                    </a:lnTlToBr>
                    <a:lnBlToTr>
                      <a:noFill/>
                    </a:lnBlToTr>
                    <a:solidFill>
                      <a:srgbClr val="EAEAEA"/>
                    </a:solidFill>
                  </a:tcPr>
                </a:tc>
                <a:extLst>
                  <a:ext uri="{0D108BD9-81ED-4DB2-BD59-A6C34878D82A}">
                    <a16:rowId xmlns:a16="http://schemas.microsoft.com/office/drawing/2014/main" val="10017"/>
                  </a:ext>
                </a:extLst>
              </a:tr>
              <a:tr h="218905">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de-DE" sz="1200" b="0" i="0" u="none" strike="noStrike" cap="none" normalizeH="0" baseline="0">
                          <a:ln>
                            <a:noFill/>
                          </a:ln>
                          <a:solidFill>
                            <a:schemeClr val="tx1"/>
                          </a:solidFill>
                          <a:effectLst/>
                          <a:latin typeface="Arial" pitchFamily="34" charset="0"/>
                          <a:cs typeface="Times New Roman" pitchFamily="18" charset="0"/>
                        </a:rPr>
                        <a:t>Share of explained total variance</a:t>
                      </a:r>
                      <a:endParaRPr kumimoji="0" lang="en-US" altLang="de-DE" sz="1200" b="0" i="0" u="none" strike="noStrike" cap="none" normalizeH="0" baseline="0">
                        <a:ln>
                          <a:noFill/>
                        </a:ln>
                        <a:solidFill>
                          <a:schemeClr val="tx1"/>
                        </a:solidFill>
                        <a:effectLst/>
                        <a:latin typeface="Arial" pitchFamily="34" charset="0"/>
                      </a:endParaRPr>
                    </a:p>
                  </a:txBody>
                  <a:tcPr marL="93750" marR="93750" marT="18002" marB="18002" anchor="ctr" horzOverflow="overflow">
                    <a:lnL>
                      <a:noFill/>
                    </a:lnL>
                    <a:lnR>
                      <a:noFill/>
                    </a:lnR>
                    <a:lnT>
                      <a:noFill/>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0" i="0" u="none" strike="noStrike" cap="none" normalizeH="0" baseline="0">
                          <a:ln>
                            <a:noFill/>
                          </a:ln>
                          <a:solidFill>
                            <a:schemeClr val="tx1"/>
                          </a:solidFill>
                          <a:effectLst/>
                          <a:latin typeface="Arial" pitchFamily="34" charset="0"/>
                          <a:cs typeface="Times New Roman" pitchFamily="18" charset="0"/>
                        </a:rPr>
                        <a:t>33.99%</a:t>
                      </a:r>
                    </a:p>
                  </a:txBody>
                  <a:tcPr marL="93750" marR="93750" marT="18002" marB="18002" anchor="ctr" horzOverflow="overflow">
                    <a:lnL>
                      <a:noFill/>
                    </a:lnL>
                    <a:lnR>
                      <a:noFill/>
                    </a:lnR>
                    <a:lnT>
                      <a:noFill/>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0" i="0" u="none" strike="noStrike" cap="none" normalizeH="0" baseline="0">
                          <a:ln>
                            <a:noFill/>
                          </a:ln>
                          <a:solidFill>
                            <a:schemeClr val="tx1"/>
                          </a:solidFill>
                          <a:effectLst/>
                          <a:latin typeface="Arial" pitchFamily="34" charset="0"/>
                          <a:cs typeface="Times New Roman" pitchFamily="18" charset="0"/>
                        </a:rPr>
                        <a:t>12.96%</a:t>
                      </a:r>
                    </a:p>
                  </a:txBody>
                  <a:tcPr marL="93750" marR="93750" marT="18002" marB="18002" anchor="ctr" horzOverflow="overflow">
                    <a:lnL>
                      <a:noFill/>
                    </a:lnL>
                    <a:lnR>
                      <a:noFill/>
                    </a:lnR>
                    <a:lnT>
                      <a:noFill/>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0" i="0" u="none" strike="noStrike" cap="none" normalizeH="0" baseline="0">
                          <a:ln>
                            <a:noFill/>
                          </a:ln>
                          <a:solidFill>
                            <a:schemeClr val="tx1"/>
                          </a:solidFill>
                          <a:effectLst/>
                          <a:latin typeface="Arial" pitchFamily="34" charset="0"/>
                          <a:cs typeface="Times New Roman" pitchFamily="18" charset="0"/>
                        </a:rPr>
                        <a:t>8.30%</a:t>
                      </a:r>
                    </a:p>
                  </a:txBody>
                  <a:tcPr marL="93750" marR="93750" marT="18002" marB="18002" anchor="ctr" horzOverflow="overflow">
                    <a:lnL>
                      <a:noFill/>
                    </a:lnL>
                    <a:lnR>
                      <a:noFill/>
                    </a:lnR>
                    <a:lnT>
                      <a:noFill/>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de-DE" sz="1200" b="0" i="0" u="none" strike="noStrike" cap="none" normalizeH="0" baseline="0">
                          <a:ln>
                            <a:noFill/>
                          </a:ln>
                          <a:solidFill>
                            <a:schemeClr val="tx1"/>
                          </a:solidFill>
                          <a:effectLst/>
                          <a:latin typeface="Arial" pitchFamily="34" charset="0"/>
                          <a:cs typeface="Times New Roman" pitchFamily="18" charset="0"/>
                        </a:rPr>
                        <a:t>7.48%</a:t>
                      </a:r>
                    </a:p>
                  </a:txBody>
                  <a:tcPr marL="93750" marR="93750" marT="18002" marB="18002" anchor="ctr" horzOverflow="overflow">
                    <a:lnL>
                      <a:noFill/>
                    </a:lnL>
                    <a:lnR>
                      <a:noFill/>
                    </a:lnR>
                    <a:lnT>
                      <a:noFill/>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18"/>
                  </a:ext>
                </a:extLst>
              </a:tr>
              <a:tr h="218905">
                <a:tc gridSpan="5">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0" fontAlgn="base" latinLnBrk="0" hangingPunct="0">
                        <a:lnSpc>
                          <a:spcPct val="100000"/>
                        </a:lnSpc>
                        <a:spcBef>
                          <a:spcPct val="20000"/>
                        </a:spcBef>
                        <a:spcAft>
                          <a:spcPct val="0"/>
                        </a:spcAft>
                        <a:buClrTx/>
                        <a:buSzPct val="65000"/>
                        <a:buFont typeface="Monotype Sorts" pitchFamily="2" charset="2"/>
                        <a:buNone/>
                        <a:tabLst/>
                      </a:pPr>
                      <a:r>
                        <a:rPr kumimoji="0" lang="en-US" altLang="de-DE" sz="1200" b="0" i="1" u="none" strike="noStrike" cap="none" normalizeH="0" baseline="0" dirty="0">
                          <a:ln>
                            <a:noFill/>
                          </a:ln>
                          <a:solidFill>
                            <a:schemeClr val="bg1"/>
                          </a:solidFill>
                          <a:effectLst/>
                          <a:latin typeface="Arial" pitchFamily="34" charset="0"/>
                          <a:cs typeface="Times New Roman" pitchFamily="18" charset="0"/>
                        </a:rPr>
                        <a:t>KMO measure of sampling adequacy: .894; Chi</a:t>
                      </a:r>
                      <a:r>
                        <a:rPr kumimoji="0" lang="en-US" altLang="de-DE" sz="1200" b="0" i="1" u="none" strike="noStrike" cap="none" normalizeH="0" baseline="30000" dirty="0">
                          <a:ln>
                            <a:noFill/>
                          </a:ln>
                          <a:solidFill>
                            <a:schemeClr val="bg1"/>
                          </a:solidFill>
                          <a:effectLst/>
                          <a:latin typeface="Arial" pitchFamily="34" charset="0"/>
                          <a:ea typeface="(Asiatische Schriftart verwende"/>
                          <a:cs typeface="Times New Roman" pitchFamily="18" charset="0"/>
                        </a:rPr>
                        <a:t>2</a:t>
                      </a:r>
                      <a:r>
                        <a:rPr kumimoji="0" lang="en-US" altLang="de-DE" sz="1200" b="0" i="1" u="none" strike="noStrike" cap="none" normalizeH="0" baseline="0" dirty="0">
                          <a:ln>
                            <a:noFill/>
                          </a:ln>
                          <a:solidFill>
                            <a:schemeClr val="bg1"/>
                          </a:solidFill>
                          <a:effectLst/>
                          <a:latin typeface="Arial" pitchFamily="34" charset="0"/>
                          <a:cs typeface="Times New Roman" pitchFamily="18" charset="0"/>
                        </a:rPr>
                        <a:t> of Bartlett’s test of </a:t>
                      </a:r>
                      <a:r>
                        <a:rPr kumimoji="0" lang="en-US" altLang="de-DE" sz="1200" b="0" i="1" u="none" strike="noStrike" cap="none" normalizeH="0" baseline="0" dirty="0" err="1">
                          <a:ln>
                            <a:noFill/>
                          </a:ln>
                          <a:solidFill>
                            <a:schemeClr val="bg1"/>
                          </a:solidFill>
                          <a:effectLst/>
                          <a:latin typeface="Arial" pitchFamily="34" charset="0"/>
                          <a:cs typeface="Times New Roman" pitchFamily="18" charset="0"/>
                        </a:rPr>
                        <a:t>sphericity</a:t>
                      </a:r>
                      <a:r>
                        <a:rPr kumimoji="0" lang="en-US" altLang="de-DE" sz="1200" b="0" i="1" u="none" strike="noStrike" cap="none" normalizeH="0" baseline="0" dirty="0">
                          <a:ln>
                            <a:noFill/>
                          </a:ln>
                          <a:solidFill>
                            <a:schemeClr val="bg1"/>
                          </a:solidFill>
                          <a:effectLst/>
                          <a:latin typeface="Arial" pitchFamily="34" charset="0"/>
                          <a:cs typeface="Times New Roman" pitchFamily="18" charset="0"/>
                        </a:rPr>
                        <a:t>: 25,098.40 (sign. p=.000). </a:t>
                      </a:r>
                      <a:endParaRPr kumimoji="0" lang="de-DE" altLang="de-DE" sz="1200" b="0" i="1" u="none" strike="noStrike" cap="none" normalizeH="0" baseline="0" dirty="0">
                        <a:ln>
                          <a:noFill/>
                        </a:ln>
                        <a:solidFill>
                          <a:schemeClr val="bg1"/>
                        </a:solidFill>
                        <a:effectLst/>
                        <a:latin typeface="Arial" pitchFamily="34" charset="0"/>
                        <a:cs typeface="Times New Roman" pitchFamily="18" charset="0"/>
                      </a:endParaRPr>
                    </a:p>
                  </a:txBody>
                  <a:tcPr marL="93750" marR="93750" marT="18002" marB="18002" anchor="ctr" horzOverflow="overflow">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3366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9"/>
                  </a:ext>
                </a:extLst>
              </a:tr>
            </a:tbl>
          </a:graphicData>
        </a:graphic>
      </p:graphicFrame>
      <p:sp>
        <p:nvSpPr>
          <p:cNvPr id="2" name="Fußzeilenplatzhalter 3">
            <a:extLst>
              <a:ext uri="{FF2B5EF4-FFF2-40B4-BE49-F238E27FC236}">
                <a16:creationId xmlns:a16="http://schemas.microsoft.com/office/drawing/2014/main" id="{2E1F5891-0566-9411-6077-558B7EAE4218}"/>
              </a:ext>
            </a:extLst>
          </p:cNvPr>
          <p:cNvSpPr>
            <a:spLocks noGrp="1"/>
          </p:cNvSpPr>
          <p:nvPr>
            <p:ph type="ftr" sz="quarter" idx="11"/>
          </p:nvPr>
        </p:nvSpPr>
        <p:spPr bwMode="auto">
          <a:xfrm>
            <a:off x="176213" y="6512443"/>
            <a:ext cx="753903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SzTx/>
              <a:buFontTx/>
              <a:buNone/>
            </a:pPr>
            <a:r>
              <a:rPr lang="en-US" altLang="de-DE" sz="1000" b="0" dirty="0"/>
              <a:t>Introduction</a:t>
            </a:r>
            <a:r>
              <a:rPr lang="en-US" altLang="de-DE" sz="1000" b="0" dirty="0">
                <a:solidFill>
                  <a:srgbClr val="336699"/>
                </a:solidFill>
              </a:rPr>
              <a:t> </a:t>
            </a:r>
            <a:r>
              <a:rPr lang="en-US" altLang="de-DE" sz="1000" b="0" dirty="0"/>
              <a:t>– Conceptualization and hypotheses development – </a:t>
            </a:r>
            <a:r>
              <a:rPr lang="en-US" altLang="de-DE" sz="1000" b="0" dirty="0">
                <a:solidFill>
                  <a:srgbClr val="336699"/>
                </a:solidFill>
              </a:rPr>
              <a:t>Empirical analysis</a:t>
            </a:r>
            <a:r>
              <a:rPr lang="en-US" altLang="de-DE" sz="1000" b="0" dirty="0"/>
              <a:t> – Conclusion and limitations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p:cNvSpPr>
            <a:spLocks noGrp="1"/>
          </p:cNvSpPr>
          <p:nvPr>
            <p:ph type="title"/>
          </p:nvPr>
        </p:nvSpPr>
        <p:spPr>
          <a:xfrm>
            <a:off x="131311" y="168960"/>
            <a:ext cx="6592540" cy="939800"/>
          </a:xfrm>
        </p:spPr>
        <p:txBody>
          <a:bodyPr/>
          <a:lstStyle/>
          <a:p>
            <a:r>
              <a:rPr lang="en-GB" altLang="de-DE" dirty="0"/>
              <a:t>Discriminatory Power of the Model. </a:t>
            </a:r>
            <a:br>
              <a:rPr lang="en-GB" altLang="de-DE" dirty="0"/>
            </a:br>
            <a:r>
              <a:rPr lang="en-GB" altLang="de-DE" sz="1800" dirty="0"/>
              <a:t>Total Sample</a:t>
            </a:r>
            <a:endParaRPr lang="de-DE" altLang="de-DE" sz="1800" dirty="0"/>
          </a:p>
        </p:txBody>
      </p:sp>
      <p:graphicFrame>
        <p:nvGraphicFramePr>
          <p:cNvPr id="6" name="Group 47"/>
          <p:cNvGraphicFramePr>
            <a:graphicFrameLocks noGrp="1"/>
          </p:cNvGraphicFramePr>
          <p:nvPr>
            <p:extLst>
              <p:ext uri="{D42A27DB-BD31-4B8C-83A1-F6EECF244321}">
                <p14:modId xmlns:p14="http://schemas.microsoft.com/office/powerpoint/2010/main" val="1308932039"/>
              </p:ext>
            </p:extLst>
          </p:nvPr>
        </p:nvGraphicFramePr>
        <p:xfrm>
          <a:off x="250825" y="1988840"/>
          <a:ext cx="8642350" cy="2377344"/>
        </p:xfrm>
        <a:graphic>
          <a:graphicData uri="http://schemas.openxmlformats.org/drawingml/2006/table">
            <a:tbl>
              <a:tblPr/>
              <a:tblGrid>
                <a:gridCol w="2098901">
                  <a:extLst>
                    <a:ext uri="{9D8B030D-6E8A-4147-A177-3AD203B41FA5}">
                      <a16:colId xmlns:a16="http://schemas.microsoft.com/office/drawing/2014/main" val="20000"/>
                    </a:ext>
                  </a:extLst>
                </a:gridCol>
                <a:gridCol w="1197810">
                  <a:extLst>
                    <a:ext uri="{9D8B030D-6E8A-4147-A177-3AD203B41FA5}">
                      <a16:colId xmlns:a16="http://schemas.microsoft.com/office/drawing/2014/main" val="20001"/>
                    </a:ext>
                  </a:extLst>
                </a:gridCol>
                <a:gridCol w="1171261">
                  <a:extLst>
                    <a:ext uri="{9D8B030D-6E8A-4147-A177-3AD203B41FA5}">
                      <a16:colId xmlns:a16="http://schemas.microsoft.com/office/drawing/2014/main" val="20002"/>
                    </a:ext>
                  </a:extLst>
                </a:gridCol>
                <a:gridCol w="1044766">
                  <a:extLst>
                    <a:ext uri="{9D8B030D-6E8A-4147-A177-3AD203B41FA5}">
                      <a16:colId xmlns:a16="http://schemas.microsoft.com/office/drawing/2014/main" val="20003"/>
                    </a:ext>
                  </a:extLst>
                </a:gridCol>
                <a:gridCol w="1043204">
                  <a:extLst>
                    <a:ext uri="{9D8B030D-6E8A-4147-A177-3AD203B41FA5}">
                      <a16:colId xmlns:a16="http://schemas.microsoft.com/office/drawing/2014/main" val="20004"/>
                    </a:ext>
                  </a:extLst>
                </a:gridCol>
                <a:gridCol w="1041642">
                  <a:extLst>
                    <a:ext uri="{9D8B030D-6E8A-4147-A177-3AD203B41FA5}">
                      <a16:colId xmlns:a16="http://schemas.microsoft.com/office/drawing/2014/main" val="20005"/>
                    </a:ext>
                  </a:extLst>
                </a:gridCol>
                <a:gridCol w="1044766">
                  <a:extLst>
                    <a:ext uri="{9D8B030D-6E8A-4147-A177-3AD203B41FA5}">
                      <a16:colId xmlns:a16="http://schemas.microsoft.com/office/drawing/2014/main" val="20006"/>
                    </a:ext>
                  </a:extLst>
                </a:gridCol>
              </a:tblGrid>
              <a:tr h="274285">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de-DE" sz="12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txBody>
                  <a:tcPr marT="45714" marB="45714"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de-DE" sz="1200" b="1" i="0" u="none" strike="noStrike" cap="none" normalizeH="0" baseline="0">
                        <a:ln>
                          <a:noFill/>
                        </a:ln>
                        <a:solidFill>
                          <a:schemeClr val="tx1"/>
                        </a:solidFill>
                        <a:effectLst/>
                        <a:latin typeface="Arial" pitchFamily="34" charset="0"/>
                        <a:ea typeface="Times New Roman" pitchFamily="18" charset="0"/>
                        <a:cs typeface="Arial" pitchFamily="34" charset="0"/>
                      </a:endParaRPr>
                    </a:p>
                  </a:txBody>
                  <a:tcPr marT="45714" marB="45714" horzOverflow="overflow">
                    <a:lnL>
                      <a:noFill/>
                    </a:lnL>
                    <a:lnR>
                      <a:noFill/>
                    </a:lnR>
                    <a:lnT>
                      <a:noFill/>
                    </a:lnT>
                    <a:lnB>
                      <a:noFill/>
                    </a:lnB>
                    <a:lnTlToBr>
                      <a:noFill/>
                    </a:lnTlToBr>
                    <a:lnBlToTr>
                      <a:noFill/>
                    </a:lnBlToTr>
                    <a:noFill/>
                  </a:tcPr>
                </a:tc>
                <a:tc gridSpan="5">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de-DE" sz="1200" b="1" i="0" u="none" strike="noStrike" cap="none" normalizeH="0" baseline="0">
                          <a:ln>
                            <a:noFill/>
                          </a:ln>
                          <a:solidFill>
                            <a:schemeClr val="bg1"/>
                          </a:solidFill>
                          <a:effectLst/>
                          <a:latin typeface="Arial" pitchFamily="34" charset="0"/>
                          <a:ea typeface="Times New Roman" pitchFamily="18" charset="0"/>
                          <a:cs typeface="Arial" pitchFamily="34" charset="0"/>
                        </a:rPr>
                        <a:t>Squared correlations between constructs</a:t>
                      </a:r>
                    </a:p>
                  </a:txBody>
                  <a:tcPr marT="45714" marB="45714" horzOverflow="overflow">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sm" len="sm"/>
                      <a:tailEnd type="none" w="med" len="lg"/>
                    </a:lnB>
                    <a:lnTlToBr>
                      <a:noFill/>
                    </a:lnTlToBr>
                    <a:lnBlToTr>
                      <a:noFill/>
                    </a:lnBlToTr>
                    <a:solidFill>
                      <a:srgbClr val="3366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57141">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de-DE" sz="1200" b="1" i="0" u="none" strike="noStrike" cap="none" normalizeH="0" baseline="0">
                        <a:ln>
                          <a:noFill/>
                        </a:ln>
                        <a:solidFill>
                          <a:schemeClr val="tx1"/>
                        </a:solidFill>
                        <a:effectLst/>
                        <a:latin typeface="Arial" pitchFamily="34" charset="0"/>
                        <a:ea typeface="Times New Roman" pitchFamily="18" charset="0"/>
                        <a:cs typeface="Arial" pitchFamily="34" charset="0"/>
                      </a:endParaRPr>
                    </a:p>
                  </a:txBody>
                  <a:tcPr marT="45714" marB="45714"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de-DE" sz="1200" b="0" i="1" u="none" strike="noStrike" cap="none" normalizeH="0" baseline="0">
                          <a:ln>
                            <a:noFill/>
                          </a:ln>
                          <a:solidFill>
                            <a:schemeClr val="tx1"/>
                          </a:solidFill>
                          <a:effectLst/>
                          <a:latin typeface="Arial" pitchFamily="34" charset="0"/>
                          <a:ea typeface="Times New Roman" pitchFamily="18" charset="0"/>
                          <a:cs typeface="Arial" pitchFamily="34" charset="0"/>
                        </a:rPr>
                        <a:t>N=2,825</a:t>
                      </a:r>
                    </a:p>
                  </a:txBody>
                  <a:tcPr marT="45714" marB="45714"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de-DE" sz="1200" b="1" i="0" u="none" strike="noStrike" cap="none" normalizeH="0" baseline="0" dirty="0">
                          <a:ln>
                            <a:noFill/>
                          </a:ln>
                          <a:solidFill>
                            <a:schemeClr val="bg1"/>
                          </a:solidFill>
                          <a:effectLst/>
                          <a:latin typeface="Arial" pitchFamily="34" charset="0"/>
                          <a:ea typeface="Times New Roman" pitchFamily="18" charset="0"/>
                          <a:cs typeface="Arial" pitchFamily="34" charset="0"/>
                        </a:rPr>
                        <a:t>Assortment/ store layout</a:t>
                      </a:r>
                    </a:p>
                  </a:txBody>
                  <a:tcPr marT="45714" marB="45714" anchor="ctr" horzOverflow="overflow">
                    <a:lnL>
                      <a:noFill/>
                    </a:lnL>
                    <a:lnR>
                      <a:noFill/>
                    </a:lnR>
                    <a:lnT w="12700" cap="flat" cmpd="sng" algn="ctr">
                      <a:solidFill>
                        <a:srgbClr val="000000"/>
                      </a:solidFill>
                      <a:prstDash val="solid"/>
                      <a:round/>
                      <a:headEnd type="none" w="sm" len="sm"/>
                      <a:tailEnd type="none" w="med" len="lg"/>
                    </a:lnT>
                    <a:lnB w="12700" cap="flat" cmpd="sng" algn="ctr">
                      <a:solidFill>
                        <a:srgbClr val="000000"/>
                      </a:solidFill>
                      <a:prstDash val="solid"/>
                      <a:round/>
                      <a:headEnd type="none" w="sm" len="sm"/>
                      <a:tailEnd type="none" w="med" len="lg"/>
                    </a:lnB>
                    <a:lnTlToBr>
                      <a:noFill/>
                    </a:lnTlToBr>
                    <a:lnBlToTr>
                      <a:noFill/>
                    </a:lnBlToTr>
                    <a:solidFill>
                      <a:srgbClr val="336699"/>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de-DE" sz="1200" b="1" i="0" u="none" strike="noStrike" cap="none" normalizeH="0" baseline="0">
                          <a:ln>
                            <a:noFill/>
                          </a:ln>
                          <a:solidFill>
                            <a:schemeClr val="bg1"/>
                          </a:solidFill>
                          <a:effectLst/>
                          <a:latin typeface="Arial" pitchFamily="34" charset="0"/>
                          <a:ea typeface="Times New Roman" pitchFamily="18" charset="0"/>
                          <a:cs typeface="Arial" pitchFamily="34" charset="0"/>
                        </a:rPr>
                        <a:t>Location</a:t>
                      </a:r>
                    </a:p>
                  </a:txBody>
                  <a:tcPr marT="45714" marB="45714" anchor="ctr" horzOverflow="overflow">
                    <a:lnL>
                      <a:noFill/>
                    </a:lnL>
                    <a:lnR>
                      <a:noFill/>
                    </a:lnR>
                    <a:lnT w="12700" cap="flat" cmpd="sng" algn="ctr">
                      <a:solidFill>
                        <a:srgbClr val="000000"/>
                      </a:solidFill>
                      <a:prstDash val="solid"/>
                      <a:round/>
                      <a:headEnd type="none" w="sm" len="sm"/>
                      <a:tailEnd type="none" w="med" len="lg"/>
                    </a:lnT>
                    <a:lnB w="12700" cap="flat" cmpd="sng" algn="ctr">
                      <a:solidFill>
                        <a:srgbClr val="000000"/>
                      </a:solidFill>
                      <a:prstDash val="solid"/>
                      <a:round/>
                      <a:headEnd type="none" w="sm" len="sm"/>
                      <a:tailEnd type="none" w="med" len="lg"/>
                    </a:lnB>
                    <a:lnTlToBr>
                      <a:noFill/>
                    </a:lnTlToBr>
                    <a:lnBlToTr>
                      <a:noFill/>
                    </a:lnBlToTr>
                    <a:solidFill>
                      <a:srgbClr val="336699"/>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de-DE" sz="1200" b="1" i="0" u="none" strike="noStrike" cap="none" normalizeH="0" baseline="0">
                          <a:ln>
                            <a:noFill/>
                          </a:ln>
                          <a:solidFill>
                            <a:schemeClr val="bg1"/>
                          </a:solidFill>
                          <a:effectLst/>
                          <a:latin typeface="Arial" pitchFamily="34" charset="0"/>
                          <a:ea typeface="Times New Roman" pitchFamily="18" charset="0"/>
                          <a:cs typeface="Arial" pitchFamily="34" charset="0"/>
                        </a:rPr>
                        <a:t>Communi-cation</a:t>
                      </a:r>
                    </a:p>
                  </a:txBody>
                  <a:tcPr marT="45714" marB="45714" anchor="ctr" horzOverflow="overflow">
                    <a:lnL>
                      <a:noFill/>
                    </a:lnL>
                    <a:lnR>
                      <a:noFill/>
                    </a:lnR>
                    <a:lnT w="12700" cap="flat" cmpd="sng" algn="ctr">
                      <a:solidFill>
                        <a:srgbClr val="000000"/>
                      </a:solidFill>
                      <a:prstDash val="solid"/>
                      <a:round/>
                      <a:headEnd type="none" w="sm" len="sm"/>
                      <a:tailEnd type="none" w="med" len="lg"/>
                    </a:lnT>
                    <a:lnB w="12700" cap="flat" cmpd="sng" algn="ctr">
                      <a:solidFill>
                        <a:srgbClr val="000000"/>
                      </a:solidFill>
                      <a:prstDash val="solid"/>
                      <a:round/>
                      <a:headEnd type="none" w="sm" len="sm"/>
                      <a:tailEnd type="none" w="med" len="lg"/>
                    </a:lnB>
                    <a:lnTlToBr>
                      <a:noFill/>
                    </a:lnTlToBr>
                    <a:lnBlToTr>
                      <a:noFill/>
                    </a:lnBlToTr>
                    <a:solidFill>
                      <a:srgbClr val="336699"/>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de-DE" sz="1200" b="1" i="0" u="none" strike="noStrike" cap="none" normalizeH="0" baseline="0">
                          <a:ln>
                            <a:noFill/>
                          </a:ln>
                          <a:solidFill>
                            <a:schemeClr val="bg1"/>
                          </a:solidFill>
                          <a:effectLst/>
                          <a:latin typeface="Arial" pitchFamily="34" charset="0"/>
                          <a:ea typeface="Times New Roman" pitchFamily="18" charset="0"/>
                          <a:cs typeface="Arial" pitchFamily="34" charset="0"/>
                        </a:rPr>
                        <a:t>Price</a:t>
                      </a:r>
                    </a:p>
                  </a:txBody>
                  <a:tcPr marT="45714" marB="45714" anchor="ctr" horzOverflow="overflow">
                    <a:lnL>
                      <a:noFill/>
                    </a:lnL>
                    <a:lnR>
                      <a:noFill/>
                    </a:lnR>
                    <a:lnT w="12700" cap="flat" cmpd="sng" algn="ctr">
                      <a:solidFill>
                        <a:srgbClr val="000000"/>
                      </a:solidFill>
                      <a:prstDash val="solid"/>
                      <a:round/>
                      <a:headEnd type="none" w="sm" len="sm"/>
                      <a:tailEnd type="none" w="med" len="lg"/>
                    </a:lnT>
                    <a:lnB w="12700" cap="flat" cmpd="sng" algn="ctr">
                      <a:solidFill>
                        <a:srgbClr val="000000"/>
                      </a:solidFill>
                      <a:prstDash val="solid"/>
                      <a:round/>
                      <a:headEnd type="none" w="sm" len="sm"/>
                      <a:tailEnd type="none" w="med" len="lg"/>
                    </a:lnB>
                    <a:lnTlToBr>
                      <a:noFill/>
                    </a:lnTlToBr>
                    <a:lnBlToTr>
                      <a:noFill/>
                    </a:lnBlToTr>
                    <a:solidFill>
                      <a:srgbClr val="336699"/>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0" fontAlgn="base" latinLnBrk="0" hangingPunct="0">
                        <a:lnSpc>
                          <a:spcPct val="100000"/>
                        </a:lnSpc>
                        <a:spcBef>
                          <a:spcPct val="20000"/>
                        </a:spcBef>
                        <a:spcAft>
                          <a:spcPct val="0"/>
                        </a:spcAft>
                        <a:buClrTx/>
                        <a:buSzPct val="65000"/>
                        <a:buFont typeface="Monotype Sorts" pitchFamily="2" charset="2"/>
                        <a:buNone/>
                        <a:tabLst/>
                      </a:pPr>
                      <a:r>
                        <a:rPr kumimoji="0" lang="en-GB" altLang="de-DE" sz="1200" b="1" i="0" u="none" strike="noStrike" cap="none" normalizeH="0" baseline="0">
                          <a:ln>
                            <a:noFill/>
                          </a:ln>
                          <a:solidFill>
                            <a:schemeClr val="bg1"/>
                          </a:solidFill>
                          <a:effectLst/>
                          <a:latin typeface="Arial" pitchFamily="34" charset="0"/>
                          <a:ea typeface="Times New Roman" pitchFamily="18" charset="0"/>
                          <a:cs typeface="Arial" pitchFamily="34" charset="0"/>
                        </a:rPr>
                        <a:t>Service</a:t>
                      </a:r>
                    </a:p>
                  </a:txBody>
                  <a:tcPr marL="90000" marR="90000" marT="46794" marB="46794" anchor="ctr" anchorCtr="1" horzOverflow="overflow">
                    <a:lnL>
                      <a:noFill/>
                    </a:lnL>
                    <a:lnR>
                      <a:noFill/>
                    </a:lnR>
                    <a:lnT w="12700" cap="flat" cmpd="sng" algn="ctr">
                      <a:solidFill>
                        <a:srgbClr val="000000"/>
                      </a:solidFill>
                      <a:prstDash val="solid"/>
                      <a:round/>
                      <a:headEnd type="none" w="sm" len="sm"/>
                      <a:tailEnd type="none" w="med" len="lg"/>
                    </a:lnT>
                    <a:lnB w="12700" cap="flat" cmpd="sng" algn="ctr">
                      <a:solidFill>
                        <a:srgbClr val="000000"/>
                      </a:solidFill>
                      <a:prstDash val="solid"/>
                      <a:round/>
                      <a:headEnd type="none" w="sm" len="sm"/>
                      <a:tailEnd type="none" w="med" len="lg"/>
                    </a:lnB>
                    <a:lnTlToBr>
                      <a:noFill/>
                    </a:lnTlToBr>
                    <a:lnBlToTr>
                      <a:noFill/>
                    </a:lnBlToTr>
                    <a:solidFill>
                      <a:srgbClr val="336699"/>
                    </a:solidFill>
                  </a:tcPr>
                </a:tc>
                <a:extLst>
                  <a:ext uri="{0D108BD9-81ED-4DB2-BD59-A6C34878D82A}">
                    <a16:rowId xmlns:a16="http://schemas.microsoft.com/office/drawing/2014/main" val="10001"/>
                  </a:ext>
                </a:extLst>
              </a:tr>
              <a:tr h="274285">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de-DE" sz="1200" b="1" i="0" u="none" strike="noStrike" cap="none" normalizeH="0" baseline="0">
                        <a:ln>
                          <a:noFill/>
                        </a:ln>
                        <a:solidFill>
                          <a:schemeClr val="tx1"/>
                        </a:solidFill>
                        <a:effectLst/>
                        <a:latin typeface="Arial" pitchFamily="34" charset="0"/>
                        <a:ea typeface="Times New Roman" pitchFamily="18" charset="0"/>
                        <a:cs typeface="Arial" pitchFamily="34" charset="0"/>
                      </a:endParaRPr>
                    </a:p>
                  </a:txBody>
                  <a:tcPr marT="45714" marB="45714"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pPr>
                      <a:r>
                        <a:rPr kumimoji="0" lang="en-GB" altLang="de-DE" sz="1200" b="1" i="0" u="none" strike="noStrike" cap="none" normalizeH="0" baseline="0">
                          <a:ln>
                            <a:noFill/>
                          </a:ln>
                          <a:solidFill>
                            <a:schemeClr val="tx1"/>
                          </a:solidFill>
                          <a:effectLst/>
                          <a:latin typeface="Arial" pitchFamily="34" charset="0"/>
                          <a:cs typeface="Times New Roman" pitchFamily="18" charset="0"/>
                        </a:rPr>
                        <a:t>AVE </a:t>
                      </a:r>
                      <a:endParaRPr kumimoji="0" lang="de-DE" altLang="de-DE" sz="1200" b="1" i="0" u="none" strike="noStrike" cap="none" normalizeH="0" baseline="0">
                        <a:ln>
                          <a:noFill/>
                        </a:ln>
                        <a:solidFill>
                          <a:schemeClr val="tx1"/>
                        </a:solidFill>
                        <a:effectLst/>
                        <a:latin typeface="Times New Roman" pitchFamily="18" charset="0"/>
                        <a:cs typeface="Times New Roman" pitchFamily="18" charset="0"/>
                      </a:endParaRPr>
                    </a:p>
                  </a:txBody>
                  <a:tcPr marL="53975" marR="53975"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pPr>
                      <a:r>
                        <a:rPr kumimoji="0" lang="en-GB" altLang="de-DE" sz="1200" b="1" i="0" u="none" strike="noStrike" cap="none" normalizeH="0" baseline="0">
                          <a:ln>
                            <a:noFill/>
                          </a:ln>
                          <a:solidFill>
                            <a:schemeClr val="tx1"/>
                          </a:solidFill>
                          <a:effectLst/>
                          <a:latin typeface="Arial" pitchFamily="34" charset="0"/>
                          <a:cs typeface="Times New Roman" pitchFamily="18" charset="0"/>
                        </a:rPr>
                        <a:t>.52</a:t>
                      </a:r>
                      <a:endParaRPr kumimoji="0" lang="de-DE" altLang="de-DE" sz="1200" b="1" i="0" u="none" strike="noStrike" cap="none" normalizeH="0" baseline="0">
                        <a:ln>
                          <a:noFill/>
                        </a:ln>
                        <a:solidFill>
                          <a:schemeClr val="tx1"/>
                        </a:solidFill>
                        <a:effectLst/>
                        <a:latin typeface="Times New Roman" pitchFamily="18" charset="0"/>
                        <a:cs typeface="Times New Roman" pitchFamily="18" charset="0"/>
                      </a:endParaRPr>
                    </a:p>
                  </a:txBody>
                  <a:tcPr marL="53975" marR="53975" marT="0" marB="0" anchor="ctr" horzOverflow="overflow">
                    <a:lnL>
                      <a:noFill/>
                    </a:lnL>
                    <a:lnR>
                      <a:noFill/>
                    </a:lnR>
                    <a:lnT w="12700" cap="flat" cmpd="sng" algn="ctr">
                      <a:solidFill>
                        <a:srgbClr val="000000"/>
                      </a:solidFill>
                      <a:prstDash val="solid"/>
                      <a:round/>
                      <a:headEnd type="none" w="sm" len="sm"/>
                      <a:tailEnd type="none" w="med" len="lg"/>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pPr>
                      <a:r>
                        <a:rPr kumimoji="0" lang="en-GB" altLang="de-DE" sz="1200" b="1" i="0" u="none" strike="noStrike" cap="none" normalizeH="0" baseline="0">
                          <a:ln>
                            <a:noFill/>
                          </a:ln>
                          <a:solidFill>
                            <a:schemeClr val="tx1"/>
                          </a:solidFill>
                          <a:effectLst/>
                          <a:latin typeface="Arial" pitchFamily="34" charset="0"/>
                          <a:cs typeface="Times New Roman" pitchFamily="18" charset="0"/>
                        </a:rPr>
                        <a:t>.65</a:t>
                      </a:r>
                      <a:endParaRPr kumimoji="0" lang="de-DE" altLang="de-DE" sz="1200" b="1" i="0" u="none" strike="noStrike" cap="none" normalizeH="0" baseline="0">
                        <a:ln>
                          <a:noFill/>
                        </a:ln>
                        <a:solidFill>
                          <a:schemeClr val="tx1"/>
                        </a:solidFill>
                        <a:effectLst/>
                        <a:latin typeface="Times New Roman" pitchFamily="18" charset="0"/>
                        <a:cs typeface="Times New Roman" pitchFamily="18" charset="0"/>
                      </a:endParaRPr>
                    </a:p>
                  </a:txBody>
                  <a:tcPr marL="53975" marR="53975" marT="0" marB="0" anchor="ctr" horzOverflow="overflow">
                    <a:lnL>
                      <a:noFill/>
                    </a:lnL>
                    <a:lnR>
                      <a:noFill/>
                    </a:lnR>
                    <a:lnT w="12700" cap="flat" cmpd="sng" algn="ctr">
                      <a:solidFill>
                        <a:srgbClr val="000000"/>
                      </a:solidFill>
                      <a:prstDash val="solid"/>
                      <a:round/>
                      <a:headEnd type="none" w="sm" len="sm"/>
                      <a:tailEnd type="none" w="med" len="lg"/>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pPr>
                      <a:r>
                        <a:rPr kumimoji="0" lang="en-GB" altLang="de-DE" sz="1200" b="1" i="0" u="none" strike="noStrike" cap="none" normalizeH="0" baseline="0">
                          <a:ln>
                            <a:noFill/>
                          </a:ln>
                          <a:solidFill>
                            <a:schemeClr val="tx1"/>
                          </a:solidFill>
                          <a:effectLst/>
                          <a:latin typeface="Arial" pitchFamily="34" charset="0"/>
                          <a:cs typeface="Times New Roman" pitchFamily="18" charset="0"/>
                        </a:rPr>
                        <a:t>.71</a:t>
                      </a:r>
                      <a:endParaRPr kumimoji="0" lang="de-DE" altLang="de-DE" sz="1200" b="1" i="0" u="none" strike="noStrike" cap="none" normalizeH="0" baseline="0">
                        <a:ln>
                          <a:noFill/>
                        </a:ln>
                        <a:solidFill>
                          <a:schemeClr val="tx1"/>
                        </a:solidFill>
                        <a:effectLst/>
                        <a:latin typeface="Times New Roman" pitchFamily="18" charset="0"/>
                        <a:cs typeface="Times New Roman" pitchFamily="18" charset="0"/>
                      </a:endParaRPr>
                    </a:p>
                  </a:txBody>
                  <a:tcPr marL="53975" marR="53975" marT="0" marB="0" anchor="ctr" horzOverflow="overflow">
                    <a:lnL>
                      <a:noFill/>
                    </a:lnL>
                    <a:lnR>
                      <a:noFill/>
                    </a:lnR>
                    <a:lnT w="12700" cap="flat" cmpd="sng" algn="ctr">
                      <a:solidFill>
                        <a:srgbClr val="000000"/>
                      </a:solidFill>
                      <a:prstDash val="solid"/>
                      <a:round/>
                      <a:headEnd type="none" w="sm" len="sm"/>
                      <a:tailEnd type="none" w="med" len="lg"/>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eaLnBrk="0" hangingPunct="0">
                        <a:spcBef>
                          <a:spcPct val="20000"/>
                        </a:spcBef>
                        <a:buClr>
                          <a:srgbClr val="336699"/>
                        </a:buClr>
                        <a:buSzPct val="75000"/>
                        <a:buFont typeface="Wingdings" pitchFamily="2" charset="2"/>
                        <a:tabLst>
                          <a:tab pos="323850" algn="r"/>
                        </a:tabLst>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tabLst>
                          <a:tab pos="323850" algn="r"/>
                        </a:tabLst>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tabLst>
                          <a:tab pos="323850" algn="r"/>
                        </a:tabLst>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tabLst>
                          <a:tab pos="323850" algn="r"/>
                        </a:tabLst>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tabLst>
                          <a:tab pos="323850" algn="r"/>
                        </a:tabLst>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tabLst>
                          <a:tab pos="323850" algn="r"/>
                        </a:tabLst>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tabLst>
                          <a:tab pos="323850" algn="r"/>
                        </a:tabLst>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tabLst>
                          <a:tab pos="323850" algn="r"/>
                        </a:tabLst>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tabLst>
                          <a:tab pos="323850" algn="r"/>
                        </a:tabLst>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tab pos="323850" algn="r"/>
                        </a:tabLst>
                      </a:pPr>
                      <a:r>
                        <a:rPr kumimoji="0" lang="en-GB" altLang="de-DE" sz="1200" b="1" i="0" u="none" strike="noStrike" cap="none" normalizeH="0" baseline="0">
                          <a:ln>
                            <a:noFill/>
                          </a:ln>
                          <a:solidFill>
                            <a:schemeClr val="tx1"/>
                          </a:solidFill>
                          <a:effectLst/>
                          <a:latin typeface="Arial" pitchFamily="34" charset="0"/>
                          <a:cs typeface="Times New Roman" pitchFamily="18" charset="0"/>
                        </a:rPr>
                        <a:t>.52</a:t>
                      </a:r>
                      <a:endParaRPr kumimoji="0" lang="de-DE" altLang="de-DE" sz="1200" b="1" i="0" u="none" strike="noStrike" cap="none" normalizeH="0" baseline="0">
                        <a:ln>
                          <a:noFill/>
                        </a:ln>
                        <a:solidFill>
                          <a:schemeClr val="tx1"/>
                        </a:solidFill>
                        <a:effectLst/>
                        <a:latin typeface="Times New Roman" pitchFamily="18" charset="0"/>
                        <a:cs typeface="Times New Roman" pitchFamily="18" charset="0"/>
                      </a:endParaRPr>
                    </a:p>
                  </a:txBody>
                  <a:tcPr marL="53975" marR="53975" marT="0" marB="0" anchor="ctr" horzOverflow="overflow">
                    <a:lnL>
                      <a:noFill/>
                    </a:lnL>
                    <a:lnR>
                      <a:noFill/>
                    </a:lnR>
                    <a:lnT w="12700" cap="flat" cmpd="sng" algn="ctr">
                      <a:solidFill>
                        <a:srgbClr val="000000"/>
                      </a:solidFill>
                      <a:prstDash val="solid"/>
                      <a:round/>
                      <a:headEnd type="none" w="sm" len="sm"/>
                      <a:tailEnd type="none" w="med" len="lg"/>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eaLnBrk="0" hangingPunct="0">
                        <a:spcBef>
                          <a:spcPct val="20000"/>
                        </a:spcBef>
                        <a:buClr>
                          <a:srgbClr val="336699"/>
                        </a:buClr>
                        <a:buSzPct val="75000"/>
                        <a:buFont typeface="Wingdings" pitchFamily="2" charset="2"/>
                        <a:tabLst>
                          <a:tab pos="287338" algn="r"/>
                        </a:tabLst>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tabLst>
                          <a:tab pos="287338" algn="r"/>
                        </a:tabLst>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tabLst>
                          <a:tab pos="287338" algn="r"/>
                        </a:tabLst>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tabLst>
                          <a:tab pos="287338" algn="r"/>
                        </a:tabLst>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tabLst>
                          <a:tab pos="287338" algn="r"/>
                        </a:tabLst>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tab pos="287338" algn="r"/>
                        </a:tabLst>
                      </a:pPr>
                      <a:r>
                        <a:rPr kumimoji="0" lang="en-GB" altLang="de-DE" sz="1200" b="1" i="0" u="none" strike="noStrike" cap="none" normalizeH="0" baseline="0">
                          <a:ln>
                            <a:noFill/>
                          </a:ln>
                          <a:solidFill>
                            <a:schemeClr val="tx1"/>
                          </a:solidFill>
                          <a:effectLst/>
                          <a:latin typeface="Arial" pitchFamily="34" charset="0"/>
                          <a:cs typeface="Times New Roman" pitchFamily="18" charset="0"/>
                        </a:rPr>
                        <a:t>.64</a:t>
                      </a:r>
                      <a:endParaRPr kumimoji="0" lang="de-DE" altLang="de-DE" sz="1200" b="1" i="0" u="none" strike="noStrike" cap="none" normalizeH="0" baseline="0">
                        <a:ln>
                          <a:noFill/>
                        </a:ln>
                        <a:solidFill>
                          <a:schemeClr val="tx1"/>
                        </a:solidFill>
                        <a:effectLst/>
                        <a:latin typeface="Times New Roman" pitchFamily="18" charset="0"/>
                        <a:cs typeface="Times New Roman" pitchFamily="18" charset="0"/>
                      </a:endParaRPr>
                    </a:p>
                  </a:txBody>
                  <a:tcPr marL="53975" marR="53975" marT="0" marB="0" anchor="ctr" horzOverflow="overflow">
                    <a:lnL>
                      <a:noFill/>
                    </a:lnL>
                    <a:lnR>
                      <a:noFill/>
                    </a:lnR>
                    <a:lnT w="12700" cap="flat" cmpd="sng" algn="ctr">
                      <a:solidFill>
                        <a:srgbClr val="000000"/>
                      </a:solidFill>
                      <a:prstDash val="solid"/>
                      <a:round/>
                      <a:headEnd type="none" w="sm" len="sm"/>
                      <a:tailEnd type="none" w="med" len="lg"/>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2"/>
                  </a:ext>
                </a:extLst>
              </a:tr>
              <a:tr h="274285">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de-DE" sz="1200" b="1" i="0" u="none" strike="noStrike" cap="none" normalizeH="0" baseline="0" dirty="0">
                          <a:ln>
                            <a:noFill/>
                          </a:ln>
                          <a:solidFill>
                            <a:schemeClr val="bg1"/>
                          </a:solidFill>
                          <a:effectLst/>
                          <a:latin typeface="Arial" pitchFamily="34" charset="0"/>
                          <a:ea typeface="Times New Roman" pitchFamily="18" charset="0"/>
                          <a:cs typeface="Arial" pitchFamily="34" charset="0"/>
                        </a:rPr>
                        <a:t>Assortment/store layout</a:t>
                      </a:r>
                    </a:p>
                  </a:txBody>
                  <a:tcPr marT="45714" marB="45714" horzOverflow="overflow">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sm" len="sm"/>
                      <a:tailEnd type="none" w="med" len="lg"/>
                    </a:lnB>
                    <a:lnTlToBr>
                      <a:noFill/>
                    </a:lnTlToBr>
                    <a:lnBlToTr>
                      <a:noFill/>
                    </a:lnBlToTr>
                    <a:solidFill>
                      <a:srgbClr val="336699"/>
                    </a:solidFill>
                  </a:tcPr>
                </a:tc>
                <a:tc>
                  <a:txBody>
                    <a:bodyPr/>
                    <a:lstStyle>
                      <a:lvl1pPr eaLnBrk="0" hangingPunct="0">
                        <a:spcBef>
                          <a:spcPct val="20000"/>
                        </a:spcBef>
                        <a:buClr>
                          <a:srgbClr val="336699"/>
                        </a:buClr>
                        <a:buSzPct val="75000"/>
                        <a:buFont typeface="Wingdings" pitchFamily="2" charset="2"/>
                        <a:tabLst>
                          <a:tab pos="287338" algn="r"/>
                        </a:tabLst>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tabLst>
                          <a:tab pos="287338" algn="r"/>
                        </a:tabLst>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tabLst>
                          <a:tab pos="287338" algn="r"/>
                        </a:tabLst>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tabLst>
                          <a:tab pos="287338" algn="r"/>
                        </a:tabLst>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tabLst>
                          <a:tab pos="287338" algn="r"/>
                        </a:tabLst>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tab pos="287338" algn="r"/>
                        </a:tabLst>
                      </a:pPr>
                      <a:r>
                        <a:rPr kumimoji="0" lang="en-GB" altLang="de-DE" sz="1200" b="1" i="0" u="none" strike="noStrike" cap="none" normalizeH="0" baseline="0">
                          <a:ln>
                            <a:noFill/>
                          </a:ln>
                          <a:solidFill>
                            <a:schemeClr val="tx1"/>
                          </a:solidFill>
                          <a:effectLst/>
                          <a:latin typeface="Arial" pitchFamily="34" charset="0"/>
                          <a:cs typeface="Times New Roman" pitchFamily="18" charset="0"/>
                        </a:rPr>
                        <a:t>.52</a:t>
                      </a:r>
                      <a:endParaRPr kumimoji="0" lang="de-DE" altLang="de-DE" sz="1200" b="1" i="0" u="none" strike="noStrike" cap="none" normalizeH="0" baseline="0">
                        <a:ln>
                          <a:noFill/>
                        </a:ln>
                        <a:solidFill>
                          <a:schemeClr val="tx1"/>
                        </a:solidFill>
                        <a:effectLst/>
                        <a:latin typeface="Times New Roman" pitchFamily="18" charset="0"/>
                        <a:cs typeface="Times New Roman" pitchFamily="18" charset="0"/>
                      </a:endParaRPr>
                    </a:p>
                  </a:txBody>
                  <a:tcPr marL="53975" marR="53975"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sm" len="sm"/>
                      <a:tailEnd type="none" w="med" len="lg"/>
                    </a:lnB>
                    <a:lnTlToBr>
                      <a:noFill/>
                    </a:lnTlToBr>
                    <a:lnBlToTr>
                      <a:noFill/>
                    </a:lnBlToTr>
                    <a:solidFill>
                      <a:srgbClr val="EAEAEA"/>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53975" marR="53975" marT="0" marB="0" anchor="ctr" horzOverflow="overflow">
                    <a:lnL>
                      <a:noFill/>
                    </a:lnL>
                    <a:lnR>
                      <a:noFill/>
                    </a:lnR>
                    <a:lnT w="952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	</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53975" marR="53975" marT="0" marB="0" anchor="ctr" horzOverflow="overflow">
                    <a:lnL>
                      <a:noFill/>
                    </a:lnL>
                    <a:lnR>
                      <a:noFill/>
                    </a:lnR>
                    <a:lnT w="952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	</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53975" marR="53975" marT="0" marB="0" anchor="ctr" horzOverflow="overflow">
                    <a:lnL>
                      <a:noFill/>
                    </a:lnL>
                    <a:lnR>
                      <a:noFill/>
                    </a:lnR>
                    <a:lnT w="952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tabLst>
                          <a:tab pos="323850" algn="r"/>
                        </a:tabLst>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tabLst>
                          <a:tab pos="323850" algn="r"/>
                        </a:tabLst>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tabLst>
                          <a:tab pos="323850" algn="r"/>
                        </a:tabLst>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tabLst>
                          <a:tab pos="323850" algn="r"/>
                        </a:tabLst>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tabLst>
                          <a:tab pos="323850" algn="r"/>
                        </a:tabLst>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tabLst>
                          <a:tab pos="323850" algn="r"/>
                        </a:tabLst>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tabLst>
                          <a:tab pos="323850" algn="r"/>
                        </a:tabLst>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tabLst>
                          <a:tab pos="323850" algn="r"/>
                        </a:tabLst>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tabLst>
                          <a:tab pos="323850" algn="r"/>
                        </a:tabLst>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tab pos="323850" algn="r"/>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	</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53975" marR="53975" marT="0" marB="0" anchor="ctr" horzOverflow="overflow">
                    <a:lnL>
                      <a:noFill/>
                    </a:lnL>
                    <a:lnR>
                      <a:noFill/>
                    </a:lnR>
                    <a:lnT w="952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tabLst>
                          <a:tab pos="287338" algn="r"/>
                        </a:tabLst>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tabLst>
                          <a:tab pos="287338" algn="r"/>
                        </a:tabLst>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tabLst>
                          <a:tab pos="287338" algn="r"/>
                        </a:tabLst>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tabLst>
                          <a:tab pos="287338" algn="r"/>
                        </a:tabLst>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tabLst>
                          <a:tab pos="287338" algn="r"/>
                        </a:tabLst>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tab pos="287338" algn="r"/>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	</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53975" marR="53975" marT="0" marB="0" anchor="ctr" horzOverflow="overflow">
                    <a:lnL>
                      <a:noFill/>
                    </a:lnL>
                    <a:lnR>
                      <a:noFill/>
                    </a:lnR>
                    <a:lnT w="9525"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3"/>
                  </a:ext>
                </a:extLst>
              </a:tr>
              <a:tr h="232056">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de-DE" sz="1200" b="1" i="0" u="none" strike="noStrike" kern="1200" cap="none" normalizeH="0" baseline="0" dirty="0">
                          <a:ln>
                            <a:noFill/>
                          </a:ln>
                          <a:solidFill>
                            <a:schemeClr val="bg1"/>
                          </a:solidFill>
                          <a:effectLst/>
                          <a:latin typeface="Arial" pitchFamily="34" charset="0"/>
                          <a:ea typeface="Times New Roman" pitchFamily="18" charset="0"/>
                          <a:cs typeface="Arial" pitchFamily="34" charset="0"/>
                        </a:rPr>
                        <a:t>Location</a:t>
                      </a:r>
                    </a:p>
                  </a:txBody>
                  <a:tcPr marT="45714" marB="45714" horzOverflow="overflow">
                    <a:lnL>
                      <a:noFill/>
                    </a:lnL>
                    <a:lnR>
                      <a:noFill/>
                    </a:lnR>
                    <a:lnT w="12700" cap="flat" cmpd="sng" algn="ctr">
                      <a:solidFill>
                        <a:srgbClr val="000000"/>
                      </a:solidFill>
                      <a:prstDash val="solid"/>
                      <a:round/>
                      <a:headEnd type="none" w="sm" len="sm"/>
                      <a:tailEnd type="none" w="med" len="lg"/>
                    </a:lnT>
                    <a:lnB w="12700" cap="flat" cmpd="sng" algn="ctr">
                      <a:solidFill>
                        <a:srgbClr val="000000"/>
                      </a:solidFill>
                      <a:prstDash val="solid"/>
                      <a:round/>
                      <a:headEnd type="none" w="sm" len="sm"/>
                      <a:tailEnd type="none" w="med" len="lg"/>
                    </a:lnB>
                    <a:lnTlToBr>
                      <a:noFill/>
                    </a:lnTlToBr>
                    <a:lnBlToTr>
                      <a:noFill/>
                    </a:lnBlToTr>
                    <a:solidFill>
                      <a:srgbClr val="336699"/>
                    </a:solidFill>
                  </a:tcPr>
                </a:tc>
                <a:tc>
                  <a:txBody>
                    <a:bodyPr/>
                    <a:lstStyle>
                      <a:lvl1pPr eaLnBrk="0" hangingPunct="0">
                        <a:spcBef>
                          <a:spcPct val="20000"/>
                        </a:spcBef>
                        <a:buClr>
                          <a:srgbClr val="336699"/>
                        </a:buClr>
                        <a:buSzPct val="75000"/>
                        <a:buFont typeface="Wingdings" pitchFamily="2" charset="2"/>
                        <a:tabLst>
                          <a:tab pos="287338" algn="r"/>
                        </a:tabLst>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tabLst>
                          <a:tab pos="287338" algn="r"/>
                        </a:tabLst>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tabLst>
                          <a:tab pos="287338" algn="r"/>
                        </a:tabLst>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tabLst>
                          <a:tab pos="287338" algn="r"/>
                        </a:tabLst>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tabLst>
                          <a:tab pos="287338" algn="r"/>
                        </a:tabLst>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tab pos="287338" algn="r"/>
                        </a:tabLst>
                      </a:pPr>
                      <a:r>
                        <a:rPr kumimoji="0" lang="en-GB" altLang="de-DE" sz="1200" b="1" i="0" u="none" strike="noStrike" cap="none" normalizeH="0" baseline="0">
                          <a:ln>
                            <a:noFill/>
                          </a:ln>
                          <a:solidFill>
                            <a:schemeClr val="tx1"/>
                          </a:solidFill>
                          <a:effectLst/>
                          <a:latin typeface="Arial" pitchFamily="34" charset="0"/>
                          <a:cs typeface="Times New Roman" pitchFamily="18" charset="0"/>
                        </a:rPr>
                        <a:t>.65</a:t>
                      </a:r>
                      <a:endParaRPr kumimoji="0" lang="de-DE" altLang="de-DE" sz="1200" b="1" i="0" u="none" strike="noStrike" cap="none" normalizeH="0" baseline="0">
                        <a:ln>
                          <a:noFill/>
                        </a:ln>
                        <a:solidFill>
                          <a:schemeClr val="tx1"/>
                        </a:solidFill>
                        <a:effectLst/>
                        <a:latin typeface="Times New Roman" pitchFamily="18" charset="0"/>
                        <a:cs typeface="Times New Roman" pitchFamily="18" charset="0"/>
                      </a:endParaRPr>
                    </a:p>
                  </a:txBody>
                  <a:tcPr marL="53975" marR="53975" marT="0" marB="0" anchor="ctr" horzOverflow="overflow">
                    <a:lnL>
                      <a:noFill/>
                    </a:lnL>
                    <a:lnR>
                      <a:noFill/>
                    </a:lnR>
                    <a:lnT w="12700" cap="flat" cmpd="sng" algn="ctr">
                      <a:solidFill>
                        <a:srgbClr val="000000"/>
                      </a:solidFill>
                      <a:prstDash val="solid"/>
                      <a:round/>
                      <a:headEnd type="none" w="sm" len="sm"/>
                      <a:tailEnd type="none" w="med" len="lg"/>
                    </a:lnT>
                    <a:lnB w="12700" cap="flat" cmpd="sng" algn="ctr">
                      <a:solidFill>
                        <a:srgbClr val="000000"/>
                      </a:solidFill>
                      <a:prstDash val="solid"/>
                      <a:round/>
                      <a:headEnd type="none" w="sm" len="sm"/>
                      <a:tailEnd type="none" w="med" len="lg"/>
                    </a:lnB>
                    <a:lnTlToBr>
                      <a:noFill/>
                    </a:lnTlToBr>
                    <a:lnBlToTr>
                      <a:noFill/>
                    </a:lnBlToTr>
                    <a:solidFill>
                      <a:srgbClr val="EAEAEA"/>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.08</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53975" marR="53975" marT="0" marB="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txBody>
                  <a:tcPr marL="53975" marR="53975" marT="0" marB="0" anchor="b"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	</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53975" marR="53975" marT="0" marB="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tabLst>
                          <a:tab pos="323850" algn="r"/>
                        </a:tabLst>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tabLst>
                          <a:tab pos="323850" algn="r"/>
                        </a:tabLst>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tabLst>
                          <a:tab pos="323850" algn="r"/>
                        </a:tabLst>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tabLst>
                          <a:tab pos="323850" algn="r"/>
                        </a:tabLst>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tabLst>
                          <a:tab pos="323850" algn="r"/>
                        </a:tabLst>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tabLst>
                          <a:tab pos="323850" algn="r"/>
                        </a:tabLst>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tabLst>
                          <a:tab pos="323850" algn="r"/>
                        </a:tabLst>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tabLst>
                          <a:tab pos="323850" algn="r"/>
                        </a:tabLst>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tabLst>
                          <a:tab pos="323850" algn="r"/>
                        </a:tabLst>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tab pos="323850" algn="r"/>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	</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53975" marR="53975" marT="0" marB="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tabLst>
                          <a:tab pos="287338" algn="r"/>
                        </a:tabLst>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tabLst>
                          <a:tab pos="287338" algn="r"/>
                        </a:tabLst>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tabLst>
                          <a:tab pos="287338" algn="r"/>
                        </a:tabLst>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tabLst>
                          <a:tab pos="287338" algn="r"/>
                        </a:tabLst>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tabLst>
                          <a:tab pos="287338" algn="r"/>
                        </a:tabLst>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tab pos="287338" algn="r"/>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	</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txBody>
                  <a:tcPr marL="53975" marR="53975" marT="0" marB="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274285">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de-DE" sz="1200" b="1" i="0" u="none" strike="noStrike" cap="none" normalizeH="0" baseline="0">
                          <a:ln>
                            <a:noFill/>
                          </a:ln>
                          <a:solidFill>
                            <a:schemeClr val="bg1"/>
                          </a:solidFill>
                          <a:effectLst/>
                          <a:latin typeface="Arial" pitchFamily="34" charset="0"/>
                          <a:ea typeface="Times New Roman" pitchFamily="18" charset="0"/>
                          <a:cs typeface="Arial" pitchFamily="34" charset="0"/>
                        </a:rPr>
                        <a:t>Communication</a:t>
                      </a:r>
                    </a:p>
                  </a:txBody>
                  <a:tcPr marT="45714" marB="45714" horzOverflow="overflow">
                    <a:lnL>
                      <a:noFill/>
                    </a:lnL>
                    <a:lnR>
                      <a:noFill/>
                    </a:lnR>
                    <a:lnT w="12700" cap="flat" cmpd="sng" algn="ctr">
                      <a:solidFill>
                        <a:srgbClr val="000000"/>
                      </a:solidFill>
                      <a:prstDash val="solid"/>
                      <a:round/>
                      <a:headEnd type="none" w="sm" len="sm"/>
                      <a:tailEnd type="none" w="med" len="lg"/>
                    </a:lnT>
                    <a:lnB w="12700" cap="flat" cmpd="sng" algn="ctr">
                      <a:solidFill>
                        <a:srgbClr val="000000"/>
                      </a:solidFill>
                      <a:prstDash val="solid"/>
                      <a:round/>
                      <a:headEnd type="none" w="sm" len="sm"/>
                      <a:tailEnd type="none" w="med" len="lg"/>
                    </a:lnB>
                    <a:lnTlToBr>
                      <a:noFill/>
                    </a:lnTlToBr>
                    <a:lnBlToTr>
                      <a:noFill/>
                    </a:lnBlToTr>
                    <a:solidFill>
                      <a:srgbClr val="336699"/>
                    </a:solidFill>
                  </a:tcPr>
                </a:tc>
                <a:tc>
                  <a:txBody>
                    <a:bodyPr/>
                    <a:lstStyle>
                      <a:lvl1pPr eaLnBrk="0" hangingPunct="0">
                        <a:spcBef>
                          <a:spcPct val="20000"/>
                        </a:spcBef>
                        <a:buClr>
                          <a:srgbClr val="336699"/>
                        </a:buClr>
                        <a:buSzPct val="75000"/>
                        <a:buFont typeface="Wingdings" pitchFamily="2" charset="2"/>
                        <a:tabLst>
                          <a:tab pos="287338" algn="r"/>
                        </a:tabLst>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tabLst>
                          <a:tab pos="287338" algn="r"/>
                        </a:tabLst>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tabLst>
                          <a:tab pos="287338" algn="r"/>
                        </a:tabLst>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tabLst>
                          <a:tab pos="287338" algn="r"/>
                        </a:tabLst>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tabLst>
                          <a:tab pos="287338" algn="r"/>
                        </a:tabLst>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tab pos="287338" algn="r"/>
                        </a:tabLst>
                      </a:pPr>
                      <a:r>
                        <a:rPr kumimoji="0" lang="en-GB" altLang="de-DE" sz="1200" b="1" i="0" u="none" strike="noStrike" cap="none" normalizeH="0" baseline="0">
                          <a:ln>
                            <a:noFill/>
                          </a:ln>
                          <a:solidFill>
                            <a:schemeClr val="tx1"/>
                          </a:solidFill>
                          <a:effectLst/>
                          <a:latin typeface="Arial" pitchFamily="34" charset="0"/>
                          <a:cs typeface="Times New Roman" pitchFamily="18" charset="0"/>
                        </a:rPr>
                        <a:t>.71</a:t>
                      </a:r>
                      <a:endParaRPr kumimoji="0" lang="de-DE" altLang="de-DE" sz="1200" b="1" i="0" u="none" strike="noStrike" cap="none" normalizeH="0" baseline="0">
                        <a:ln>
                          <a:noFill/>
                        </a:ln>
                        <a:solidFill>
                          <a:schemeClr val="tx1"/>
                        </a:solidFill>
                        <a:effectLst/>
                        <a:latin typeface="Times New Roman" pitchFamily="18" charset="0"/>
                        <a:cs typeface="Times New Roman" pitchFamily="18" charset="0"/>
                      </a:endParaRPr>
                    </a:p>
                  </a:txBody>
                  <a:tcPr marL="53975" marR="53975" marT="0" marB="0" anchor="ctr" horzOverflow="overflow">
                    <a:lnL>
                      <a:noFill/>
                    </a:lnL>
                    <a:lnR>
                      <a:noFill/>
                    </a:lnR>
                    <a:lnT w="12700" cap="flat" cmpd="sng" algn="ctr">
                      <a:solidFill>
                        <a:srgbClr val="000000"/>
                      </a:solidFill>
                      <a:prstDash val="solid"/>
                      <a:round/>
                      <a:headEnd type="none" w="sm" len="sm"/>
                      <a:tailEnd type="none" w="med" len="lg"/>
                    </a:lnT>
                    <a:lnB w="12700" cap="flat" cmpd="sng" algn="ctr">
                      <a:solidFill>
                        <a:srgbClr val="000000"/>
                      </a:solidFill>
                      <a:prstDash val="solid"/>
                      <a:round/>
                      <a:headEnd type="none" w="sm" len="sm"/>
                      <a:tailEnd type="none" w="med" len="lg"/>
                    </a:lnB>
                    <a:lnTlToBr>
                      <a:noFill/>
                    </a:lnTlToBr>
                    <a:lnBlToTr>
                      <a:noFill/>
                    </a:lnBlToTr>
                    <a:solidFill>
                      <a:srgbClr val="EAEAEA"/>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.17</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53975" marR="53975" marT="0" marB="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.15</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53975" marR="53975" marT="0" marB="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53975" marR="53975" marT="0" marB="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tabLst>
                          <a:tab pos="323850" algn="r"/>
                        </a:tabLst>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tabLst>
                          <a:tab pos="323850" algn="r"/>
                        </a:tabLst>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tabLst>
                          <a:tab pos="323850" algn="r"/>
                        </a:tabLst>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tabLst>
                          <a:tab pos="323850" algn="r"/>
                        </a:tabLst>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tabLst>
                          <a:tab pos="323850" algn="r"/>
                        </a:tabLst>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tabLst>
                          <a:tab pos="323850" algn="r"/>
                        </a:tabLst>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tabLst>
                          <a:tab pos="323850" algn="r"/>
                        </a:tabLst>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tabLst>
                          <a:tab pos="323850" algn="r"/>
                        </a:tabLst>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tabLst>
                          <a:tab pos="323850" algn="r"/>
                        </a:tabLst>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tab pos="323850" algn="r"/>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	</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53975" marR="53975" marT="0" marB="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tabLst>
                          <a:tab pos="287338" algn="r"/>
                        </a:tabLst>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tabLst>
                          <a:tab pos="287338" algn="r"/>
                        </a:tabLst>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tabLst>
                          <a:tab pos="287338" algn="r"/>
                        </a:tabLst>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tabLst>
                          <a:tab pos="287338" algn="r"/>
                        </a:tabLst>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tabLst>
                          <a:tab pos="287338" algn="r"/>
                        </a:tabLst>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tab pos="287338" algn="r"/>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	</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53975" marR="53975" marT="0" marB="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274285">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de-DE" sz="1200" b="1" i="0" u="none" strike="noStrike" cap="none" normalizeH="0" baseline="0">
                          <a:ln>
                            <a:noFill/>
                          </a:ln>
                          <a:solidFill>
                            <a:schemeClr val="bg1"/>
                          </a:solidFill>
                          <a:effectLst/>
                          <a:latin typeface="Arial" pitchFamily="34" charset="0"/>
                          <a:ea typeface="Times New Roman" pitchFamily="18" charset="0"/>
                          <a:cs typeface="Arial" pitchFamily="34" charset="0"/>
                        </a:rPr>
                        <a:t>Price</a:t>
                      </a:r>
                    </a:p>
                  </a:txBody>
                  <a:tcPr marT="45714" marB="45714" horzOverflow="overflow">
                    <a:lnL>
                      <a:noFill/>
                    </a:lnL>
                    <a:lnR>
                      <a:noFill/>
                    </a:lnR>
                    <a:lnT w="12700" cap="flat" cmpd="sng" algn="ctr">
                      <a:solidFill>
                        <a:srgbClr val="000000"/>
                      </a:solidFill>
                      <a:prstDash val="solid"/>
                      <a:round/>
                      <a:headEnd type="none" w="sm" len="sm"/>
                      <a:tailEnd type="none" w="med" len="lg"/>
                    </a:lnT>
                    <a:lnB w="12700" cap="flat" cmpd="sng" algn="ctr">
                      <a:solidFill>
                        <a:srgbClr val="000000"/>
                      </a:solidFill>
                      <a:prstDash val="solid"/>
                      <a:round/>
                      <a:headEnd type="none" w="sm" len="sm"/>
                      <a:tailEnd type="none" w="med" len="lg"/>
                    </a:lnB>
                    <a:lnTlToBr>
                      <a:noFill/>
                    </a:lnTlToBr>
                    <a:lnBlToTr>
                      <a:noFill/>
                    </a:lnBlToTr>
                    <a:solidFill>
                      <a:srgbClr val="336699"/>
                    </a:solidFill>
                  </a:tcPr>
                </a:tc>
                <a:tc>
                  <a:txBody>
                    <a:bodyPr/>
                    <a:lstStyle>
                      <a:lvl1pPr eaLnBrk="0" hangingPunct="0">
                        <a:spcBef>
                          <a:spcPct val="20000"/>
                        </a:spcBef>
                        <a:buClr>
                          <a:srgbClr val="336699"/>
                        </a:buClr>
                        <a:buSzPct val="75000"/>
                        <a:buFont typeface="Wingdings" pitchFamily="2" charset="2"/>
                        <a:tabLst>
                          <a:tab pos="287338" algn="r"/>
                        </a:tabLst>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tabLst>
                          <a:tab pos="287338" algn="r"/>
                        </a:tabLst>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tabLst>
                          <a:tab pos="287338" algn="r"/>
                        </a:tabLst>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tabLst>
                          <a:tab pos="287338" algn="r"/>
                        </a:tabLst>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tabLst>
                          <a:tab pos="287338" algn="r"/>
                        </a:tabLst>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tab pos="287338" algn="r"/>
                        </a:tabLst>
                      </a:pPr>
                      <a:r>
                        <a:rPr kumimoji="0" lang="en-GB" altLang="de-DE" sz="1200" b="1" i="0" u="none" strike="noStrike" cap="none" normalizeH="0" baseline="0">
                          <a:ln>
                            <a:noFill/>
                          </a:ln>
                          <a:solidFill>
                            <a:schemeClr val="tx1"/>
                          </a:solidFill>
                          <a:effectLst/>
                          <a:latin typeface="Arial" pitchFamily="34" charset="0"/>
                          <a:cs typeface="Times New Roman" pitchFamily="18" charset="0"/>
                        </a:rPr>
                        <a:t>.52</a:t>
                      </a:r>
                      <a:endParaRPr kumimoji="0" lang="de-DE" altLang="de-DE" sz="1200" b="1" i="0" u="none" strike="noStrike" cap="none" normalizeH="0" baseline="0">
                        <a:ln>
                          <a:noFill/>
                        </a:ln>
                        <a:solidFill>
                          <a:schemeClr val="tx1"/>
                        </a:solidFill>
                        <a:effectLst/>
                        <a:latin typeface="Times New Roman" pitchFamily="18" charset="0"/>
                        <a:cs typeface="Times New Roman" pitchFamily="18" charset="0"/>
                      </a:endParaRPr>
                    </a:p>
                  </a:txBody>
                  <a:tcPr marL="53975" marR="53975" marT="0" marB="0" anchor="ctr" horzOverflow="overflow">
                    <a:lnL>
                      <a:noFill/>
                    </a:lnL>
                    <a:lnR>
                      <a:noFill/>
                    </a:lnR>
                    <a:lnT w="12700" cap="flat" cmpd="sng" algn="ctr">
                      <a:solidFill>
                        <a:srgbClr val="000000"/>
                      </a:solidFill>
                      <a:prstDash val="solid"/>
                      <a:round/>
                      <a:headEnd type="none" w="sm" len="sm"/>
                      <a:tailEnd type="none" w="med" len="lg"/>
                    </a:lnT>
                    <a:lnB w="12700" cap="flat" cmpd="sng" algn="ctr">
                      <a:solidFill>
                        <a:srgbClr val="000000"/>
                      </a:solidFill>
                      <a:prstDash val="solid"/>
                      <a:round/>
                      <a:headEnd type="none" w="sm" len="sm"/>
                      <a:tailEnd type="none" w="med" len="lg"/>
                    </a:lnB>
                    <a:lnTlToBr>
                      <a:noFill/>
                    </a:lnTlToBr>
                    <a:lnBlToTr>
                      <a:noFill/>
                    </a:lnBlToTr>
                    <a:solidFill>
                      <a:srgbClr val="EAEAEA"/>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.42</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53975" marR="53975" marT="0" marB="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.07</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53975" marR="53975" marT="0" marB="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.16</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53975" marR="53975" marT="0" marB="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tabLst>
                          <a:tab pos="323850" algn="r"/>
                        </a:tabLst>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tabLst>
                          <a:tab pos="323850" algn="r"/>
                        </a:tabLst>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tabLst>
                          <a:tab pos="323850" algn="r"/>
                        </a:tabLst>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tabLst>
                          <a:tab pos="323850" algn="r"/>
                        </a:tabLst>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tabLst>
                          <a:tab pos="323850" algn="r"/>
                        </a:tabLst>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tabLst>
                          <a:tab pos="323850" algn="r"/>
                        </a:tabLst>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tabLst>
                          <a:tab pos="323850" algn="r"/>
                        </a:tabLst>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tabLst>
                          <a:tab pos="323850" algn="r"/>
                        </a:tabLst>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tabLst>
                          <a:tab pos="323850" algn="r"/>
                        </a:tabLst>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tab pos="323850" algn="r"/>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53975" marR="53975" marT="0" marB="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rgbClr val="336699"/>
                        </a:buClr>
                        <a:buSzPct val="75000"/>
                        <a:buFont typeface="Wingdings" pitchFamily="2" charset="2"/>
                        <a:tabLst>
                          <a:tab pos="287338" algn="r"/>
                        </a:tabLst>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tabLst>
                          <a:tab pos="287338" algn="r"/>
                        </a:tabLst>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tabLst>
                          <a:tab pos="287338" algn="r"/>
                        </a:tabLst>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tabLst>
                          <a:tab pos="287338" algn="r"/>
                        </a:tabLst>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tabLst>
                          <a:tab pos="287338" algn="r"/>
                        </a:tabLst>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tab pos="287338" algn="r"/>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	</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53975" marR="53975" marT="0" marB="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274285">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de-DE" sz="1200" b="1" i="0" u="none" strike="noStrike" cap="none" normalizeH="0" baseline="0">
                          <a:ln>
                            <a:noFill/>
                          </a:ln>
                          <a:solidFill>
                            <a:schemeClr val="bg1"/>
                          </a:solidFill>
                          <a:effectLst/>
                          <a:latin typeface="Arial" pitchFamily="34" charset="0"/>
                          <a:ea typeface="Times New Roman" pitchFamily="18" charset="0"/>
                          <a:cs typeface="Arial" pitchFamily="34" charset="0"/>
                        </a:rPr>
                        <a:t>Service</a:t>
                      </a:r>
                    </a:p>
                  </a:txBody>
                  <a:tcPr marT="45714" marB="45714" horzOverflow="overflow">
                    <a:lnL>
                      <a:noFill/>
                    </a:lnL>
                    <a:lnR>
                      <a:noFill/>
                    </a:lnR>
                    <a:lnT w="12700" cap="flat" cmpd="sng" algn="ctr">
                      <a:solidFill>
                        <a:srgbClr val="000000"/>
                      </a:solidFill>
                      <a:prstDash val="solid"/>
                      <a:round/>
                      <a:headEnd type="none" w="sm" len="sm"/>
                      <a:tailEnd type="none" w="med" len="lg"/>
                    </a:lnT>
                    <a:lnB w="12700" cap="flat" cmpd="sng" algn="ctr">
                      <a:solidFill>
                        <a:srgbClr val="000000"/>
                      </a:solidFill>
                      <a:prstDash val="solid"/>
                      <a:round/>
                      <a:headEnd type="none" w="sm" len="sm"/>
                      <a:tailEnd type="none" w="med" len="lg"/>
                    </a:lnB>
                    <a:lnTlToBr>
                      <a:noFill/>
                    </a:lnTlToBr>
                    <a:lnBlToTr>
                      <a:noFill/>
                    </a:lnBlToTr>
                    <a:solidFill>
                      <a:srgbClr val="336699"/>
                    </a:solidFill>
                  </a:tcPr>
                </a:tc>
                <a:tc>
                  <a:txBody>
                    <a:bodyPr/>
                    <a:lstStyle>
                      <a:lvl1pPr eaLnBrk="0" hangingPunct="0">
                        <a:spcBef>
                          <a:spcPct val="20000"/>
                        </a:spcBef>
                        <a:buClr>
                          <a:srgbClr val="336699"/>
                        </a:buClr>
                        <a:buSzPct val="75000"/>
                        <a:buFont typeface="Wingdings" pitchFamily="2" charset="2"/>
                        <a:tabLst>
                          <a:tab pos="287338" algn="r"/>
                        </a:tabLst>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tabLst>
                          <a:tab pos="287338" algn="r"/>
                        </a:tabLst>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tabLst>
                          <a:tab pos="287338" algn="r"/>
                        </a:tabLst>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tabLst>
                          <a:tab pos="287338" algn="r"/>
                        </a:tabLst>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tabLst>
                          <a:tab pos="287338" algn="r"/>
                        </a:tabLst>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tab pos="287338" algn="r"/>
                        </a:tabLst>
                      </a:pPr>
                      <a:r>
                        <a:rPr kumimoji="0" lang="en-GB" altLang="de-DE" sz="1200" b="1" i="0" u="none" strike="noStrike" cap="none" normalizeH="0" baseline="0">
                          <a:ln>
                            <a:noFill/>
                          </a:ln>
                          <a:solidFill>
                            <a:schemeClr val="tx1"/>
                          </a:solidFill>
                          <a:effectLst/>
                          <a:latin typeface="Arial" pitchFamily="34" charset="0"/>
                          <a:cs typeface="Times New Roman" pitchFamily="18" charset="0"/>
                        </a:rPr>
                        <a:t>.64</a:t>
                      </a:r>
                      <a:endParaRPr kumimoji="0" lang="de-DE" altLang="de-DE" sz="1200" b="1" i="0" u="none" strike="noStrike" cap="none" normalizeH="0" baseline="0">
                        <a:ln>
                          <a:noFill/>
                        </a:ln>
                        <a:solidFill>
                          <a:schemeClr val="tx1"/>
                        </a:solidFill>
                        <a:effectLst/>
                        <a:latin typeface="Times New Roman" pitchFamily="18" charset="0"/>
                        <a:cs typeface="Times New Roman" pitchFamily="18" charset="0"/>
                      </a:endParaRPr>
                    </a:p>
                  </a:txBody>
                  <a:tcPr marL="53975" marR="53975" marT="0" marB="0" anchor="ctr" horzOverflow="overflow">
                    <a:lnL>
                      <a:noFill/>
                    </a:lnL>
                    <a:lnR>
                      <a:noFill/>
                    </a:lnR>
                    <a:lnT w="12700" cap="flat" cmpd="sng" algn="ctr">
                      <a:solidFill>
                        <a:srgbClr val="000000"/>
                      </a:solidFill>
                      <a:prstDash val="solid"/>
                      <a:round/>
                      <a:headEnd type="none" w="sm" len="sm"/>
                      <a:tailEnd type="none" w="med" len="lg"/>
                    </a:lnT>
                    <a:lnB w="12700" cap="flat" cmpd="sng" algn="ctr">
                      <a:solidFill>
                        <a:srgbClr val="000000"/>
                      </a:solidFill>
                      <a:prstDash val="solid"/>
                      <a:round/>
                      <a:headEnd type="none" w="sm" len="sm"/>
                      <a:tailEnd type="none" w="med" len="lg"/>
                    </a:lnB>
                    <a:lnTlToBr>
                      <a:noFill/>
                    </a:lnTlToBr>
                    <a:lnBlToTr>
                      <a:noFill/>
                    </a:lnBlToTr>
                    <a:solidFill>
                      <a:srgbClr val="EAEAEA"/>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.51</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53975" marR="53975" marT="0" marB="0" anchor="ctr" horzOverflow="overflow">
                    <a:lnL>
                      <a:noFill/>
                    </a:lnL>
                    <a:lnR>
                      <a:noFill/>
                    </a:lnR>
                    <a:lnT>
                      <a:noFill/>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.03</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53975" marR="53975" marT="0" marB="0" anchor="ctr" horzOverflow="overflow">
                    <a:lnL>
                      <a:noFill/>
                    </a:lnL>
                    <a:lnR>
                      <a:noFill/>
                    </a:lnR>
                    <a:lnT>
                      <a:noFill/>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.07</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53975" marR="53975" marT="0" marB="0" anchor="ctr" horzOverflow="overflow">
                    <a:lnL>
                      <a:noFill/>
                    </a:lnL>
                    <a:lnR>
                      <a:noFill/>
                    </a:lnR>
                    <a:lnT>
                      <a:noFill/>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tabLst>
                          <a:tab pos="323850" algn="r"/>
                        </a:tabLst>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tabLst>
                          <a:tab pos="323850" algn="r"/>
                        </a:tabLst>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tabLst>
                          <a:tab pos="323850" algn="r"/>
                        </a:tabLst>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tabLst>
                          <a:tab pos="323850" algn="r"/>
                        </a:tabLst>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tabLst>
                          <a:tab pos="323850" algn="r"/>
                        </a:tabLst>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tabLst>
                          <a:tab pos="323850" algn="r"/>
                        </a:tabLst>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tabLst>
                          <a:tab pos="323850" algn="r"/>
                        </a:tabLst>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tabLst>
                          <a:tab pos="323850" algn="r"/>
                        </a:tabLst>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tabLst>
                          <a:tab pos="323850" algn="r"/>
                        </a:tabLst>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tab pos="323850" algn="r"/>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.25</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53975" marR="53975" marT="0" marB="0" anchor="ctr" horzOverflow="overflow">
                    <a:lnL>
                      <a:noFill/>
                    </a:lnL>
                    <a:lnR>
                      <a:noFill/>
                    </a:lnR>
                    <a:lnT>
                      <a:noFill/>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tabLst>
                          <a:tab pos="287338" algn="r"/>
                        </a:tabLst>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tabLst>
                          <a:tab pos="287338" algn="r"/>
                        </a:tabLst>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tabLst>
                          <a:tab pos="287338" algn="r"/>
                        </a:tabLst>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tabLst>
                          <a:tab pos="287338" algn="r"/>
                        </a:tabLst>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tabLst>
                          <a:tab pos="287338" algn="r"/>
                        </a:tabLst>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tabLst>
                          <a:tab pos="287338" algn="r"/>
                        </a:tabLst>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tab pos="287338" algn="r"/>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txBody>
                  <a:tcPr marL="53975" marR="53975" marT="0" marB="0" anchor="ctr" horzOverflow="overflow">
                    <a:lnL>
                      <a:noFill/>
                    </a:lnL>
                    <a:lnR>
                      <a:noFill/>
                    </a:lnR>
                    <a:lnT>
                      <a:noFill/>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8" name="Textfeld 5"/>
          <p:cNvSpPr txBox="1">
            <a:spLocks noChangeArrowheads="1"/>
          </p:cNvSpPr>
          <p:nvPr/>
        </p:nvSpPr>
        <p:spPr bwMode="auto">
          <a:xfrm>
            <a:off x="147638" y="4441527"/>
            <a:ext cx="27463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100" b="0"/>
              <a:t>Note: AVE=Average Variance Explained.</a:t>
            </a:r>
          </a:p>
        </p:txBody>
      </p:sp>
      <p:sp>
        <p:nvSpPr>
          <p:cNvPr id="21573" name="Rectangle 6"/>
          <p:cNvSpPr>
            <a:spLocks noChangeArrowheads="1"/>
          </p:cNvSpPr>
          <p:nvPr/>
        </p:nvSpPr>
        <p:spPr bwMode="auto">
          <a:xfrm>
            <a:off x="250825" y="1412776"/>
            <a:ext cx="86423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algn="ctr" eaLnBrk="1" hangingPunct="1">
              <a:spcBef>
                <a:spcPct val="0"/>
              </a:spcBef>
              <a:buClrTx/>
              <a:buSzTx/>
              <a:buFontTx/>
              <a:buNone/>
            </a:pPr>
            <a:r>
              <a:rPr lang="de-DE" altLang="de-DE" dirty="0">
                <a:solidFill>
                  <a:srgbClr val="336699"/>
                </a:solidFill>
              </a:rPr>
              <a:t>– </a:t>
            </a:r>
            <a:r>
              <a:rPr lang="en-GB" altLang="de-DE" dirty="0">
                <a:solidFill>
                  <a:srgbClr val="336699"/>
                </a:solidFill>
              </a:rPr>
              <a:t>Discriminant Validity of all Constructs </a:t>
            </a:r>
            <a:r>
              <a:rPr lang="de-DE" altLang="de-DE" dirty="0">
                <a:solidFill>
                  <a:srgbClr val="336699"/>
                </a:solidFill>
              </a:rPr>
              <a:t>– </a:t>
            </a:r>
          </a:p>
        </p:txBody>
      </p:sp>
      <p:sp>
        <p:nvSpPr>
          <p:cNvPr id="2" name="Fußzeilenplatzhalter 3">
            <a:extLst>
              <a:ext uri="{FF2B5EF4-FFF2-40B4-BE49-F238E27FC236}">
                <a16:creationId xmlns:a16="http://schemas.microsoft.com/office/drawing/2014/main" id="{06855127-E1FA-62B4-C11E-7F155EB0260D}"/>
              </a:ext>
            </a:extLst>
          </p:cNvPr>
          <p:cNvSpPr>
            <a:spLocks noGrp="1"/>
          </p:cNvSpPr>
          <p:nvPr>
            <p:ph type="ftr" sz="quarter" idx="11"/>
          </p:nvPr>
        </p:nvSpPr>
        <p:spPr bwMode="auto">
          <a:xfrm>
            <a:off x="176213" y="6512443"/>
            <a:ext cx="753903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SzTx/>
              <a:buFontTx/>
              <a:buNone/>
            </a:pPr>
            <a:r>
              <a:rPr lang="en-US" altLang="de-DE" sz="1000" b="0" dirty="0"/>
              <a:t>Introduction</a:t>
            </a:r>
            <a:r>
              <a:rPr lang="en-US" altLang="de-DE" sz="1000" b="0" dirty="0">
                <a:solidFill>
                  <a:srgbClr val="336699"/>
                </a:solidFill>
              </a:rPr>
              <a:t> </a:t>
            </a:r>
            <a:r>
              <a:rPr lang="en-US" altLang="de-DE" sz="1000" b="0" dirty="0"/>
              <a:t>– Conceptualization and hypotheses development – </a:t>
            </a:r>
            <a:r>
              <a:rPr lang="en-US" altLang="de-DE" sz="1000" b="0" dirty="0">
                <a:solidFill>
                  <a:srgbClr val="336699"/>
                </a:solidFill>
              </a:rPr>
              <a:t>Empirical analysis</a:t>
            </a:r>
            <a:r>
              <a:rPr lang="en-US" altLang="de-DE" sz="1000" b="0" dirty="0"/>
              <a:t> – Conclusion and limitations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5"/>
          <p:cNvGraphicFramePr>
            <a:graphicFrameLocks noGrp="1"/>
          </p:cNvGraphicFramePr>
          <p:nvPr>
            <p:extLst>
              <p:ext uri="{D42A27DB-BD31-4B8C-83A1-F6EECF244321}">
                <p14:modId xmlns:p14="http://schemas.microsoft.com/office/powerpoint/2010/main" val="285211448"/>
              </p:ext>
            </p:extLst>
          </p:nvPr>
        </p:nvGraphicFramePr>
        <p:xfrm>
          <a:off x="250825" y="1628800"/>
          <a:ext cx="8642349" cy="2708276"/>
        </p:xfrm>
        <a:graphic>
          <a:graphicData uri="http://schemas.openxmlformats.org/drawingml/2006/table">
            <a:tbl>
              <a:tblPr/>
              <a:tblGrid>
                <a:gridCol w="3059335">
                  <a:extLst>
                    <a:ext uri="{9D8B030D-6E8A-4147-A177-3AD203B41FA5}">
                      <a16:colId xmlns:a16="http://schemas.microsoft.com/office/drawing/2014/main" val="20000"/>
                    </a:ext>
                  </a:extLst>
                </a:gridCol>
                <a:gridCol w="1396144">
                  <a:extLst>
                    <a:ext uri="{9D8B030D-6E8A-4147-A177-3AD203B41FA5}">
                      <a16:colId xmlns:a16="http://schemas.microsoft.com/office/drawing/2014/main" val="20001"/>
                    </a:ext>
                  </a:extLst>
                </a:gridCol>
                <a:gridCol w="1394582">
                  <a:extLst>
                    <a:ext uri="{9D8B030D-6E8A-4147-A177-3AD203B41FA5}">
                      <a16:colId xmlns:a16="http://schemas.microsoft.com/office/drawing/2014/main" val="20002"/>
                    </a:ext>
                  </a:extLst>
                </a:gridCol>
                <a:gridCol w="1397706">
                  <a:extLst>
                    <a:ext uri="{9D8B030D-6E8A-4147-A177-3AD203B41FA5}">
                      <a16:colId xmlns:a16="http://schemas.microsoft.com/office/drawing/2014/main" val="20003"/>
                    </a:ext>
                  </a:extLst>
                </a:gridCol>
                <a:gridCol w="1394582">
                  <a:extLst>
                    <a:ext uri="{9D8B030D-6E8A-4147-A177-3AD203B41FA5}">
                      <a16:colId xmlns:a16="http://schemas.microsoft.com/office/drawing/2014/main" val="20004"/>
                    </a:ext>
                  </a:extLst>
                </a:gridCol>
              </a:tblGrid>
              <a:tr h="365803">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0">
                        <a:lnSpc>
                          <a:spcPct val="100000"/>
                        </a:lnSpc>
                        <a:spcBef>
                          <a:spcPts val="100"/>
                        </a:spcBef>
                        <a:spcAft>
                          <a:spcPct val="0"/>
                        </a:spcAft>
                        <a:buClrTx/>
                        <a:buSzTx/>
                        <a:buFontTx/>
                        <a:buNone/>
                        <a:tabLst/>
                      </a:pPr>
                      <a:r>
                        <a:rPr kumimoji="0" lang="en-GB" altLang="de-DE" sz="1200" b="1" i="0" u="none" strike="noStrike" cap="none" normalizeH="0" baseline="0" dirty="0">
                          <a:ln>
                            <a:noFill/>
                          </a:ln>
                          <a:solidFill>
                            <a:schemeClr val="bg1"/>
                          </a:solidFill>
                          <a:effectLst/>
                          <a:latin typeface="Arial" pitchFamily="34" charset="0"/>
                          <a:cs typeface="Times New Roman" pitchFamily="18" charset="0"/>
                        </a:rPr>
                        <a:t>Retailer attribute on store image</a:t>
                      </a:r>
                    </a:p>
                  </a:txBody>
                  <a:tcPr marL="68580" marR="68580" marT="0" marB="0" anchor="ctr" horzOverflow="overflow">
                    <a:lnL>
                      <a:noFill/>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336699"/>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pPr>
                      <a:r>
                        <a:rPr kumimoji="0" lang="en-GB" altLang="de-DE" sz="1200" b="1" i="0" u="none" strike="noStrike" cap="none" normalizeH="0" baseline="0">
                          <a:ln>
                            <a:noFill/>
                          </a:ln>
                          <a:solidFill>
                            <a:schemeClr val="bg1"/>
                          </a:solidFill>
                          <a:effectLst/>
                          <a:latin typeface="Arial" pitchFamily="34" charset="0"/>
                          <a:cs typeface="Times New Roman" pitchFamily="18" charset="0"/>
                        </a:rPr>
                        <a:t>Cash &amp; carry stores</a:t>
                      </a:r>
                      <a:endParaRPr kumimoji="0" lang="de-DE" altLang="de-DE" sz="1200" b="0"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336699"/>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pPr>
                      <a:r>
                        <a:rPr kumimoji="0" lang="en-GB" altLang="de-DE" sz="1200" b="1" i="0" u="none" strike="noStrike" cap="none" normalizeH="0" baseline="0">
                          <a:ln>
                            <a:noFill/>
                          </a:ln>
                          <a:solidFill>
                            <a:schemeClr val="bg1"/>
                          </a:solidFill>
                          <a:effectLst/>
                          <a:latin typeface="Arial" pitchFamily="34" charset="0"/>
                          <a:cs typeface="Times New Roman" pitchFamily="18" charset="0"/>
                        </a:rPr>
                        <a:t>xyz</a:t>
                      </a:r>
                      <a:endParaRPr kumimoji="0" lang="de-DE" altLang="de-DE" sz="1200" b="0"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anchor="ctr" horzOverflow="overflow">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336699"/>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pPr>
                      <a:r>
                        <a:rPr kumimoji="0" lang="en-GB" altLang="de-DE" sz="1200" b="1" i="0" u="none" strike="noStrike" cap="none" normalizeH="0" baseline="0">
                          <a:ln>
                            <a:noFill/>
                          </a:ln>
                          <a:solidFill>
                            <a:schemeClr val="bg1"/>
                          </a:solidFill>
                          <a:effectLst/>
                          <a:latin typeface="Arial" pitchFamily="34" charset="0"/>
                          <a:cs typeface="Times New Roman" pitchFamily="18" charset="0"/>
                        </a:rPr>
                        <a:t>xyz</a:t>
                      </a:r>
                      <a:endParaRPr kumimoji="0" lang="de-DE" altLang="de-DE" sz="1200" b="0"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anchor="ctr" horzOverflow="overflow">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336699"/>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ts val="100"/>
                        </a:spcBef>
                        <a:spcAft>
                          <a:spcPct val="0"/>
                        </a:spcAft>
                        <a:buClrTx/>
                        <a:buSzTx/>
                        <a:buFontTx/>
                        <a:buNone/>
                        <a:tabLst/>
                      </a:pPr>
                      <a:r>
                        <a:rPr kumimoji="0" lang="en-GB" altLang="de-DE" sz="1200" b="1" i="0" u="none" strike="noStrike" cap="none" normalizeH="0" baseline="0">
                          <a:ln>
                            <a:noFill/>
                          </a:ln>
                          <a:solidFill>
                            <a:schemeClr val="bg1"/>
                          </a:solidFill>
                          <a:effectLst/>
                          <a:latin typeface="Arial" pitchFamily="34" charset="0"/>
                          <a:cs typeface="Times New Roman" pitchFamily="18" charset="0"/>
                        </a:rPr>
                        <a:t>xyz</a:t>
                      </a:r>
                      <a:endParaRPr kumimoji="0" lang="de-DE" altLang="de-DE" sz="1200" b="0"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anchor="ctr" horzOverflow="overflow">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336699"/>
                    </a:solidFill>
                  </a:tcPr>
                </a:tc>
                <a:extLst>
                  <a:ext uri="{0D108BD9-81ED-4DB2-BD59-A6C34878D82A}">
                    <a16:rowId xmlns:a16="http://schemas.microsoft.com/office/drawing/2014/main" val="10000"/>
                  </a:ext>
                </a:extLst>
              </a:tr>
              <a:tr h="395334">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0">
                        <a:lnSpc>
                          <a:spcPct val="100000"/>
                        </a:lnSpc>
                        <a:spcBef>
                          <a:spcPts val="10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Assortment/store layout </a:t>
                      </a:r>
                      <a:r>
                        <a:rPr kumimoji="0" lang="en-GB" altLang="de-DE" sz="1200" b="0" i="0" u="none" strike="noStrike" cap="none" normalizeH="0" baseline="0">
                          <a:ln>
                            <a:noFill/>
                          </a:ln>
                          <a:solidFill>
                            <a:schemeClr val="tx1"/>
                          </a:solidFill>
                          <a:effectLst/>
                          <a:latin typeface="Arial" pitchFamily="34" charset="0"/>
                          <a:ea typeface="Times New Roman" pitchFamily="18" charset="0"/>
                          <a:cs typeface="Arial" pitchFamily="34" charset="0"/>
                          <a:sym typeface="Wingdings" pitchFamily="2" charset="2"/>
                        </a:rPr>
                        <a:t></a:t>
                      </a:r>
                      <a:r>
                        <a:rPr kumimoji="0" lang="en-GB" altLang="de-DE" sz="1200" b="0" i="0" u="none" strike="noStrike" cap="none" normalizeH="0" baseline="0">
                          <a:ln>
                            <a:noFill/>
                          </a:ln>
                          <a:solidFill>
                            <a:schemeClr val="tx1"/>
                          </a:solidFill>
                          <a:effectLst/>
                          <a:latin typeface="Arial" pitchFamily="34" charset="0"/>
                          <a:cs typeface="Times New Roman" pitchFamily="18" charset="0"/>
                        </a:rPr>
                        <a:t> store image</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a:noFill/>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     .33***</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(.51)</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     .61***</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(.82)</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     .39***</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(.59)</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     .58***</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(.99)</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5334">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0">
                        <a:lnSpc>
                          <a:spcPct val="100000"/>
                        </a:lnSpc>
                        <a:spcBef>
                          <a:spcPts val="10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xyz </a:t>
                      </a:r>
                      <a:r>
                        <a:rPr kumimoji="0" lang="en-GB" altLang="de-DE" sz="1200" b="0" i="0" u="none" strike="noStrike" cap="none" normalizeH="0" baseline="0" dirty="0">
                          <a:ln>
                            <a:noFill/>
                          </a:ln>
                          <a:solidFill>
                            <a:schemeClr val="tx1"/>
                          </a:solidFill>
                          <a:effectLst/>
                          <a:latin typeface="Arial" pitchFamily="34" charset="0"/>
                          <a:ea typeface="Times New Roman" pitchFamily="18" charset="0"/>
                          <a:cs typeface="Arial" pitchFamily="34" charset="0"/>
                          <a:sym typeface="Wingdings" pitchFamily="2" charset="2"/>
                        </a:rPr>
                        <a:t></a:t>
                      </a: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 xyz</a:t>
                      </a:r>
                    </a:p>
                    <a:p>
                      <a:pPr marL="0" marR="0" lvl="0" indent="0" algn="l" defTabSz="914400" rtl="0" eaLnBrk="1" fontAlgn="base" latinLnBrk="0" hangingPunct="0">
                        <a:lnSpc>
                          <a:spcPct val="100000"/>
                        </a:lnSpc>
                        <a:spcBef>
                          <a:spcPts val="100"/>
                        </a:spcBef>
                        <a:spcAft>
                          <a:spcPct val="0"/>
                        </a:spcAft>
                        <a:buClrTx/>
                        <a:buSzTx/>
                        <a:buFontTx/>
                        <a:buNone/>
                        <a:tabLst/>
                      </a:pP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a:noFill/>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     .22**</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(.31)</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 .08†</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(.06)</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     .13***</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(.11)</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     .22***</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(.19)</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5334">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0">
                        <a:lnSpc>
                          <a:spcPct val="100000"/>
                        </a:lnSpc>
                        <a:spcBef>
                          <a:spcPts val="10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xyz </a:t>
                      </a:r>
                      <a:r>
                        <a:rPr kumimoji="0" lang="en-GB" altLang="de-DE" sz="1200" b="0" i="0" u="none" strike="noStrike" cap="none" normalizeH="0" baseline="0">
                          <a:ln>
                            <a:noFill/>
                          </a:ln>
                          <a:solidFill>
                            <a:schemeClr val="tx1"/>
                          </a:solidFill>
                          <a:effectLst/>
                          <a:latin typeface="Arial" pitchFamily="34" charset="0"/>
                          <a:ea typeface="Times New Roman" pitchFamily="18" charset="0"/>
                          <a:cs typeface="Arial" pitchFamily="34" charset="0"/>
                          <a:sym typeface="Wingdings" pitchFamily="2" charset="2"/>
                        </a:rPr>
                        <a:t></a:t>
                      </a:r>
                      <a:r>
                        <a:rPr kumimoji="0" lang="en-GB" altLang="de-DE" sz="1200" b="0" i="0" u="none" strike="noStrike" cap="none" normalizeH="0" baseline="0">
                          <a:ln>
                            <a:noFill/>
                          </a:ln>
                          <a:solidFill>
                            <a:schemeClr val="tx1"/>
                          </a:solidFill>
                          <a:effectLst/>
                          <a:latin typeface="Arial" pitchFamily="34" charset="0"/>
                          <a:cs typeface="Times New Roman" pitchFamily="18" charset="0"/>
                        </a:rPr>
                        <a:t> xyz</a:t>
                      </a:r>
                    </a:p>
                  </a:txBody>
                  <a:tcPr marL="68580" marR="68580" marT="0" marB="0" horzOverflow="overflow">
                    <a:lnL>
                      <a:noFill/>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   .06</a:t>
                      </a:r>
                      <a:r>
                        <a:rPr kumimoji="0" lang="en-GB" altLang="de-DE" sz="1200" b="0" i="0" u="none" strike="noStrike" cap="none" normalizeH="0" baseline="30000" dirty="0">
                          <a:ln>
                            <a:noFill/>
                          </a:ln>
                          <a:solidFill>
                            <a:schemeClr val="tx1"/>
                          </a:solidFill>
                          <a:effectLst/>
                          <a:latin typeface="Arial" pitchFamily="34" charset="0"/>
                          <a:cs typeface="Times New Roman" pitchFamily="18" charset="0"/>
                        </a:rPr>
                        <a:t>ns</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(.01)</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   .08</a:t>
                      </a:r>
                      <a:r>
                        <a:rPr kumimoji="0" lang="en-GB" altLang="de-DE" sz="1200" b="0" i="0" u="none" strike="noStrike" cap="none" normalizeH="0" baseline="30000">
                          <a:ln>
                            <a:noFill/>
                          </a:ln>
                          <a:solidFill>
                            <a:schemeClr val="tx1"/>
                          </a:solidFill>
                          <a:effectLst/>
                          <a:latin typeface="Arial" pitchFamily="34" charset="0"/>
                          <a:cs typeface="Times New Roman" pitchFamily="18" charset="0"/>
                        </a:rPr>
                        <a:t>ns</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(.09)</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   .05</a:t>
                      </a:r>
                      <a:r>
                        <a:rPr kumimoji="0" lang="en-GB" altLang="de-DE" sz="1200" b="0" i="0" u="none" strike="noStrike" cap="none" normalizeH="0" baseline="30000" dirty="0">
                          <a:ln>
                            <a:noFill/>
                          </a:ln>
                          <a:solidFill>
                            <a:schemeClr val="tx1"/>
                          </a:solidFill>
                          <a:effectLst/>
                          <a:latin typeface="Arial" pitchFamily="34" charset="0"/>
                          <a:cs typeface="Times New Roman" pitchFamily="18" charset="0"/>
                        </a:rPr>
                        <a:t>ns</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(.06)</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   .03</a:t>
                      </a:r>
                      <a:r>
                        <a:rPr kumimoji="0" lang="en-GB" altLang="de-DE" sz="1200" b="0" i="0" u="none" strike="noStrike" cap="none" normalizeH="0" baseline="30000">
                          <a:ln>
                            <a:noFill/>
                          </a:ln>
                          <a:solidFill>
                            <a:schemeClr val="tx1"/>
                          </a:solidFill>
                          <a:effectLst/>
                          <a:latin typeface="Arial" pitchFamily="34" charset="0"/>
                          <a:cs typeface="Times New Roman" pitchFamily="18" charset="0"/>
                        </a:rPr>
                        <a:t>ns</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(.02)</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5334">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0">
                        <a:lnSpc>
                          <a:spcPct val="100000"/>
                        </a:lnSpc>
                        <a:spcBef>
                          <a:spcPts val="10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xyz </a:t>
                      </a:r>
                      <a:r>
                        <a:rPr kumimoji="0" lang="en-GB" altLang="de-DE" sz="1200" b="0" i="0" u="none" strike="noStrike" cap="none" normalizeH="0" baseline="0">
                          <a:ln>
                            <a:noFill/>
                          </a:ln>
                          <a:solidFill>
                            <a:schemeClr val="tx1"/>
                          </a:solidFill>
                          <a:effectLst/>
                          <a:latin typeface="Arial" pitchFamily="34" charset="0"/>
                          <a:ea typeface="Times New Roman" pitchFamily="18" charset="0"/>
                          <a:cs typeface="Arial" pitchFamily="34" charset="0"/>
                          <a:sym typeface="Wingdings" pitchFamily="2" charset="2"/>
                        </a:rPr>
                        <a:t></a:t>
                      </a:r>
                      <a:r>
                        <a:rPr kumimoji="0" lang="en-GB" altLang="de-DE" sz="1200" b="0" i="0" u="none" strike="noStrike" cap="none" normalizeH="0" baseline="0">
                          <a:ln>
                            <a:noFill/>
                          </a:ln>
                          <a:solidFill>
                            <a:schemeClr val="tx1"/>
                          </a:solidFill>
                          <a:effectLst/>
                          <a:latin typeface="Arial" pitchFamily="34" charset="0"/>
                          <a:cs typeface="Times New Roman" pitchFamily="18" charset="0"/>
                        </a:rPr>
                        <a:t> xyz</a:t>
                      </a:r>
                    </a:p>
                  </a:txBody>
                  <a:tcPr marL="68580" marR="68580" marT="0" marB="0" horzOverflow="overflow">
                    <a:lnL>
                      <a:noFill/>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    .23**</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(.30)</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  .10</a:t>
                      </a:r>
                      <a:r>
                        <a:rPr kumimoji="0" lang="en-GB" altLang="de-DE" sz="1200" b="0" i="0" u="none" strike="noStrike" cap="none" normalizeH="0" baseline="30000" dirty="0">
                          <a:ln>
                            <a:noFill/>
                          </a:ln>
                          <a:solidFill>
                            <a:schemeClr val="tx1"/>
                          </a:solidFill>
                          <a:effectLst/>
                          <a:latin typeface="Arial" pitchFamily="34" charset="0"/>
                          <a:cs typeface="Times New Roman" pitchFamily="18" charset="0"/>
                        </a:rPr>
                        <a:t>ns</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(.17)</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  .11†</a:t>
                      </a:r>
                      <a:r>
                        <a:rPr kumimoji="0" lang="en-GB" altLang="de-DE" sz="1200" b="0" i="0" u="none" strike="noStrike" cap="none" normalizeH="0" baseline="30000" dirty="0">
                          <a:ln>
                            <a:noFill/>
                          </a:ln>
                          <a:solidFill>
                            <a:schemeClr val="tx1"/>
                          </a:solidFill>
                          <a:effectLst/>
                          <a:latin typeface="Arial" pitchFamily="34" charset="0"/>
                          <a:cs typeface="Times New Roman" pitchFamily="18" charset="0"/>
                        </a:rPr>
                        <a:t>.</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(.16)</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   -.02</a:t>
                      </a:r>
                      <a:r>
                        <a:rPr kumimoji="0" lang="en-GB" altLang="de-DE" sz="1200" b="0" i="0" u="none" strike="noStrike" cap="none" normalizeH="0" baseline="30000" dirty="0">
                          <a:ln>
                            <a:noFill/>
                          </a:ln>
                          <a:solidFill>
                            <a:schemeClr val="tx1"/>
                          </a:solidFill>
                          <a:effectLst/>
                          <a:latin typeface="Arial" pitchFamily="34" charset="0"/>
                          <a:cs typeface="Times New Roman" pitchFamily="18" charset="0"/>
                        </a:rPr>
                        <a:t>ns</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(-.02)</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4"/>
                  </a:ext>
                </a:extLst>
              </a:tr>
              <a:tr h="395334">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0">
                        <a:lnSpc>
                          <a:spcPct val="100000"/>
                        </a:lnSpc>
                        <a:spcBef>
                          <a:spcPts val="10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xyz </a:t>
                      </a:r>
                      <a:r>
                        <a:rPr kumimoji="0" lang="en-GB" altLang="de-DE" sz="1200" b="0" i="0" u="none" strike="noStrike" cap="none" normalizeH="0" baseline="0">
                          <a:ln>
                            <a:noFill/>
                          </a:ln>
                          <a:solidFill>
                            <a:schemeClr val="tx1"/>
                          </a:solidFill>
                          <a:effectLst/>
                          <a:latin typeface="Arial" pitchFamily="34" charset="0"/>
                          <a:ea typeface="Times New Roman" pitchFamily="18" charset="0"/>
                          <a:cs typeface="Arial" pitchFamily="34" charset="0"/>
                          <a:sym typeface="Wingdings" pitchFamily="2" charset="2"/>
                        </a:rPr>
                        <a:t></a:t>
                      </a:r>
                      <a:r>
                        <a:rPr kumimoji="0" lang="en-GB" altLang="de-DE" sz="1200" b="0" i="0" u="none" strike="noStrike" cap="none" normalizeH="0" baseline="0">
                          <a:ln>
                            <a:noFill/>
                          </a:ln>
                          <a:solidFill>
                            <a:schemeClr val="tx1"/>
                          </a:solidFill>
                          <a:effectLst/>
                          <a:latin typeface="Arial" pitchFamily="34" charset="0"/>
                          <a:cs typeface="Times New Roman" pitchFamily="18" charset="0"/>
                        </a:rPr>
                        <a:t> xyz</a:t>
                      </a:r>
                    </a:p>
                  </a:txBody>
                  <a:tcPr marL="68580" marR="68580" marT="0" marB="0" horzOverflow="overflow">
                    <a:lnL>
                      <a:noFill/>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   .10</a:t>
                      </a:r>
                      <a:r>
                        <a:rPr kumimoji="0" lang="en-GB" altLang="de-DE" sz="1200" b="0" i="0" u="none" strike="noStrike" cap="none" normalizeH="0" baseline="30000" dirty="0">
                          <a:ln>
                            <a:noFill/>
                          </a:ln>
                          <a:solidFill>
                            <a:schemeClr val="tx1"/>
                          </a:solidFill>
                          <a:effectLst/>
                          <a:latin typeface="Arial" pitchFamily="34" charset="0"/>
                          <a:cs typeface="Times New Roman" pitchFamily="18" charset="0"/>
                        </a:rPr>
                        <a:t>ns</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(.13)</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   .04</a:t>
                      </a:r>
                      <a:r>
                        <a:rPr kumimoji="0" lang="en-GB" altLang="de-DE" sz="1200" b="0" i="0" u="none" strike="noStrike" cap="none" normalizeH="0" baseline="30000" dirty="0">
                          <a:ln>
                            <a:noFill/>
                          </a:ln>
                          <a:solidFill>
                            <a:schemeClr val="tx1"/>
                          </a:solidFill>
                          <a:effectLst/>
                          <a:latin typeface="Arial" pitchFamily="34" charset="0"/>
                          <a:cs typeface="Times New Roman" pitchFamily="18" charset="0"/>
                        </a:rPr>
                        <a:t>ns</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(.05)</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    .15**</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dirty="0">
                          <a:ln>
                            <a:noFill/>
                          </a:ln>
                          <a:solidFill>
                            <a:schemeClr val="tx1"/>
                          </a:solidFill>
                          <a:effectLst/>
                          <a:latin typeface="Arial" pitchFamily="34" charset="0"/>
                          <a:cs typeface="Times New Roman" pitchFamily="18" charset="0"/>
                        </a:rPr>
                        <a:t>(.18)</a:t>
                      </a:r>
                      <a:endParaRPr kumimoji="0" lang="de-DE" altLang="de-DE" sz="1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  .17*</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0">
                        <a:lnSpc>
                          <a:spcPct val="100000"/>
                        </a:lnSpc>
                        <a:spcBef>
                          <a:spcPct val="0"/>
                        </a:spcBef>
                        <a:spcAft>
                          <a:spcPct val="0"/>
                        </a:spcAft>
                        <a:buClrTx/>
                        <a:buSzTx/>
                        <a:buFontTx/>
                        <a:buNone/>
                        <a:tabLst/>
                      </a:pPr>
                      <a:r>
                        <a:rPr kumimoji="0" lang="en-GB" altLang="de-DE" sz="1200" b="0" i="0" u="none" strike="noStrike" cap="none" normalizeH="0" baseline="0">
                          <a:ln>
                            <a:noFill/>
                          </a:ln>
                          <a:solidFill>
                            <a:schemeClr val="tx1"/>
                          </a:solidFill>
                          <a:effectLst/>
                          <a:latin typeface="Arial" pitchFamily="34" charset="0"/>
                          <a:cs typeface="Times New Roman" pitchFamily="18" charset="0"/>
                        </a:rPr>
                        <a:t>(.20)</a:t>
                      </a:r>
                      <a:endParaRPr kumimoji="0" lang="de-DE" altLang="de-DE"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5803">
                <a:tc gridSpan="5">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de-DE" sz="1200" b="0" i="1" u="none" strike="noStrike" cap="none" normalizeH="0" baseline="0" dirty="0">
                          <a:ln>
                            <a:noFill/>
                          </a:ln>
                          <a:solidFill>
                            <a:schemeClr val="bg1"/>
                          </a:solidFill>
                          <a:effectLst/>
                          <a:latin typeface="Arial" pitchFamily="34" charset="0"/>
                        </a:rPr>
                        <a:t>Goodness of fit statistics: GFI=.930; AGFI=.909; NFI=.922; CFI=.954; TLI=.945; RMSEA=.022; SRMR=.051; </a:t>
                      </a:r>
                      <a:r>
                        <a:rPr kumimoji="0" lang="en-GB" altLang="de-DE" sz="1200" b="0" i="1" u="none" strike="noStrike" cap="none" normalizeH="0" baseline="0" dirty="0">
                          <a:ln>
                            <a:noFill/>
                          </a:ln>
                          <a:solidFill>
                            <a:schemeClr val="bg1"/>
                          </a:solidFill>
                          <a:effectLst/>
                          <a:latin typeface="Arial" pitchFamily="34" charset="0"/>
                          <a:sym typeface="Symbol" pitchFamily="18" charset="2"/>
                        </a:rPr>
                        <a:t></a:t>
                      </a:r>
                      <a:r>
                        <a:rPr kumimoji="0" lang="en-GB" altLang="de-DE" sz="1200" b="0" i="1" u="none" strike="noStrike" cap="none" normalizeH="0" baseline="0" dirty="0">
                          <a:ln>
                            <a:noFill/>
                          </a:ln>
                          <a:solidFill>
                            <a:schemeClr val="bg1"/>
                          </a:solidFill>
                          <a:effectLst/>
                          <a:latin typeface="Arial" pitchFamily="34" charset="0"/>
                        </a:rPr>
                        <a:t>²=2,259.1; </a:t>
                      </a:r>
                      <a:r>
                        <a:rPr kumimoji="0" lang="en-GB" altLang="de-DE" sz="1200" b="0" i="1" u="none" strike="noStrike" cap="none" normalizeH="0" baseline="0" dirty="0" err="1">
                          <a:ln>
                            <a:noFill/>
                          </a:ln>
                          <a:solidFill>
                            <a:schemeClr val="bg1"/>
                          </a:solidFill>
                          <a:effectLst/>
                          <a:latin typeface="Arial" pitchFamily="34" charset="0"/>
                        </a:rPr>
                        <a:t>df</a:t>
                      </a:r>
                      <a:r>
                        <a:rPr kumimoji="0" lang="en-GB" altLang="de-DE" sz="1200" b="0" i="1" u="none" strike="noStrike" cap="none" normalizeH="0" baseline="0" dirty="0">
                          <a:ln>
                            <a:noFill/>
                          </a:ln>
                          <a:solidFill>
                            <a:schemeClr val="bg1"/>
                          </a:solidFill>
                          <a:effectLst/>
                          <a:latin typeface="Arial" pitchFamily="34" charset="0"/>
                        </a:rPr>
                        <a:t>=970.</a:t>
                      </a:r>
                      <a:endParaRPr kumimoji="0" lang="de-DE" altLang="de-DE" sz="1200" b="0" i="1" u="none" strike="noStrike" cap="none" normalizeH="0" baseline="0" dirty="0">
                        <a:ln>
                          <a:noFill/>
                        </a:ln>
                        <a:solidFill>
                          <a:schemeClr val="bg1"/>
                        </a:solidFill>
                        <a:effectLst/>
                        <a:latin typeface="Arial" pitchFamily="34" charset="0"/>
                      </a:endParaRPr>
                    </a:p>
                  </a:txBody>
                  <a:tcPr marL="68580" marR="68580" marT="0" marB="0" anchor="ctr" horzOverflow="overflow">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3366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bl>
          </a:graphicData>
        </a:graphic>
      </p:graphicFrame>
      <p:sp>
        <p:nvSpPr>
          <p:cNvPr id="7" name="Textfeld 21"/>
          <p:cNvSpPr txBox="1">
            <a:spLocks noChangeArrowheads="1"/>
          </p:cNvSpPr>
          <p:nvPr/>
        </p:nvSpPr>
        <p:spPr bwMode="auto">
          <a:xfrm>
            <a:off x="147638" y="4357713"/>
            <a:ext cx="62199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r>
              <a:rPr lang="en-GB" altLang="de-DE" sz="1100" b="0" dirty="0"/>
              <a:t>Note: *** &lt;.001; ** &lt;.01; * &lt;.05; </a:t>
            </a:r>
            <a:r>
              <a:rPr lang="en-GB" altLang="de-DE" sz="1100" b="0" dirty="0">
                <a:cs typeface="Times New Roman" pitchFamily="18" charset="0"/>
              </a:rPr>
              <a:t>†</a:t>
            </a:r>
            <a:r>
              <a:rPr lang="en-GB" altLang="de-DE" sz="1100" b="0" dirty="0"/>
              <a:t> &lt;.1; ns=not significant; un-standardized coefficients in brackets.</a:t>
            </a:r>
          </a:p>
        </p:txBody>
      </p:sp>
      <p:sp>
        <p:nvSpPr>
          <p:cNvPr id="22575" name="Titel 1"/>
          <p:cNvSpPr>
            <a:spLocks noGrp="1"/>
          </p:cNvSpPr>
          <p:nvPr>
            <p:ph type="title"/>
          </p:nvPr>
        </p:nvSpPr>
        <p:spPr>
          <a:xfrm>
            <a:off x="136525" y="157512"/>
            <a:ext cx="6667723" cy="939800"/>
          </a:xfrm>
        </p:spPr>
        <p:txBody>
          <a:bodyPr/>
          <a:lstStyle/>
          <a:p>
            <a:r>
              <a:rPr lang="de-DE" altLang="de-DE" dirty="0"/>
              <a:t>Hier steht die Überschrift in Arial 28pt. </a:t>
            </a:r>
            <a:r>
              <a:rPr lang="de-DE" altLang="de-DE" sz="1800" dirty="0"/>
              <a:t>fett und im definierten Blau</a:t>
            </a:r>
          </a:p>
        </p:txBody>
      </p:sp>
      <p:sp>
        <p:nvSpPr>
          <p:cNvPr id="2" name="Fußzeilenplatzhalter 3">
            <a:extLst>
              <a:ext uri="{FF2B5EF4-FFF2-40B4-BE49-F238E27FC236}">
                <a16:creationId xmlns:a16="http://schemas.microsoft.com/office/drawing/2014/main" id="{7AFA4351-9707-D594-F6E1-39C0F49987B3}"/>
              </a:ext>
            </a:extLst>
          </p:cNvPr>
          <p:cNvSpPr>
            <a:spLocks noGrp="1"/>
          </p:cNvSpPr>
          <p:nvPr>
            <p:ph type="ftr" sz="quarter" idx="11"/>
          </p:nvPr>
        </p:nvSpPr>
        <p:spPr bwMode="auto">
          <a:xfrm>
            <a:off x="176213" y="6512443"/>
            <a:ext cx="753903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SzTx/>
              <a:buFontTx/>
              <a:buNone/>
            </a:pPr>
            <a:r>
              <a:rPr lang="en-US" altLang="de-DE" sz="1000" b="0" dirty="0"/>
              <a:t>Introduction</a:t>
            </a:r>
            <a:r>
              <a:rPr lang="en-US" altLang="de-DE" sz="1000" b="0" dirty="0">
                <a:solidFill>
                  <a:srgbClr val="336699"/>
                </a:solidFill>
              </a:rPr>
              <a:t> </a:t>
            </a:r>
            <a:r>
              <a:rPr lang="en-US" altLang="de-DE" sz="1000" b="0" dirty="0"/>
              <a:t>– Conceptualization and hypotheses development – </a:t>
            </a:r>
            <a:r>
              <a:rPr lang="en-US" altLang="de-DE" sz="1000" b="0" dirty="0">
                <a:solidFill>
                  <a:srgbClr val="336699"/>
                </a:solidFill>
              </a:rPr>
              <a:t>Empirical analysis</a:t>
            </a:r>
            <a:r>
              <a:rPr lang="en-US" altLang="de-DE" sz="1000" b="0" dirty="0"/>
              <a:t> – Conclusion and limitations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p:cNvSpPr>
            <a:spLocks noGrp="1"/>
          </p:cNvSpPr>
          <p:nvPr>
            <p:ph type="title"/>
          </p:nvPr>
        </p:nvSpPr>
        <p:spPr>
          <a:xfrm>
            <a:off x="136525" y="185738"/>
            <a:ext cx="6451699" cy="939800"/>
          </a:xfrm>
        </p:spPr>
        <p:txBody>
          <a:bodyPr/>
          <a:lstStyle/>
          <a:p>
            <a:r>
              <a:rPr lang="en-US" altLang="de-DE" dirty="0"/>
              <a:t>Theoretical and Managerial Implications</a:t>
            </a:r>
          </a:p>
        </p:txBody>
      </p:sp>
      <p:sp>
        <p:nvSpPr>
          <p:cNvPr id="37891" name="Inhaltsplatzhalter 2"/>
          <p:cNvSpPr>
            <a:spLocks noGrp="1"/>
          </p:cNvSpPr>
          <p:nvPr>
            <p:ph idx="1"/>
          </p:nvPr>
        </p:nvSpPr>
        <p:spPr>
          <a:xfrm>
            <a:off x="139700" y="1484784"/>
            <a:ext cx="8953966" cy="4786313"/>
          </a:xfrm>
        </p:spPr>
        <p:txBody>
          <a:bodyPr/>
          <a:lstStyle/>
          <a:p>
            <a:pPr>
              <a:tabLst/>
            </a:pPr>
            <a:r>
              <a:rPr lang="en-US" altLang="de-DE" dirty="0"/>
              <a:t>Theoretical implications</a:t>
            </a:r>
          </a:p>
          <a:p>
            <a:pPr marL="539750" lvl="1"/>
            <a:r>
              <a:rPr lang="en-US" altLang="de-DE" dirty="0"/>
              <a:t>Highlighting the role of corporate branding and its evaluation for </a:t>
            </a:r>
            <a:r>
              <a:rPr lang="en-US" altLang="de-DE" dirty="0" err="1"/>
              <a:t>FMCG</a:t>
            </a:r>
            <a:r>
              <a:rPr lang="en-US" altLang="de-DE" dirty="0"/>
              <a:t> firms, </a:t>
            </a:r>
          </a:p>
          <a:p>
            <a:pPr marL="539750" lvl="1"/>
            <a:r>
              <a:rPr lang="en-US" altLang="de-DE" dirty="0"/>
              <a:t>Illustrating the relationship between corporate branding and consumers’ product response across countries, and </a:t>
            </a:r>
          </a:p>
          <a:p>
            <a:pPr marL="539750" lvl="1"/>
            <a:r>
              <a:rPr lang="en-US" altLang="de-DE" dirty="0"/>
              <a:t>Showing the importance of adopting an international perspective within studies on corporate branding.</a:t>
            </a:r>
          </a:p>
          <a:p>
            <a:pPr>
              <a:tabLst/>
            </a:pPr>
            <a:r>
              <a:rPr lang="en-US" altLang="de-DE" dirty="0"/>
              <a:t>Managerial implications</a:t>
            </a:r>
          </a:p>
          <a:p>
            <a:pPr marL="539750" lvl="1"/>
            <a:r>
              <a:rPr lang="en-US" altLang="de-DE" dirty="0"/>
              <a:t>Highlighting the importance of a global marketing strategy taking account of country-specific particularities and thereby, </a:t>
            </a:r>
          </a:p>
          <a:p>
            <a:pPr marL="539750" lvl="1"/>
            <a:r>
              <a:rPr lang="en-US" altLang="de-DE" dirty="0"/>
              <a:t>Illustrating the need for an adequate instrument to evaluate whether the corporate branding strategy works across countries or not and </a:t>
            </a:r>
          </a:p>
          <a:p>
            <a:pPr marL="539750" lvl="1"/>
            <a:r>
              <a:rPr lang="en-US" altLang="de-DE" dirty="0"/>
              <a:t>Giving guidance on how to adapt the company’s strategy. </a:t>
            </a:r>
          </a:p>
          <a:p>
            <a:pPr marL="539750" lvl="1">
              <a:tabLst>
                <a:tab pos="446088" algn="l"/>
              </a:tabLst>
            </a:pPr>
            <a:endParaRPr lang="en-US" altLang="de-DE" dirty="0"/>
          </a:p>
        </p:txBody>
      </p:sp>
      <p:sp>
        <p:nvSpPr>
          <p:cNvPr id="2" name="Fußzeilenplatzhalter 3">
            <a:extLst>
              <a:ext uri="{FF2B5EF4-FFF2-40B4-BE49-F238E27FC236}">
                <a16:creationId xmlns:a16="http://schemas.microsoft.com/office/drawing/2014/main" id="{8E414D0A-2043-C239-8780-E88AB9D57DAC}"/>
              </a:ext>
            </a:extLst>
          </p:cNvPr>
          <p:cNvSpPr>
            <a:spLocks noGrp="1"/>
          </p:cNvSpPr>
          <p:nvPr>
            <p:ph type="ftr" sz="quarter" idx="11"/>
          </p:nvPr>
        </p:nvSpPr>
        <p:spPr bwMode="auto">
          <a:xfrm>
            <a:off x="176213" y="6512443"/>
            <a:ext cx="753903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SzTx/>
              <a:buFontTx/>
              <a:buNone/>
            </a:pPr>
            <a:r>
              <a:rPr lang="en-US" altLang="de-DE" sz="1000" b="0" dirty="0"/>
              <a:t>Introduction</a:t>
            </a:r>
            <a:r>
              <a:rPr lang="en-US" altLang="de-DE" sz="1000" b="0" dirty="0">
                <a:solidFill>
                  <a:srgbClr val="336699"/>
                </a:solidFill>
              </a:rPr>
              <a:t> </a:t>
            </a:r>
            <a:r>
              <a:rPr lang="en-US" altLang="de-DE" sz="1000" b="0" dirty="0"/>
              <a:t>– Conceptualization and hypotheses development – Empirical analysis – </a:t>
            </a:r>
            <a:r>
              <a:rPr lang="en-US" altLang="de-DE" sz="1000" b="0" dirty="0">
                <a:solidFill>
                  <a:srgbClr val="336699"/>
                </a:solidFill>
              </a:rPr>
              <a:t>Conclusion and limitations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89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789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7891">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mph" presetSubtype="0" nodeType="clickEffect">
                                  <p:stCondLst>
                                    <p:cond delay="0"/>
                                  </p:stCondLst>
                                  <p:childTnLst>
                                    <p:set>
                                      <p:cBhvr rctx="PPT">
                                        <p:cTn id="16" dur="indefinite"/>
                                        <p:tgtEl>
                                          <p:spTgt spid="37891">
                                            <p:txEl>
                                              <p:pRg st="0" end="0"/>
                                            </p:txEl>
                                          </p:spTgt>
                                        </p:tgtEl>
                                        <p:attrNameLst>
                                          <p:attrName>style.opacity</p:attrName>
                                        </p:attrNameLst>
                                      </p:cBhvr>
                                      <p:to>
                                        <p:strVal val="0.25"/>
                                      </p:to>
                                    </p:set>
                                    <p:animEffect filter="image" prLst="opacity: 0.25">
                                      <p:cBhvr rctx="IE">
                                        <p:cTn id="17" dur="indefinite"/>
                                        <p:tgtEl>
                                          <p:spTgt spid="37891">
                                            <p:txEl>
                                              <p:pRg st="0" end="0"/>
                                            </p:txEl>
                                          </p:spTgt>
                                        </p:tgtEl>
                                      </p:cBhvr>
                                    </p:animEffect>
                                  </p:childTnLst>
                                </p:cTn>
                              </p:par>
                              <p:par>
                                <p:cTn id="18" presetID="9" presetClass="emph" presetSubtype="0" nodeType="withEffect">
                                  <p:stCondLst>
                                    <p:cond delay="0"/>
                                  </p:stCondLst>
                                  <p:childTnLst>
                                    <p:set>
                                      <p:cBhvr rctx="PPT">
                                        <p:cTn id="19" dur="indefinite"/>
                                        <p:tgtEl>
                                          <p:spTgt spid="37891">
                                            <p:txEl>
                                              <p:pRg st="1" end="1"/>
                                            </p:txEl>
                                          </p:spTgt>
                                        </p:tgtEl>
                                        <p:attrNameLst>
                                          <p:attrName>style.opacity</p:attrName>
                                        </p:attrNameLst>
                                      </p:cBhvr>
                                      <p:to>
                                        <p:strVal val="0.25"/>
                                      </p:to>
                                    </p:set>
                                    <p:animEffect filter="image" prLst="opacity: 0.25">
                                      <p:cBhvr rctx="IE">
                                        <p:cTn id="20" dur="indefinite"/>
                                        <p:tgtEl>
                                          <p:spTgt spid="37891">
                                            <p:txEl>
                                              <p:pRg st="1" end="1"/>
                                            </p:txEl>
                                          </p:spTgt>
                                        </p:tgtEl>
                                      </p:cBhvr>
                                    </p:animEffect>
                                  </p:childTnLst>
                                </p:cTn>
                              </p:par>
                              <p:par>
                                <p:cTn id="21" presetID="9" presetClass="emph" presetSubtype="0" nodeType="withEffect">
                                  <p:stCondLst>
                                    <p:cond delay="0"/>
                                  </p:stCondLst>
                                  <p:childTnLst>
                                    <p:set>
                                      <p:cBhvr rctx="PPT">
                                        <p:cTn id="22" dur="indefinite"/>
                                        <p:tgtEl>
                                          <p:spTgt spid="37891">
                                            <p:txEl>
                                              <p:pRg st="2" end="2"/>
                                            </p:txEl>
                                          </p:spTgt>
                                        </p:tgtEl>
                                        <p:attrNameLst>
                                          <p:attrName>style.opacity</p:attrName>
                                        </p:attrNameLst>
                                      </p:cBhvr>
                                      <p:to>
                                        <p:strVal val="0.25"/>
                                      </p:to>
                                    </p:set>
                                    <p:animEffect filter="image" prLst="opacity: 0.25">
                                      <p:cBhvr rctx="IE">
                                        <p:cTn id="23" dur="indefinite"/>
                                        <p:tgtEl>
                                          <p:spTgt spid="37891">
                                            <p:txEl>
                                              <p:pRg st="2" end="2"/>
                                            </p:txEl>
                                          </p:spTgt>
                                        </p:tgtEl>
                                      </p:cBhvr>
                                    </p:animEffect>
                                  </p:childTnLst>
                                </p:cTn>
                              </p:par>
                              <p:par>
                                <p:cTn id="24" presetID="9" presetClass="emph" presetSubtype="0" nodeType="withEffect">
                                  <p:stCondLst>
                                    <p:cond delay="0"/>
                                  </p:stCondLst>
                                  <p:childTnLst>
                                    <p:set>
                                      <p:cBhvr rctx="PPT">
                                        <p:cTn id="25" dur="indefinite"/>
                                        <p:tgtEl>
                                          <p:spTgt spid="37891">
                                            <p:txEl>
                                              <p:pRg st="3" end="3"/>
                                            </p:txEl>
                                          </p:spTgt>
                                        </p:tgtEl>
                                        <p:attrNameLst>
                                          <p:attrName>style.opacity</p:attrName>
                                        </p:attrNameLst>
                                      </p:cBhvr>
                                      <p:to>
                                        <p:strVal val="0.25"/>
                                      </p:to>
                                    </p:set>
                                    <p:animEffect filter="image" prLst="opacity: 0.25">
                                      <p:cBhvr rctx="IE">
                                        <p:cTn id="26" dur="indefinite"/>
                                        <p:tgtEl>
                                          <p:spTgt spid="37891">
                                            <p:txEl>
                                              <p:pRg st="3" end="3"/>
                                            </p:txEl>
                                          </p:spTgt>
                                        </p:tgtEl>
                                      </p:cBhvr>
                                    </p:animEffect>
                                  </p:childTnLst>
                                </p:cTn>
                              </p:par>
                              <p:par>
                                <p:cTn id="27" presetID="1" presetClass="entr" presetSubtype="0" fill="hold" nodeType="withEffect">
                                  <p:stCondLst>
                                    <p:cond delay="0"/>
                                  </p:stCondLst>
                                  <p:childTnLst>
                                    <p:set>
                                      <p:cBhvr>
                                        <p:cTn id="28" dur="1" fill="hold">
                                          <p:stCondLst>
                                            <p:cond delay="0"/>
                                          </p:stCondLst>
                                        </p:cTn>
                                        <p:tgtEl>
                                          <p:spTgt spid="37891">
                                            <p:txEl>
                                              <p:pRg st="4" end="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7891">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7891">
                                            <p:txEl>
                                              <p:pRg st="6" end="6"/>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78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el 1"/>
          <p:cNvSpPr>
            <a:spLocks noGrp="1"/>
          </p:cNvSpPr>
          <p:nvPr>
            <p:ph type="title"/>
          </p:nvPr>
        </p:nvSpPr>
        <p:spPr>
          <a:xfrm>
            <a:off x="136525" y="274638"/>
            <a:ext cx="6595715" cy="850900"/>
          </a:xfrm>
        </p:spPr>
        <p:txBody>
          <a:bodyPr/>
          <a:lstStyle/>
          <a:p>
            <a:r>
              <a:rPr lang="de-DE" altLang="de-DE" dirty="0"/>
              <a:t>Farben: </a:t>
            </a:r>
            <a:r>
              <a:rPr lang="de-DE" altLang="de-DE" dirty="0" err="1"/>
              <a:t>7er</a:t>
            </a:r>
            <a:r>
              <a:rPr lang="de-DE" altLang="de-DE" dirty="0"/>
              <a:t> Skala</a:t>
            </a:r>
          </a:p>
        </p:txBody>
      </p:sp>
      <p:graphicFrame>
        <p:nvGraphicFramePr>
          <p:cNvPr id="18" name="Tabelle 17"/>
          <p:cNvGraphicFramePr>
            <a:graphicFrameLocks noGrp="1"/>
          </p:cNvGraphicFramePr>
          <p:nvPr>
            <p:extLst>
              <p:ext uri="{D42A27DB-BD31-4B8C-83A1-F6EECF244321}">
                <p14:modId xmlns:p14="http://schemas.microsoft.com/office/powerpoint/2010/main" val="1055846759"/>
              </p:ext>
            </p:extLst>
          </p:nvPr>
        </p:nvGraphicFramePr>
        <p:xfrm>
          <a:off x="250825" y="1628800"/>
          <a:ext cx="8642350" cy="2737807"/>
        </p:xfrm>
        <a:graphic>
          <a:graphicData uri="http://schemas.openxmlformats.org/drawingml/2006/table">
            <a:tbl>
              <a:tblPr/>
              <a:tblGrid>
                <a:gridCol w="8642350">
                  <a:extLst>
                    <a:ext uri="{9D8B030D-6E8A-4147-A177-3AD203B41FA5}">
                      <a16:colId xmlns:a16="http://schemas.microsoft.com/office/drawing/2014/main" val="20001"/>
                    </a:ext>
                  </a:extLst>
                </a:gridCol>
              </a:tblGrid>
              <a:tr h="365803">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0">
                        <a:lnSpc>
                          <a:spcPct val="100000"/>
                        </a:lnSpc>
                        <a:spcBef>
                          <a:spcPts val="100"/>
                        </a:spcBef>
                        <a:spcAft>
                          <a:spcPct val="0"/>
                        </a:spcAft>
                        <a:buClrTx/>
                        <a:buSzTx/>
                        <a:buFontTx/>
                        <a:buNone/>
                        <a:tabLst/>
                      </a:pPr>
                      <a:r>
                        <a:rPr kumimoji="0" lang="de-DE" altLang="de-DE" sz="1200" b="1" i="0" u="none" strike="noStrike" cap="none" normalizeH="0" baseline="0" dirty="0">
                          <a:ln>
                            <a:noFill/>
                          </a:ln>
                          <a:solidFill>
                            <a:schemeClr val="bg1"/>
                          </a:solidFill>
                          <a:effectLst/>
                          <a:latin typeface="+mj-lt"/>
                          <a:cs typeface="Times New Roman" pitchFamily="18" charset="0"/>
                        </a:rPr>
                        <a:t>R 51 G 102 B 153 (Standardfarbe)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6699"/>
                    </a:solidFill>
                  </a:tcPr>
                </a:tc>
                <a:extLst>
                  <a:ext uri="{0D108BD9-81ED-4DB2-BD59-A6C34878D82A}">
                    <a16:rowId xmlns:a16="http://schemas.microsoft.com/office/drawing/2014/main" val="10000"/>
                  </a:ext>
                </a:extLst>
              </a:tr>
              <a:tr h="395334">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de-DE" altLang="de-DE" sz="1200" b="1" i="0" u="none" strike="noStrike" cap="none" normalizeH="0" baseline="0" dirty="0">
                          <a:ln>
                            <a:noFill/>
                          </a:ln>
                          <a:solidFill>
                            <a:schemeClr val="tx1"/>
                          </a:solidFill>
                          <a:effectLst/>
                          <a:latin typeface="+mj-lt"/>
                          <a:cs typeface="Times New Roman" pitchFamily="18" charset="0"/>
                        </a:rPr>
                        <a:t>R 255 G 255 B 204 (Definitionen)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395334">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defRPr/>
                      </a:pPr>
                      <a:r>
                        <a:rPr lang="de-DE" altLang="de-DE" sz="1200" dirty="0"/>
                        <a:t>R 255 G 255 B 255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395334">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pt-BR" altLang="de-DE" sz="1200" b="1" i="0" u="none" strike="noStrike" cap="none" normalizeH="0" baseline="0" dirty="0">
                          <a:ln>
                            <a:noFill/>
                          </a:ln>
                          <a:solidFill>
                            <a:schemeClr val="tx1"/>
                          </a:solidFill>
                          <a:effectLst/>
                          <a:latin typeface="+mj-lt"/>
                          <a:cs typeface="Times New Roman" pitchFamily="18" charset="0"/>
                        </a:rPr>
                        <a:t>R 153 G 204 B 255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extLst>
                  <a:ext uri="{0D108BD9-81ED-4DB2-BD59-A6C34878D82A}">
                    <a16:rowId xmlns:a16="http://schemas.microsoft.com/office/drawing/2014/main" val="10003"/>
                  </a:ext>
                </a:extLst>
              </a:tr>
              <a:tr h="395334">
                <a:tc>
                  <a:txBody>
                    <a:bodyPr/>
                    <a:lstStyle>
                      <a:lvl1pPr eaLnBrk="0" hangingPunct="0">
                        <a:spcBef>
                          <a:spcPct val="20000"/>
                        </a:spcBef>
                        <a:buClr>
                          <a:srgbClr val="336699"/>
                        </a:buClr>
                        <a:buSzPct val="75000"/>
                        <a:buFont typeface="Wingdings" pitchFamily="2" charset="2"/>
                        <a:defRPr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defRPr sz="1600">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defRPr>
                          <a:solidFill>
                            <a:schemeClr val="tx1"/>
                          </a:solidFill>
                          <a:latin typeface="Arial" pitchFamily="34" charset="0"/>
                          <a:cs typeface="Arial" pitchFamily="34" charset="0"/>
                        </a:defRPr>
                      </a:lvl4pPr>
                      <a:lvl5pPr marL="2057400" indent="-228600" eaLnBrk="0" hangingPunct="0">
                        <a:spcBef>
                          <a:spcPct val="20000"/>
                        </a:spcBef>
                        <a:buFont typeface="Arial" pitchFamily="34" charset="0"/>
                        <a:defRPr>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Arial" pitchFamily="34" charset="0"/>
                          <a:cs typeface="Arial" pitchFamily="34" charset="0"/>
                        </a:defRPr>
                      </a:lvl9p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pt-BR" altLang="de-DE" sz="1200" b="1" i="0" u="none" strike="noStrike" cap="none" normalizeH="0" baseline="0" dirty="0">
                          <a:ln>
                            <a:noFill/>
                          </a:ln>
                          <a:solidFill>
                            <a:schemeClr val="bg1"/>
                          </a:solidFill>
                          <a:effectLst/>
                          <a:latin typeface="+mj-lt"/>
                          <a:cs typeface="Times New Roman" pitchFamily="18" charset="0"/>
                        </a:rPr>
                        <a:t>R 0 G 51 B 102</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66"/>
                    </a:solidFill>
                  </a:tcPr>
                </a:tc>
                <a:extLst>
                  <a:ext uri="{0D108BD9-81ED-4DB2-BD59-A6C34878D82A}">
                    <a16:rowId xmlns:a16="http://schemas.microsoft.com/office/drawing/2014/main" val="10004"/>
                  </a:ext>
                </a:extLst>
              </a:tr>
              <a:tr h="395334">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pt-BR" altLang="de-DE" sz="1200" b="1" i="0" u="none" strike="noStrike" cap="none" normalizeH="0" baseline="0" dirty="0">
                          <a:ln>
                            <a:noFill/>
                          </a:ln>
                          <a:solidFill>
                            <a:schemeClr val="tx1"/>
                          </a:solidFill>
                          <a:effectLst/>
                          <a:latin typeface="+mj-lt"/>
                          <a:cs typeface="Times New Roman" pitchFamily="18" charset="0"/>
                        </a:rPr>
                        <a:t>R 191 G 191 B 191</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extLst>
                  <a:ext uri="{0D108BD9-81ED-4DB2-BD59-A6C34878D82A}">
                    <a16:rowId xmlns:a16="http://schemas.microsoft.com/office/drawing/2014/main" val="2383912096"/>
                  </a:ext>
                </a:extLst>
              </a:tr>
              <a:tr h="395334">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pt-BR" altLang="de-DE" sz="1200" b="1" i="0" u="none" strike="noStrike" cap="none" normalizeH="0" baseline="0" dirty="0">
                          <a:ln>
                            <a:noFill/>
                          </a:ln>
                          <a:solidFill>
                            <a:schemeClr val="tx1"/>
                          </a:solidFill>
                          <a:effectLst/>
                          <a:latin typeface="+mj-lt"/>
                          <a:cs typeface="Times New Roman" pitchFamily="18" charset="0"/>
                        </a:rPr>
                        <a:t>R 204 G 236 B 255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extLst>
                  <a:ext uri="{0D108BD9-81ED-4DB2-BD59-A6C34878D82A}">
                    <a16:rowId xmlns:a16="http://schemas.microsoft.com/office/drawing/2014/main" val="3589415016"/>
                  </a:ext>
                </a:extLst>
              </a:tr>
            </a:tbl>
          </a:graphicData>
        </a:graphic>
      </p:graphicFrame>
      <p:sp>
        <p:nvSpPr>
          <p:cNvPr id="2" name="Fußzeilenplatzhalter 3">
            <a:extLst>
              <a:ext uri="{FF2B5EF4-FFF2-40B4-BE49-F238E27FC236}">
                <a16:creationId xmlns:a16="http://schemas.microsoft.com/office/drawing/2014/main" id="{02D1ED18-441B-DE65-6F77-3F904309AC0B}"/>
              </a:ext>
            </a:extLst>
          </p:cNvPr>
          <p:cNvSpPr>
            <a:spLocks noGrp="1"/>
          </p:cNvSpPr>
          <p:nvPr>
            <p:ph type="ftr" sz="quarter" idx="11"/>
          </p:nvPr>
        </p:nvSpPr>
        <p:spPr bwMode="auto">
          <a:xfrm>
            <a:off x="176213" y="6512443"/>
            <a:ext cx="753903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SzTx/>
              <a:buFontTx/>
              <a:buNone/>
            </a:pPr>
            <a:r>
              <a:rPr lang="en-US" altLang="de-DE" sz="1000" b="0" dirty="0"/>
              <a:t>Introduction</a:t>
            </a:r>
            <a:r>
              <a:rPr lang="en-US" altLang="de-DE" sz="1000" b="0" dirty="0">
                <a:solidFill>
                  <a:srgbClr val="336699"/>
                </a:solidFill>
              </a:rPr>
              <a:t> </a:t>
            </a:r>
            <a:r>
              <a:rPr lang="en-US" altLang="de-DE" sz="1000" b="0" dirty="0"/>
              <a:t>– Conceptualization and hypotheses development – Empirical analysis – </a:t>
            </a:r>
            <a:r>
              <a:rPr lang="en-US" altLang="de-DE" sz="1000" b="0" dirty="0">
                <a:solidFill>
                  <a:srgbClr val="336699"/>
                </a:solidFill>
              </a:rPr>
              <a:t>Conclusion and limitations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8"/>
          <p:cNvSpPr>
            <a:spLocks noChangeArrowheads="1"/>
          </p:cNvSpPr>
          <p:nvPr/>
        </p:nvSpPr>
        <p:spPr bwMode="auto">
          <a:xfrm>
            <a:off x="190500" y="1508596"/>
            <a:ext cx="8702675" cy="349250"/>
          </a:xfrm>
          <a:prstGeom prst="rect">
            <a:avLst/>
          </a:prstGeom>
          <a:noFill/>
          <a:ln w="28575">
            <a:solidFill>
              <a:srgbClr val="336699"/>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0"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SzTx/>
              <a:buFontTx/>
              <a:buNone/>
            </a:pPr>
            <a:endParaRPr lang="en-GB" altLang="de-DE" sz="1800" b="0"/>
          </a:p>
        </p:txBody>
      </p:sp>
      <p:sp>
        <p:nvSpPr>
          <p:cNvPr id="8195" name="Fußzeilenplatzhalter 3"/>
          <p:cNvSpPr>
            <a:spLocks noGrp="1"/>
          </p:cNvSpPr>
          <p:nvPr>
            <p:ph type="ftr" sz="quarter" idx="11"/>
          </p:nvPr>
        </p:nvSpPr>
        <p:spPr bwMode="auto">
          <a:xfrm>
            <a:off x="176213" y="6512443"/>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SzTx/>
              <a:buFontTx/>
              <a:buNone/>
            </a:pPr>
            <a:r>
              <a:rPr lang="de-DE" altLang="de-DE" sz="1000" b="0" dirty="0"/>
              <a:t>Agenda</a:t>
            </a:r>
          </a:p>
        </p:txBody>
      </p:sp>
      <p:sp>
        <p:nvSpPr>
          <p:cNvPr id="8196" name="Rectangle 5"/>
          <p:cNvSpPr>
            <a:spLocks noChangeArrowheads="1"/>
          </p:cNvSpPr>
          <p:nvPr/>
        </p:nvSpPr>
        <p:spPr bwMode="auto">
          <a:xfrm>
            <a:off x="153988" y="1484784"/>
            <a:ext cx="8739187"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261938" indent="-261938" defTabSz="762000"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defTabSz="76200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defTabSz="7620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defTabSz="7620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defTabSz="7620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defTabSz="7620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defTabSz="7620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defTabSz="7620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defTabSz="7620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15000"/>
              </a:spcBef>
              <a:buSzPct val="80000"/>
              <a:buFont typeface="Monotype Sorts" pitchFamily="2" charset="2"/>
              <a:buNone/>
            </a:pPr>
            <a:r>
              <a:rPr lang="en-GB" altLang="de-DE" dirty="0">
                <a:solidFill>
                  <a:srgbClr val="336699"/>
                </a:solidFill>
              </a:rPr>
              <a:t>1. Introduction</a:t>
            </a:r>
          </a:p>
        </p:txBody>
      </p:sp>
      <p:sp>
        <p:nvSpPr>
          <p:cNvPr id="8197" name="Rectangle 6"/>
          <p:cNvSpPr>
            <a:spLocks noChangeArrowheads="1"/>
          </p:cNvSpPr>
          <p:nvPr/>
        </p:nvSpPr>
        <p:spPr bwMode="auto">
          <a:xfrm>
            <a:off x="150813" y="1967384"/>
            <a:ext cx="8959631"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261938" indent="-261938" defTabSz="762000"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627063" indent="-271463" defTabSz="76200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defTabSz="7620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defTabSz="7620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defTabSz="7620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defTabSz="7620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defTabSz="7620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defTabSz="7620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defTabSz="7620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15000"/>
              </a:spcBef>
              <a:buSzPct val="80000"/>
              <a:buFont typeface="Monotype Sorts" pitchFamily="2" charset="2"/>
              <a:buNone/>
            </a:pPr>
            <a:r>
              <a:rPr lang="en-GB" altLang="de-DE" dirty="0"/>
              <a:t>2. Conceptualization and hypotheses development</a:t>
            </a:r>
          </a:p>
          <a:p>
            <a:pPr marL="536575" lvl="1" indent="-268288" eaLnBrk="1" hangingPunct="1">
              <a:spcBef>
                <a:spcPct val="15000"/>
              </a:spcBef>
              <a:buSzPct val="75000"/>
              <a:buFont typeface="Wingdings" pitchFamily="2" charset="2"/>
              <a:buChar char="n"/>
            </a:pPr>
            <a:r>
              <a:rPr lang="en-GB" altLang="de-DE" sz="2000" dirty="0">
                <a:solidFill>
                  <a:srgbClr val="000000"/>
                </a:solidFill>
              </a:rPr>
              <a:t>Conceptual framework</a:t>
            </a:r>
          </a:p>
          <a:p>
            <a:pPr marL="536575" lvl="1" indent="-268288" eaLnBrk="1" hangingPunct="1">
              <a:spcBef>
                <a:spcPct val="15000"/>
              </a:spcBef>
              <a:buSzPct val="75000"/>
              <a:buFont typeface="Wingdings" pitchFamily="2" charset="2"/>
              <a:buChar char="n"/>
            </a:pPr>
            <a:r>
              <a:rPr lang="en-GB" altLang="de-DE" sz="2000" dirty="0">
                <a:solidFill>
                  <a:srgbClr val="000000"/>
                </a:solidFill>
              </a:rPr>
              <a:t>Schema-theoretic perspective on corporate branding</a:t>
            </a:r>
          </a:p>
          <a:p>
            <a:pPr marL="536575" lvl="1" indent="-268288" eaLnBrk="1" hangingPunct="1">
              <a:spcBef>
                <a:spcPct val="15000"/>
              </a:spcBef>
              <a:buSzPct val="75000"/>
              <a:buFont typeface="Wingdings" pitchFamily="2" charset="2"/>
              <a:buChar char="n"/>
            </a:pPr>
            <a:r>
              <a:rPr lang="en-GB" altLang="de-DE" sz="2000" dirty="0">
                <a:solidFill>
                  <a:srgbClr val="000000"/>
                </a:solidFill>
              </a:rPr>
              <a:t>Literature review and hypotheses development</a:t>
            </a:r>
          </a:p>
        </p:txBody>
      </p:sp>
      <p:sp>
        <p:nvSpPr>
          <p:cNvPr id="8198" name="Rectangle 9"/>
          <p:cNvSpPr>
            <a:spLocks noChangeArrowheads="1"/>
          </p:cNvSpPr>
          <p:nvPr/>
        </p:nvSpPr>
        <p:spPr bwMode="auto">
          <a:xfrm>
            <a:off x="139701" y="3461221"/>
            <a:ext cx="8962354"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defTabSz="762000"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628650" indent="-273050" defTabSz="76200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defTabSz="7620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defTabSz="7620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defTabSz="7620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defTabSz="7620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defTabSz="7620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defTabSz="7620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defTabSz="7620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15000"/>
              </a:spcBef>
              <a:buSzPct val="80000"/>
              <a:buFont typeface="Monotype Sorts" pitchFamily="2" charset="2"/>
              <a:buNone/>
            </a:pPr>
            <a:r>
              <a:rPr lang="en-GB" altLang="de-DE" dirty="0">
                <a:solidFill>
                  <a:srgbClr val="000000"/>
                </a:solidFill>
              </a:rPr>
              <a:t>3. Empirical analysis</a:t>
            </a:r>
          </a:p>
          <a:p>
            <a:pPr marL="536575" lvl="1" indent="-268288" eaLnBrk="1" hangingPunct="1">
              <a:spcBef>
                <a:spcPct val="15000"/>
              </a:spcBef>
              <a:buSzPct val="75000"/>
              <a:buFont typeface="Wingdings" pitchFamily="2" charset="2"/>
              <a:buChar char="n"/>
            </a:pPr>
            <a:r>
              <a:rPr lang="en-GB" altLang="de-DE" sz="2000" dirty="0">
                <a:solidFill>
                  <a:srgbClr val="000000"/>
                </a:solidFill>
              </a:rPr>
              <a:t>Sample characteristics</a:t>
            </a:r>
          </a:p>
          <a:p>
            <a:pPr marL="536575" lvl="1" indent="-268288" eaLnBrk="1" hangingPunct="1">
              <a:spcBef>
                <a:spcPct val="15000"/>
              </a:spcBef>
              <a:buSzPct val="75000"/>
              <a:buFont typeface="Wingdings" pitchFamily="2" charset="2"/>
              <a:buChar char="n"/>
            </a:pPr>
            <a:r>
              <a:rPr lang="en-GB" altLang="de-DE" sz="2000" dirty="0">
                <a:solidFill>
                  <a:srgbClr val="000000"/>
                </a:solidFill>
              </a:rPr>
              <a:t>Measurements </a:t>
            </a:r>
          </a:p>
          <a:p>
            <a:pPr marL="536575" lvl="1" indent="-268288" eaLnBrk="1" hangingPunct="1">
              <a:spcBef>
                <a:spcPct val="15000"/>
              </a:spcBef>
              <a:buSzPct val="75000"/>
              <a:buFont typeface="Wingdings" pitchFamily="2" charset="2"/>
              <a:buChar char="n"/>
            </a:pPr>
            <a:r>
              <a:rPr lang="en-GB" altLang="de-DE" sz="2000" dirty="0">
                <a:solidFill>
                  <a:srgbClr val="000000"/>
                </a:solidFill>
              </a:rPr>
              <a:t>Method</a:t>
            </a:r>
          </a:p>
          <a:p>
            <a:pPr marL="536575" lvl="1" indent="-268288" eaLnBrk="1" hangingPunct="1">
              <a:spcBef>
                <a:spcPct val="15000"/>
              </a:spcBef>
              <a:buSzPct val="75000"/>
              <a:buFont typeface="Wingdings" pitchFamily="2" charset="2"/>
              <a:buChar char="n"/>
            </a:pPr>
            <a:r>
              <a:rPr lang="en-GB" altLang="de-DE" sz="2000" dirty="0">
                <a:solidFill>
                  <a:srgbClr val="000000"/>
                </a:solidFill>
              </a:rPr>
              <a:t>Results</a:t>
            </a:r>
          </a:p>
        </p:txBody>
      </p:sp>
      <p:sp>
        <p:nvSpPr>
          <p:cNvPr id="8199" name="Rectangle 11"/>
          <p:cNvSpPr>
            <a:spLocks noChangeArrowheads="1"/>
          </p:cNvSpPr>
          <p:nvPr/>
        </p:nvSpPr>
        <p:spPr bwMode="auto">
          <a:xfrm>
            <a:off x="144464" y="5304309"/>
            <a:ext cx="897437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261938" indent="-261938" defTabSz="762000"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defTabSz="76200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defTabSz="7620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defTabSz="7620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defTabSz="7620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defTabSz="7620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defTabSz="7620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defTabSz="7620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defTabSz="7620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15000"/>
              </a:spcBef>
              <a:buSzPct val="80000"/>
              <a:buFont typeface="Monotype Sorts" pitchFamily="2" charset="2"/>
              <a:buNone/>
            </a:pPr>
            <a:r>
              <a:rPr lang="en-GB" altLang="de-DE" dirty="0"/>
              <a:t>4. Conclusion and limitations</a:t>
            </a:r>
          </a:p>
        </p:txBody>
      </p:sp>
      <p:sp>
        <p:nvSpPr>
          <p:cNvPr id="8200" name="Titel 9"/>
          <p:cNvSpPr>
            <a:spLocks noGrp="1"/>
          </p:cNvSpPr>
          <p:nvPr>
            <p:ph type="title"/>
          </p:nvPr>
        </p:nvSpPr>
        <p:spPr>
          <a:xfrm>
            <a:off x="158750" y="185738"/>
            <a:ext cx="6607175" cy="939800"/>
          </a:xfrm>
        </p:spPr>
        <p:txBody>
          <a:bodyPr/>
          <a:lstStyle/>
          <a:p>
            <a:r>
              <a:rPr lang="de-DE" altLang="de-DE" dirty="0"/>
              <a:t>Agenda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a:xfrm>
            <a:off x="136525" y="274638"/>
            <a:ext cx="6595715" cy="850900"/>
          </a:xfrm>
        </p:spPr>
        <p:txBody>
          <a:bodyPr/>
          <a:lstStyle/>
          <a:p>
            <a:r>
              <a:rPr lang="de-DE" altLang="de-DE" dirty="0"/>
              <a:t>Tabellen</a:t>
            </a:r>
          </a:p>
        </p:txBody>
      </p:sp>
      <p:graphicFrame>
        <p:nvGraphicFramePr>
          <p:cNvPr id="2" name="Inhaltsplatzhalter 5"/>
          <p:cNvGraphicFramePr>
            <a:graphicFrameLocks noGrp="1"/>
          </p:cNvGraphicFramePr>
          <p:nvPr>
            <p:ph idx="1"/>
            <p:extLst>
              <p:ext uri="{D42A27DB-BD31-4B8C-83A1-F6EECF244321}">
                <p14:modId xmlns:p14="http://schemas.microsoft.com/office/powerpoint/2010/main" val="1114414818"/>
              </p:ext>
            </p:extLst>
          </p:nvPr>
        </p:nvGraphicFramePr>
        <p:xfrm>
          <a:off x="323528" y="1484784"/>
          <a:ext cx="8620125" cy="3792537"/>
        </p:xfrm>
        <a:graphic>
          <a:graphicData uri="http://schemas.openxmlformats.org/drawingml/2006/chart">
            <c:chart xmlns:c="http://schemas.openxmlformats.org/drawingml/2006/chart" xmlns:r="http://schemas.openxmlformats.org/officeDocument/2006/relationships" r:id="rId3"/>
          </a:graphicData>
        </a:graphic>
      </p:graphicFrame>
      <p:sp>
        <p:nvSpPr>
          <p:cNvPr id="3" name="Fußzeilenplatzhalter 3">
            <a:extLst>
              <a:ext uri="{FF2B5EF4-FFF2-40B4-BE49-F238E27FC236}">
                <a16:creationId xmlns:a16="http://schemas.microsoft.com/office/drawing/2014/main" id="{C6D7E37F-5A69-F436-3952-217F3B88A11F}"/>
              </a:ext>
            </a:extLst>
          </p:cNvPr>
          <p:cNvSpPr>
            <a:spLocks noGrp="1"/>
          </p:cNvSpPr>
          <p:nvPr>
            <p:ph type="ftr" sz="quarter" idx="11"/>
          </p:nvPr>
        </p:nvSpPr>
        <p:spPr bwMode="auto">
          <a:xfrm>
            <a:off x="176213" y="6512443"/>
            <a:ext cx="753903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SzTx/>
              <a:buFontTx/>
              <a:buNone/>
            </a:pPr>
            <a:r>
              <a:rPr lang="en-US" altLang="de-DE" sz="1000" b="0" dirty="0"/>
              <a:t>Introduction</a:t>
            </a:r>
            <a:r>
              <a:rPr lang="en-US" altLang="de-DE" sz="1000" b="0" dirty="0">
                <a:solidFill>
                  <a:srgbClr val="336699"/>
                </a:solidFill>
              </a:rPr>
              <a:t> </a:t>
            </a:r>
            <a:r>
              <a:rPr lang="en-US" altLang="de-DE" sz="1000" b="0" dirty="0"/>
              <a:t>– Conceptualization and hypotheses development – Empirical analysis – </a:t>
            </a:r>
            <a:r>
              <a:rPr lang="en-US" altLang="de-DE" sz="1000" b="0" dirty="0">
                <a:solidFill>
                  <a:srgbClr val="336699"/>
                </a:solidFill>
              </a:rPr>
              <a:t>Conclusion and limitations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3" name="Titel 1"/>
          <p:cNvSpPr>
            <a:spLocks noGrp="1"/>
          </p:cNvSpPr>
          <p:nvPr>
            <p:ph type="title"/>
          </p:nvPr>
        </p:nvSpPr>
        <p:spPr>
          <a:xfrm>
            <a:off x="127000" y="274638"/>
            <a:ext cx="6605240" cy="850900"/>
          </a:xfrm>
        </p:spPr>
        <p:txBody>
          <a:bodyPr/>
          <a:lstStyle/>
          <a:p>
            <a:r>
              <a:rPr lang="de-DE" altLang="de-DE" dirty="0"/>
              <a:t>Marktanteil der </a:t>
            </a:r>
            <a:r>
              <a:rPr lang="de-DE" altLang="de-DE" dirty="0" err="1"/>
              <a:t>Top5</a:t>
            </a:r>
            <a:r>
              <a:rPr lang="de-DE" altLang="de-DE" dirty="0"/>
              <a:t>-Händler im Branchenvergleich im Jahre 2025 </a:t>
            </a:r>
          </a:p>
        </p:txBody>
      </p:sp>
      <p:graphicFrame>
        <p:nvGraphicFramePr>
          <p:cNvPr id="11" name="Inhaltsplatzhalter 5"/>
          <p:cNvGraphicFramePr>
            <a:graphicFrameLocks noGrp="1"/>
          </p:cNvGraphicFramePr>
          <p:nvPr>
            <p:ph idx="1"/>
            <p:extLst>
              <p:ext uri="{D42A27DB-BD31-4B8C-83A1-F6EECF244321}">
                <p14:modId xmlns:p14="http://schemas.microsoft.com/office/powerpoint/2010/main" val="1597761958"/>
              </p:ext>
            </p:extLst>
          </p:nvPr>
        </p:nvGraphicFramePr>
        <p:xfrm>
          <a:off x="323528" y="1484784"/>
          <a:ext cx="8620125" cy="3792537"/>
        </p:xfrm>
        <a:graphic>
          <a:graphicData uri="http://schemas.openxmlformats.org/drawingml/2006/chart">
            <c:chart xmlns:c="http://schemas.openxmlformats.org/drawingml/2006/chart" xmlns:r="http://schemas.openxmlformats.org/officeDocument/2006/relationships" r:id="rId3"/>
          </a:graphicData>
        </a:graphic>
      </p:graphicFrame>
      <p:sp>
        <p:nvSpPr>
          <p:cNvPr id="2" name="Fußzeilenplatzhalter 3">
            <a:extLst>
              <a:ext uri="{FF2B5EF4-FFF2-40B4-BE49-F238E27FC236}">
                <a16:creationId xmlns:a16="http://schemas.microsoft.com/office/drawing/2014/main" id="{450C5375-133F-05E8-AAE0-189254570190}"/>
              </a:ext>
            </a:extLst>
          </p:cNvPr>
          <p:cNvSpPr>
            <a:spLocks noGrp="1"/>
          </p:cNvSpPr>
          <p:nvPr>
            <p:ph type="ftr" sz="quarter" idx="11"/>
          </p:nvPr>
        </p:nvSpPr>
        <p:spPr bwMode="auto">
          <a:xfrm>
            <a:off x="176213" y="6512443"/>
            <a:ext cx="753903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SzTx/>
              <a:buFontTx/>
              <a:buNone/>
            </a:pPr>
            <a:r>
              <a:rPr lang="en-US" altLang="de-DE" sz="1000" b="0" dirty="0"/>
              <a:t>Introduction</a:t>
            </a:r>
            <a:r>
              <a:rPr lang="en-US" altLang="de-DE" sz="1000" b="0" dirty="0">
                <a:solidFill>
                  <a:srgbClr val="336699"/>
                </a:solidFill>
              </a:rPr>
              <a:t> </a:t>
            </a:r>
            <a:r>
              <a:rPr lang="en-US" altLang="de-DE" sz="1000" b="0" dirty="0"/>
              <a:t>– Conceptualization and hypotheses development – Empirical analysis – </a:t>
            </a:r>
            <a:r>
              <a:rPr lang="en-US" altLang="de-DE" sz="1000" b="0" dirty="0">
                <a:solidFill>
                  <a:srgbClr val="336699"/>
                </a:solidFill>
              </a:rPr>
              <a:t>Conclusion and limitations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8"/>
          <p:cNvSpPr>
            <a:spLocks noChangeArrowheads="1"/>
          </p:cNvSpPr>
          <p:nvPr/>
        </p:nvSpPr>
        <p:spPr bwMode="auto">
          <a:xfrm>
            <a:off x="190500" y="1999629"/>
            <a:ext cx="8702675" cy="1448245"/>
          </a:xfrm>
          <a:prstGeom prst="rect">
            <a:avLst/>
          </a:prstGeom>
          <a:noFill/>
          <a:ln w="28575">
            <a:solidFill>
              <a:srgbClr val="336699"/>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0" anchor="ct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SzTx/>
              <a:buFontTx/>
              <a:buNone/>
            </a:pPr>
            <a:endParaRPr lang="en-GB" altLang="de-DE" sz="1800" b="0"/>
          </a:p>
        </p:txBody>
      </p:sp>
      <p:sp>
        <p:nvSpPr>
          <p:cNvPr id="8196" name="Rectangle 5"/>
          <p:cNvSpPr>
            <a:spLocks noChangeArrowheads="1"/>
          </p:cNvSpPr>
          <p:nvPr/>
        </p:nvSpPr>
        <p:spPr bwMode="auto">
          <a:xfrm>
            <a:off x="153988" y="1484784"/>
            <a:ext cx="8956508"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261938" indent="-261938" defTabSz="762000"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defTabSz="76200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defTabSz="7620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defTabSz="7620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defTabSz="7620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defTabSz="7620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defTabSz="7620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defTabSz="7620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defTabSz="7620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15000"/>
              </a:spcBef>
              <a:buSzPct val="80000"/>
              <a:buFont typeface="Monotype Sorts" pitchFamily="2" charset="2"/>
              <a:buNone/>
            </a:pPr>
            <a:r>
              <a:rPr lang="en-GB" altLang="de-DE" dirty="0"/>
              <a:t>1. Introduction</a:t>
            </a:r>
          </a:p>
        </p:txBody>
      </p:sp>
      <p:sp>
        <p:nvSpPr>
          <p:cNvPr id="8197" name="Rectangle 6"/>
          <p:cNvSpPr>
            <a:spLocks noChangeArrowheads="1"/>
          </p:cNvSpPr>
          <p:nvPr/>
        </p:nvSpPr>
        <p:spPr bwMode="auto">
          <a:xfrm>
            <a:off x="150813" y="1967384"/>
            <a:ext cx="8959671"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261938" indent="-261938" defTabSz="762000"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627063" indent="-271463" defTabSz="76200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defTabSz="7620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defTabSz="7620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defTabSz="7620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defTabSz="7620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defTabSz="7620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defTabSz="7620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defTabSz="7620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15000"/>
              </a:spcBef>
              <a:buSzPct val="80000"/>
              <a:buFont typeface="Monotype Sorts" pitchFamily="2" charset="2"/>
              <a:buNone/>
            </a:pPr>
            <a:r>
              <a:rPr lang="en-GB" altLang="de-DE" dirty="0">
                <a:solidFill>
                  <a:srgbClr val="336699"/>
                </a:solidFill>
              </a:rPr>
              <a:t>2. Conceptualization and hypotheses development</a:t>
            </a:r>
          </a:p>
          <a:p>
            <a:pPr marL="536575" lvl="1" indent="-268288" eaLnBrk="1" hangingPunct="1">
              <a:spcBef>
                <a:spcPct val="15000"/>
              </a:spcBef>
              <a:buSzPct val="75000"/>
              <a:buFont typeface="Wingdings" pitchFamily="2" charset="2"/>
              <a:buChar char="n"/>
            </a:pPr>
            <a:r>
              <a:rPr lang="en-GB" altLang="de-DE" sz="2000" dirty="0">
                <a:solidFill>
                  <a:srgbClr val="000000"/>
                </a:solidFill>
              </a:rPr>
              <a:t>Conceptual framework</a:t>
            </a:r>
          </a:p>
          <a:p>
            <a:pPr marL="536575" lvl="1" indent="-268288" eaLnBrk="1" hangingPunct="1">
              <a:spcBef>
                <a:spcPct val="15000"/>
              </a:spcBef>
              <a:buSzPct val="75000"/>
              <a:buFont typeface="Wingdings" pitchFamily="2" charset="2"/>
              <a:buChar char="n"/>
            </a:pPr>
            <a:r>
              <a:rPr lang="en-GB" altLang="de-DE" sz="2000" dirty="0">
                <a:solidFill>
                  <a:srgbClr val="000000"/>
                </a:solidFill>
              </a:rPr>
              <a:t>Schema-theoretic perspective on corporate branding</a:t>
            </a:r>
          </a:p>
          <a:p>
            <a:pPr marL="536575" lvl="1" indent="-268288" eaLnBrk="1" hangingPunct="1">
              <a:spcBef>
                <a:spcPct val="15000"/>
              </a:spcBef>
              <a:buSzPct val="75000"/>
              <a:buFont typeface="Wingdings" pitchFamily="2" charset="2"/>
              <a:buChar char="n"/>
            </a:pPr>
            <a:r>
              <a:rPr lang="en-GB" altLang="de-DE" sz="2000" dirty="0">
                <a:solidFill>
                  <a:srgbClr val="000000"/>
                </a:solidFill>
              </a:rPr>
              <a:t>Literature review and hypotheses development</a:t>
            </a:r>
          </a:p>
        </p:txBody>
      </p:sp>
      <p:sp>
        <p:nvSpPr>
          <p:cNvPr id="8198" name="Rectangle 9"/>
          <p:cNvSpPr>
            <a:spLocks noChangeArrowheads="1"/>
          </p:cNvSpPr>
          <p:nvPr/>
        </p:nvSpPr>
        <p:spPr bwMode="auto">
          <a:xfrm>
            <a:off x="139701" y="3461221"/>
            <a:ext cx="8970743"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defTabSz="762000"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628650" indent="-273050" defTabSz="76200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defTabSz="7620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defTabSz="7620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defTabSz="7620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defTabSz="7620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defTabSz="7620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defTabSz="7620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defTabSz="7620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15000"/>
              </a:spcBef>
              <a:buSzPct val="80000"/>
              <a:buFont typeface="Monotype Sorts" pitchFamily="2" charset="2"/>
              <a:buNone/>
            </a:pPr>
            <a:r>
              <a:rPr lang="en-GB" altLang="de-DE" dirty="0">
                <a:solidFill>
                  <a:srgbClr val="000000"/>
                </a:solidFill>
              </a:rPr>
              <a:t>3. Empirical analysis</a:t>
            </a:r>
          </a:p>
          <a:p>
            <a:pPr marL="536575" lvl="1" indent="-268288" eaLnBrk="1" hangingPunct="1">
              <a:spcBef>
                <a:spcPct val="15000"/>
              </a:spcBef>
              <a:buSzPct val="75000"/>
              <a:buFont typeface="Wingdings" pitchFamily="2" charset="2"/>
              <a:buChar char="n"/>
            </a:pPr>
            <a:r>
              <a:rPr lang="en-GB" altLang="de-DE" sz="2000" dirty="0">
                <a:solidFill>
                  <a:srgbClr val="000000"/>
                </a:solidFill>
              </a:rPr>
              <a:t>Sample characteristics</a:t>
            </a:r>
          </a:p>
          <a:p>
            <a:pPr marL="536575" lvl="1" indent="-268288" eaLnBrk="1" hangingPunct="1">
              <a:spcBef>
                <a:spcPct val="15000"/>
              </a:spcBef>
              <a:buSzPct val="75000"/>
              <a:buFont typeface="Wingdings" pitchFamily="2" charset="2"/>
              <a:buChar char="n"/>
            </a:pPr>
            <a:r>
              <a:rPr lang="en-GB" altLang="de-DE" sz="2000" dirty="0">
                <a:solidFill>
                  <a:srgbClr val="000000"/>
                </a:solidFill>
              </a:rPr>
              <a:t>Measurements </a:t>
            </a:r>
          </a:p>
          <a:p>
            <a:pPr marL="536575" lvl="1" indent="-268288" eaLnBrk="1" hangingPunct="1">
              <a:spcBef>
                <a:spcPct val="15000"/>
              </a:spcBef>
              <a:buSzPct val="75000"/>
              <a:buFont typeface="Wingdings" pitchFamily="2" charset="2"/>
              <a:buChar char="n"/>
            </a:pPr>
            <a:r>
              <a:rPr lang="en-GB" altLang="de-DE" sz="2000" dirty="0">
                <a:solidFill>
                  <a:srgbClr val="000000"/>
                </a:solidFill>
              </a:rPr>
              <a:t>Method</a:t>
            </a:r>
          </a:p>
          <a:p>
            <a:pPr marL="536575" lvl="1" indent="-268288" eaLnBrk="1" hangingPunct="1">
              <a:spcBef>
                <a:spcPct val="15000"/>
              </a:spcBef>
              <a:buSzPct val="75000"/>
              <a:buFont typeface="Wingdings" pitchFamily="2" charset="2"/>
              <a:buChar char="n"/>
            </a:pPr>
            <a:r>
              <a:rPr lang="en-GB" altLang="de-DE" sz="2000" dirty="0">
                <a:solidFill>
                  <a:srgbClr val="000000"/>
                </a:solidFill>
              </a:rPr>
              <a:t>Results</a:t>
            </a:r>
          </a:p>
        </p:txBody>
      </p:sp>
      <p:sp>
        <p:nvSpPr>
          <p:cNvPr id="8199" name="Rectangle 11"/>
          <p:cNvSpPr>
            <a:spLocks noChangeArrowheads="1"/>
          </p:cNvSpPr>
          <p:nvPr/>
        </p:nvSpPr>
        <p:spPr bwMode="auto">
          <a:xfrm>
            <a:off x="144464" y="5304309"/>
            <a:ext cx="896599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261938" indent="-261938" defTabSz="762000"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defTabSz="76200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defTabSz="7620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defTabSz="7620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defTabSz="7620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defTabSz="7620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defTabSz="7620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defTabSz="7620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defTabSz="7620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15000"/>
              </a:spcBef>
              <a:buSzPct val="80000"/>
              <a:buFont typeface="Monotype Sorts" pitchFamily="2" charset="2"/>
              <a:buNone/>
            </a:pPr>
            <a:r>
              <a:rPr lang="en-GB" altLang="de-DE" dirty="0"/>
              <a:t>4. Conclusion and limitations</a:t>
            </a:r>
          </a:p>
        </p:txBody>
      </p:sp>
      <p:sp>
        <p:nvSpPr>
          <p:cNvPr id="8200" name="Titel 9"/>
          <p:cNvSpPr>
            <a:spLocks noGrp="1"/>
          </p:cNvSpPr>
          <p:nvPr>
            <p:ph type="title"/>
          </p:nvPr>
        </p:nvSpPr>
        <p:spPr>
          <a:xfrm>
            <a:off x="158751" y="185738"/>
            <a:ext cx="6573490" cy="939800"/>
          </a:xfrm>
        </p:spPr>
        <p:txBody>
          <a:bodyPr/>
          <a:lstStyle/>
          <a:p>
            <a:r>
              <a:rPr lang="de-DE" altLang="de-DE" dirty="0"/>
              <a:t>Agenda</a:t>
            </a:r>
          </a:p>
        </p:txBody>
      </p:sp>
      <p:sp>
        <p:nvSpPr>
          <p:cNvPr id="2" name="Fußzeilenplatzhalter 3">
            <a:extLst>
              <a:ext uri="{FF2B5EF4-FFF2-40B4-BE49-F238E27FC236}">
                <a16:creationId xmlns:a16="http://schemas.microsoft.com/office/drawing/2014/main" id="{81C82ED4-667D-0AC4-1C7B-BB36C4B02D01}"/>
              </a:ext>
            </a:extLst>
          </p:cNvPr>
          <p:cNvSpPr>
            <a:spLocks noGrp="1"/>
          </p:cNvSpPr>
          <p:nvPr>
            <p:ph type="ftr" sz="quarter" idx="11"/>
          </p:nvPr>
        </p:nvSpPr>
        <p:spPr bwMode="auto">
          <a:xfrm>
            <a:off x="176213" y="6512443"/>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SzTx/>
              <a:buFontTx/>
              <a:buNone/>
            </a:pPr>
            <a:r>
              <a:rPr lang="de-DE" altLang="de-DE" sz="1000" b="0" dirty="0"/>
              <a:t>Agenda</a:t>
            </a:r>
          </a:p>
        </p:txBody>
      </p:sp>
    </p:spTree>
    <p:extLst>
      <p:ext uri="{BB962C8B-B14F-4D97-AF65-F5344CB8AC3E}">
        <p14:creationId xmlns:p14="http://schemas.microsoft.com/office/powerpoint/2010/main" val="19537774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nhaltsplatzhalter 2"/>
          <p:cNvSpPr>
            <a:spLocks noGrp="1"/>
          </p:cNvSpPr>
          <p:nvPr>
            <p:ph idx="1"/>
          </p:nvPr>
        </p:nvSpPr>
        <p:spPr>
          <a:xfrm>
            <a:off x="146050" y="1484783"/>
            <a:ext cx="8962454" cy="4968405"/>
          </a:xfrm>
        </p:spPr>
        <p:txBody>
          <a:bodyPr/>
          <a:lstStyle/>
          <a:p>
            <a:pPr>
              <a:tabLst/>
            </a:pPr>
            <a:r>
              <a:rPr lang="de-DE" altLang="de-DE" b="0" dirty="0"/>
              <a:t>Hier steht Text (Arial </a:t>
            </a:r>
            <a:r>
              <a:rPr lang="de-DE" altLang="de-DE" b="0" dirty="0" err="1"/>
              <a:t>20pt</a:t>
            </a:r>
            <a:r>
              <a:rPr lang="de-DE" altLang="de-DE" b="0" dirty="0"/>
              <a:t>. nicht fett, schwarz)</a:t>
            </a:r>
          </a:p>
          <a:p>
            <a:pPr>
              <a:tabLst/>
            </a:pPr>
            <a:r>
              <a:rPr lang="de-DE" altLang="de-DE" b="0" dirty="0"/>
              <a:t>Für </a:t>
            </a:r>
            <a:r>
              <a:rPr lang="de-DE" altLang="de-DE" dirty="0"/>
              <a:t>Hervorhebungen </a:t>
            </a:r>
            <a:r>
              <a:rPr lang="de-DE" altLang="de-DE" b="0" dirty="0"/>
              <a:t>erster Ordnung: fette Schrift, schwarz</a:t>
            </a:r>
          </a:p>
          <a:p>
            <a:pPr>
              <a:tabLst/>
            </a:pPr>
            <a:r>
              <a:rPr lang="de-DE" altLang="de-DE" b="0" dirty="0"/>
              <a:t>Für </a:t>
            </a:r>
            <a:r>
              <a:rPr lang="de-DE" altLang="de-DE" b="0" u="sng" dirty="0"/>
              <a:t>Hervorhebungen</a:t>
            </a:r>
            <a:r>
              <a:rPr lang="de-DE" altLang="de-DE" b="0" dirty="0"/>
              <a:t> zweiter Ordnung: unterstrichen</a:t>
            </a:r>
          </a:p>
          <a:p>
            <a:pPr>
              <a:tabLst/>
            </a:pPr>
            <a:r>
              <a:rPr lang="de-DE" altLang="de-DE" b="0" dirty="0"/>
              <a:t>Zeichen Wingdings 110 75% in R 51 G 102 B 153</a:t>
            </a:r>
          </a:p>
          <a:p>
            <a:pPr marL="539750" lvl="1">
              <a:tabLst>
                <a:tab pos="446088" algn="l"/>
              </a:tabLst>
            </a:pPr>
            <a:r>
              <a:rPr lang="de-DE" altLang="de-DE" dirty="0"/>
              <a:t>Hier steht Text </a:t>
            </a:r>
            <a:r>
              <a:rPr lang="de-DE" altLang="de-DE" dirty="0" err="1"/>
              <a:t>18pt</a:t>
            </a:r>
            <a:r>
              <a:rPr lang="de-DE" altLang="de-DE" dirty="0"/>
              <a:t>.</a:t>
            </a:r>
          </a:p>
          <a:p>
            <a:pPr marL="539750" lvl="1">
              <a:tabLst>
                <a:tab pos="446088" algn="l"/>
              </a:tabLst>
            </a:pPr>
            <a:r>
              <a:rPr lang="de-DE" altLang="de-DE" dirty="0"/>
              <a:t>Zeichen Wingdings 117 65% in R 51 G 102 B 153</a:t>
            </a:r>
          </a:p>
          <a:p>
            <a:pPr marL="809625" lvl="2" indent="-269875">
              <a:tabLst>
                <a:tab pos="446088" algn="l"/>
              </a:tabLst>
            </a:pPr>
            <a:r>
              <a:rPr lang="de-DE" altLang="de-DE" dirty="0"/>
              <a:t>Hier steht Text Arial </a:t>
            </a:r>
            <a:r>
              <a:rPr lang="de-DE" altLang="de-DE" dirty="0" err="1"/>
              <a:t>16pt</a:t>
            </a:r>
            <a:r>
              <a:rPr lang="de-DE" altLang="de-DE" dirty="0"/>
              <a:t>.</a:t>
            </a:r>
          </a:p>
          <a:p>
            <a:pPr marL="809625" lvl="2" indent="-269875">
              <a:tabLst>
                <a:tab pos="446088" algn="l"/>
              </a:tabLst>
            </a:pPr>
            <a:r>
              <a:rPr lang="de-DE" altLang="de-DE" dirty="0"/>
              <a:t>Zeichen normaler Text 2013 75%</a:t>
            </a:r>
          </a:p>
        </p:txBody>
      </p:sp>
      <p:sp>
        <p:nvSpPr>
          <p:cNvPr id="10245" name="Fußzeilenplatzhalter 3"/>
          <p:cNvSpPr>
            <a:spLocks noGrp="1"/>
          </p:cNvSpPr>
          <p:nvPr>
            <p:ph type="ftr" sz="quarter" idx="11"/>
          </p:nvPr>
        </p:nvSpPr>
        <p:spPr bwMode="auto">
          <a:xfrm>
            <a:off x="176213" y="6512443"/>
            <a:ext cx="753903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SzTx/>
              <a:buFontTx/>
              <a:buNone/>
            </a:pPr>
            <a:r>
              <a:rPr lang="en-US" altLang="de-DE" sz="1000" b="0" dirty="0">
                <a:solidFill>
                  <a:srgbClr val="336699"/>
                </a:solidFill>
              </a:rPr>
              <a:t>Introduction </a:t>
            </a:r>
            <a:r>
              <a:rPr lang="en-US" altLang="de-DE" sz="1000" b="0" dirty="0"/>
              <a:t>– Conceptualization and hypotheses development – Empirical analysis – Conclusion and limitations</a:t>
            </a:r>
          </a:p>
        </p:txBody>
      </p:sp>
      <p:sp>
        <p:nvSpPr>
          <p:cNvPr id="6" name="Titel 1"/>
          <p:cNvSpPr>
            <a:spLocks noGrp="1"/>
          </p:cNvSpPr>
          <p:nvPr>
            <p:ph type="title"/>
          </p:nvPr>
        </p:nvSpPr>
        <p:spPr>
          <a:xfrm>
            <a:off x="136977" y="166966"/>
            <a:ext cx="6603652" cy="939800"/>
          </a:xfrm>
        </p:spPr>
        <p:txBody>
          <a:bodyPr/>
          <a:lstStyle/>
          <a:p>
            <a:r>
              <a:rPr lang="de-DE" altLang="de-DE" dirty="0"/>
              <a:t>Überschrift in Arial 28pt., fett blau. </a:t>
            </a:r>
            <a:br>
              <a:rPr lang="de-DE" altLang="de-DE" dirty="0"/>
            </a:br>
            <a:r>
              <a:rPr lang="de-DE" altLang="de-DE" sz="1800" dirty="0"/>
              <a:t>Arial 18pt., Fett blau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nhaltsplatzhalter 2"/>
          <p:cNvSpPr>
            <a:spLocks noGrp="1"/>
          </p:cNvSpPr>
          <p:nvPr>
            <p:ph idx="4294967295"/>
          </p:nvPr>
        </p:nvSpPr>
        <p:spPr>
          <a:xfrm>
            <a:off x="146050" y="1844824"/>
            <a:ext cx="8956005" cy="4609827"/>
          </a:xfrm>
        </p:spPr>
        <p:txBody>
          <a:bodyPr/>
          <a:lstStyle/>
          <a:p>
            <a:r>
              <a:rPr lang="de-DE" altLang="de-DE" b="0" dirty="0"/>
              <a:t>Hier steht Text (Arial </a:t>
            </a:r>
            <a:r>
              <a:rPr lang="de-DE" altLang="de-DE" b="0" dirty="0" err="1"/>
              <a:t>20pt</a:t>
            </a:r>
            <a:r>
              <a:rPr lang="de-DE" altLang="de-DE" b="0" dirty="0"/>
              <a:t>. nicht fett, schwarz)</a:t>
            </a:r>
          </a:p>
          <a:p>
            <a:r>
              <a:rPr lang="de-DE" altLang="de-DE" b="0" dirty="0"/>
              <a:t>Für </a:t>
            </a:r>
            <a:r>
              <a:rPr lang="de-DE" altLang="de-DE" dirty="0"/>
              <a:t>Hervorhebungen </a:t>
            </a:r>
            <a:r>
              <a:rPr lang="de-DE" altLang="de-DE" b="0" dirty="0"/>
              <a:t>erster Ordnung: fette Schrift, schwarz</a:t>
            </a:r>
          </a:p>
          <a:p>
            <a:r>
              <a:rPr lang="de-DE" altLang="de-DE" b="0" dirty="0"/>
              <a:t>Für </a:t>
            </a:r>
            <a:r>
              <a:rPr lang="de-DE" altLang="de-DE" b="0" u="sng" dirty="0"/>
              <a:t>Hervorhebungen</a:t>
            </a:r>
            <a:r>
              <a:rPr lang="de-DE" altLang="de-DE" b="0" dirty="0"/>
              <a:t> zweiter Ordnung: unterstrichen</a:t>
            </a:r>
          </a:p>
          <a:p>
            <a:r>
              <a:rPr lang="de-DE" altLang="de-DE" b="0" dirty="0"/>
              <a:t>Zeichen Wingdings 110 75% in R 51 G 102 B 153</a:t>
            </a:r>
          </a:p>
          <a:p>
            <a:pPr lvl="1"/>
            <a:r>
              <a:rPr lang="de-DE" altLang="de-DE" dirty="0"/>
              <a:t>Hier steht Text </a:t>
            </a:r>
            <a:r>
              <a:rPr lang="de-DE" altLang="de-DE" dirty="0" err="1"/>
              <a:t>18pt</a:t>
            </a:r>
            <a:r>
              <a:rPr lang="de-DE" altLang="de-DE" dirty="0"/>
              <a:t>.</a:t>
            </a:r>
          </a:p>
          <a:p>
            <a:pPr lvl="1"/>
            <a:r>
              <a:rPr lang="de-DE" altLang="de-DE" dirty="0"/>
              <a:t>Zeichen Wingdings 117 65% in R 51 G 102 B 153</a:t>
            </a:r>
          </a:p>
          <a:p>
            <a:pPr lvl="2" indent="-265113"/>
            <a:r>
              <a:rPr lang="de-DE" altLang="de-DE" dirty="0"/>
              <a:t>Hier steht Text Arial </a:t>
            </a:r>
            <a:r>
              <a:rPr lang="de-DE" altLang="de-DE" dirty="0" err="1"/>
              <a:t>16pt</a:t>
            </a:r>
            <a:r>
              <a:rPr lang="de-DE" altLang="de-DE" dirty="0"/>
              <a:t>.</a:t>
            </a:r>
          </a:p>
          <a:p>
            <a:pPr lvl="2" indent="-265113"/>
            <a:r>
              <a:rPr lang="de-DE" altLang="de-DE" dirty="0"/>
              <a:t>Zeichen normaler Text 2013 75%</a:t>
            </a:r>
          </a:p>
        </p:txBody>
      </p:sp>
      <p:sp>
        <p:nvSpPr>
          <p:cNvPr id="11267" name="Rectangle 6"/>
          <p:cNvSpPr>
            <a:spLocks noChangeArrowheads="1"/>
          </p:cNvSpPr>
          <p:nvPr/>
        </p:nvSpPr>
        <p:spPr bwMode="auto">
          <a:xfrm>
            <a:off x="250825" y="1412776"/>
            <a:ext cx="86423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algn="ctr" eaLnBrk="1" hangingPunct="1">
              <a:spcBef>
                <a:spcPct val="0"/>
              </a:spcBef>
              <a:buClrTx/>
              <a:buSzTx/>
              <a:buFontTx/>
              <a:buNone/>
            </a:pPr>
            <a:r>
              <a:rPr lang="de-DE" altLang="de-DE" dirty="0">
                <a:solidFill>
                  <a:srgbClr val="336699"/>
                </a:solidFill>
              </a:rPr>
              <a:t>– Hier steht eine Zwischenüberschrift in Arial 20pt. –</a:t>
            </a:r>
          </a:p>
        </p:txBody>
      </p:sp>
      <p:sp>
        <p:nvSpPr>
          <p:cNvPr id="11268" name="Titel 1"/>
          <p:cNvSpPr>
            <a:spLocks noGrp="1"/>
          </p:cNvSpPr>
          <p:nvPr>
            <p:ph type="title"/>
          </p:nvPr>
        </p:nvSpPr>
        <p:spPr>
          <a:xfrm>
            <a:off x="136977" y="166966"/>
            <a:ext cx="6603652" cy="939800"/>
          </a:xfrm>
        </p:spPr>
        <p:txBody>
          <a:bodyPr/>
          <a:lstStyle/>
          <a:p>
            <a:r>
              <a:rPr lang="de-DE" altLang="de-DE" dirty="0"/>
              <a:t>Überschrift in Arial 28pt., fett blau. </a:t>
            </a:r>
            <a:br>
              <a:rPr lang="de-DE" altLang="de-DE" dirty="0"/>
            </a:br>
            <a:r>
              <a:rPr lang="de-DE" altLang="de-DE" sz="1800" dirty="0"/>
              <a:t>Arial 18pt., Fett blau</a:t>
            </a:r>
          </a:p>
        </p:txBody>
      </p:sp>
      <p:sp>
        <p:nvSpPr>
          <p:cNvPr id="2" name="Fußzeilenplatzhalter 3">
            <a:extLst>
              <a:ext uri="{FF2B5EF4-FFF2-40B4-BE49-F238E27FC236}">
                <a16:creationId xmlns:a16="http://schemas.microsoft.com/office/drawing/2014/main" id="{DF7F016D-381A-8309-958A-F1D3E9A5F571}"/>
              </a:ext>
            </a:extLst>
          </p:cNvPr>
          <p:cNvSpPr>
            <a:spLocks noGrp="1"/>
          </p:cNvSpPr>
          <p:nvPr>
            <p:ph type="ftr" sz="quarter" idx="11"/>
          </p:nvPr>
        </p:nvSpPr>
        <p:spPr bwMode="auto">
          <a:xfrm>
            <a:off x="176213" y="6512443"/>
            <a:ext cx="753903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SzTx/>
              <a:buFontTx/>
              <a:buNone/>
            </a:pPr>
            <a:r>
              <a:rPr lang="en-US" altLang="de-DE" sz="1000" b="0" dirty="0">
                <a:solidFill>
                  <a:srgbClr val="336699"/>
                </a:solidFill>
              </a:rPr>
              <a:t>Introduction </a:t>
            </a:r>
            <a:r>
              <a:rPr lang="en-US" altLang="de-DE" sz="1000" b="0" dirty="0"/>
              <a:t>– Conceptualization and hypotheses development – Empirical analysis – Conclusion and limitations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Inhaltsplatzhalter 2"/>
          <p:cNvSpPr>
            <a:spLocks noGrp="1"/>
          </p:cNvSpPr>
          <p:nvPr>
            <p:ph idx="1"/>
          </p:nvPr>
        </p:nvSpPr>
        <p:spPr>
          <a:xfrm>
            <a:off x="139700" y="1484783"/>
            <a:ext cx="8953966" cy="4968405"/>
          </a:xfrm>
        </p:spPr>
        <p:txBody>
          <a:bodyPr/>
          <a:lstStyle/>
          <a:p>
            <a:pPr>
              <a:tabLst/>
            </a:pPr>
            <a:r>
              <a:rPr lang="de-DE" altLang="de-DE" b="0" dirty="0"/>
              <a:t>Hier steht Text (Arial </a:t>
            </a:r>
            <a:r>
              <a:rPr lang="de-DE" altLang="de-DE" b="0" dirty="0" err="1"/>
              <a:t>20pt</a:t>
            </a:r>
            <a:r>
              <a:rPr lang="de-DE" altLang="de-DE" b="0" dirty="0"/>
              <a:t>., nicht fett, schwarz)</a:t>
            </a:r>
          </a:p>
          <a:p>
            <a:pPr>
              <a:tabLst/>
            </a:pPr>
            <a:r>
              <a:rPr lang="de-DE" altLang="de-DE" b="0" dirty="0"/>
              <a:t>Für </a:t>
            </a:r>
            <a:r>
              <a:rPr lang="de-DE" altLang="de-DE" dirty="0"/>
              <a:t>Hervorhebungen erster Ordnung</a:t>
            </a:r>
            <a:r>
              <a:rPr lang="de-DE" altLang="de-DE" b="0" dirty="0"/>
              <a:t>: fette Schrift, schwarz</a:t>
            </a:r>
          </a:p>
          <a:p>
            <a:pPr>
              <a:tabLst/>
            </a:pPr>
            <a:r>
              <a:rPr lang="de-DE" altLang="de-DE" b="0" dirty="0"/>
              <a:t>Für </a:t>
            </a:r>
            <a:r>
              <a:rPr lang="de-DE" altLang="de-DE" b="0" u="sng" dirty="0"/>
              <a:t>Hervorhebungen</a:t>
            </a:r>
            <a:r>
              <a:rPr lang="de-DE" altLang="de-DE" b="0" dirty="0"/>
              <a:t> zweiter Ordnung: schwarz, fett</a:t>
            </a:r>
          </a:p>
          <a:p>
            <a:pPr>
              <a:tabLst/>
            </a:pPr>
            <a:r>
              <a:rPr lang="de-DE" altLang="de-DE" b="0" dirty="0"/>
              <a:t>Zeichen Wingdings 110 75% in R 51 G 102 B 153</a:t>
            </a:r>
          </a:p>
          <a:p>
            <a:pPr marL="539750" lvl="1"/>
            <a:r>
              <a:rPr lang="de-DE" altLang="de-DE" dirty="0"/>
              <a:t>Hier steht Text </a:t>
            </a:r>
            <a:r>
              <a:rPr lang="de-DE" altLang="de-DE" dirty="0" err="1"/>
              <a:t>18pt</a:t>
            </a:r>
            <a:r>
              <a:rPr lang="de-DE" altLang="de-DE" dirty="0"/>
              <a:t>., nicht fett</a:t>
            </a:r>
          </a:p>
          <a:p>
            <a:pPr marL="539750" lvl="1"/>
            <a:r>
              <a:rPr lang="de-DE" altLang="de-DE" dirty="0"/>
              <a:t>Zeichen Wingdings 117 65% in R 51 G 102 B 153</a:t>
            </a:r>
          </a:p>
          <a:p>
            <a:pPr marL="809625" lvl="2" indent="-269875"/>
            <a:r>
              <a:rPr lang="de-DE" altLang="de-DE" dirty="0"/>
              <a:t>Hier steht Text Arial </a:t>
            </a:r>
            <a:r>
              <a:rPr lang="de-DE" altLang="de-DE" dirty="0" err="1"/>
              <a:t>16pt</a:t>
            </a:r>
            <a:r>
              <a:rPr lang="de-DE" altLang="de-DE" dirty="0"/>
              <a:t>. nicht fett</a:t>
            </a:r>
          </a:p>
          <a:p>
            <a:pPr marL="809625" lvl="2" indent="-269875"/>
            <a:r>
              <a:rPr lang="de-DE" altLang="de-DE" dirty="0"/>
              <a:t>Zeichen normaler Text 2013 75%</a:t>
            </a:r>
          </a:p>
        </p:txBody>
      </p:sp>
      <p:sp>
        <p:nvSpPr>
          <p:cNvPr id="12291" name="Titel 1"/>
          <p:cNvSpPr>
            <a:spLocks noGrp="1"/>
          </p:cNvSpPr>
          <p:nvPr>
            <p:ph type="title"/>
          </p:nvPr>
        </p:nvSpPr>
        <p:spPr>
          <a:xfrm>
            <a:off x="139700" y="163699"/>
            <a:ext cx="6603652" cy="939800"/>
          </a:xfrm>
        </p:spPr>
        <p:txBody>
          <a:bodyPr/>
          <a:lstStyle/>
          <a:p>
            <a:r>
              <a:rPr lang="de-DE" altLang="de-DE" dirty="0"/>
              <a:t>Überschrift in Arial </a:t>
            </a:r>
            <a:r>
              <a:rPr lang="de-DE" altLang="de-DE" dirty="0" err="1"/>
              <a:t>28pt</a:t>
            </a:r>
            <a:r>
              <a:rPr lang="de-DE" altLang="de-DE" dirty="0"/>
              <a:t>. fett blau. </a:t>
            </a:r>
            <a:r>
              <a:rPr lang="de-DE" altLang="de-DE" sz="1800" dirty="0"/>
              <a:t>Beispiel Vorträge (ohne Skript)</a:t>
            </a:r>
          </a:p>
        </p:txBody>
      </p:sp>
      <p:sp>
        <p:nvSpPr>
          <p:cNvPr id="2" name="Fußzeilenplatzhalter 3">
            <a:extLst>
              <a:ext uri="{FF2B5EF4-FFF2-40B4-BE49-F238E27FC236}">
                <a16:creationId xmlns:a16="http://schemas.microsoft.com/office/drawing/2014/main" id="{E0E2BA00-CAF4-A44D-5285-27ACE48699E1}"/>
              </a:ext>
            </a:extLst>
          </p:cNvPr>
          <p:cNvSpPr>
            <a:spLocks noGrp="1"/>
          </p:cNvSpPr>
          <p:nvPr>
            <p:ph type="ftr" sz="quarter" idx="11"/>
          </p:nvPr>
        </p:nvSpPr>
        <p:spPr bwMode="auto">
          <a:xfrm>
            <a:off x="176213" y="6512443"/>
            <a:ext cx="753903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SzTx/>
              <a:buFontTx/>
              <a:buNone/>
            </a:pPr>
            <a:r>
              <a:rPr lang="en-US" altLang="de-DE" sz="1000" b="0" dirty="0">
                <a:solidFill>
                  <a:srgbClr val="336699"/>
                </a:solidFill>
              </a:rPr>
              <a:t>Introduction </a:t>
            </a:r>
            <a:r>
              <a:rPr lang="en-US" altLang="de-DE" sz="1000" b="0" dirty="0"/>
              <a:t>– Conceptualization and hypotheses development – Empirical analysis – Conclusion and limitations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nhaltsplatzhalter 2"/>
          <p:cNvSpPr>
            <a:spLocks noGrp="1"/>
          </p:cNvSpPr>
          <p:nvPr>
            <p:ph idx="4294967295"/>
          </p:nvPr>
        </p:nvSpPr>
        <p:spPr>
          <a:xfrm>
            <a:off x="146050" y="1843510"/>
            <a:ext cx="8939227" cy="4609678"/>
          </a:xfrm>
        </p:spPr>
        <p:txBody>
          <a:bodyPr/>
          <a:lstStyle/>
          <a:p>
            <a:pPr>
              <a:buFont typeface="Wingdings" pitchFamily="2" charset="2"/>
              <a:buChar char=""/>
            </a:pPr>
            <a:r>
              <a:rPr lang="de-DE" altLang="de-DE" b="0" dirty="0"/>
              <a:t>Hier steht Text (Arial </a:t>
            </a:r>
            <a:r>
              <a:rPr lang="de-DE" altLang="de-DE" b="0" dirty="0" err="1"/>
              <a:t>20pt</a:t>
            </a:r>
            <a:r>
              <a:rPr lang="de-DE" altLang="de-DE" b="0" dirty="0"/>
              <a:t>. schwarz)</a:t>
            </a:r>
          </a:p>
          <a:p>
            <a:pPr>
              <a:buFont typeface="Wingdings" pitchFamily="2" charset="2"/>
              <a:buChar char=""/>
            </a:pPr>
            <a:r>
              <a:rPr lang="de-DE" altLang="de-DE" b="0" dirty="0"/>
              <a:t>für </a:t>
            </a:r>
            <a:r>
              <a:rPr lang="de-DE" altLang="de-DE" dirty="0" err="1"/>
              <a:t>Bulletpoints</a:t>
            </a:r>
            <a:r>
              <a:rPr lang="de-DE" altLang="de-DE" b="0" dirty="0"/>
              <a:t> (R 51 G 102 B 153) wird blau genutzt</a:t>
            </a:r>
          </a:p>
          <a:p>
            <a:pPr lvl="1"/>
            <a:r>
              <a:rPr lang="de-DE" altLang="de-DE" dirty="0"/>
              <a:t>Hier steht Text Arial 18pt., nicht fett</a:t>
            </a:r>
          </a:p>
          <a:p>
            <a:pPr marL="822325" lvl="2" indent="-285750"/>
            <a:r>
              <a:rPr lang="de-DE" altLang="de-DE" dirty="0"/>
              <a:t>Hier steht Text Arial 16pt., nicht fett</a:t>
            </a:r>
          </a:p>
        </p:txBody>
      </p:sp>
      <p:sp>
        <p:nvSpPr>
          <p:cNvPr id="13315" name="Rectangle 6"/>
          <p:cNvSpPr>
            <a:spLocks noChangeArrowheads="1"/>
          </p:cNvSpPr>
          <p:nvPr/>
        </p:nvSpPr>
        <p:spPr bwMode="auto">
          <a:xfrm>
            <a:off x="250825" y="1412776"/>
            <a:ext cx="86423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algn="ctr" eaLnBrk="1" hangingPunct="1">
              <a:spcBef>
                <a:spcPct val="0"/>
              </a:spcBef>
              <a:buClrTx/>
              <a:buSzTx/>
              <a:buFontTx/>
              <a:buNone/>
            </a:pPr>
            <a:r>
              <a:rPr lang="de-DE" altLang="de-DE" dirty="0">
                <a:solidFill>
                  <a:srgbClr val="336699"/>
                </a:solidFill>
              </a:rPr>
              <a:t>– Hier steht eine Zwischenüberschrift in Arial 20pt. –</a:t>
            </a:r>
          </a:p>
        </p:txBody>
      </p:sp>
      <p:sp>
        <p:nvSpPr>
          <p:cNvPr id="13316" name="Titel 1"/>
          <p:cNvSpPr>
            <a:spLocks noGrp="1"/>
          </p:cNvSpPr>
          <p:nvPr>
            <p:ph type="title"/>
          </p:nvPr>
        </p:nvSpPr>
        <p:spPr>
          <a:xfrm>
            <a:off x="135709" y="185738"/>
            <a:ext cx="6605240" cy="939800"/>
          </a:xfrm>
        </p:spPr>
        <p:txBody>
          <a:bodyPr/>
          <a:lstStyle/>
          <a:p>
            <a:r>
              <a:rPr lang="de-DE" altLang="de-DE" dirty="0"/>
              <a:t>Hier steht die Überschrift in Arial </a:t>
            </a:r>
            <a:r>
              <a:rPr lang="de-DE" altLang="de-DE" dirty="0" err="1"/>
              <a:t>28pt</a:t>
            </a:r>
            <a:r>
              <a:rPr lang="de-DE" altLang="de-DE" dirty="0"/>
              <a:t>. fett und im definierten Blau</a:t>
            </a:r>
          </a:p>
        </p:txBody>
      </p:sp>
      <p:sp>
        <p:nvSpPr>
          <p:cNvPr id="2" name="Fußzeilenplatzhalter 3">
            <a:extLst>
              <a:ext uri="{FF2B5EF4-FFF2-40B4-BE49-F238E27FC236}">
                <a16:creationId xmlns:a16="http://schemas.microsoft.com/office/drawing/2014/main" id="{D38B411A-869A-D38A-814A-E357A0C11296}"/>
              </a:ext>
            </a:extLst>
          </p:cNvPr>
          <p:cNvSpPr>
            <a:spLocks noGrp="1"/>
          </p:cNvSpPr>
          <p:nvPr>
            <p:ph type="ftr" sz="quarter" idx="11"/>
          </p:nvPr>
        </p:nvSpPr>
        <p:spPr bwMode="auto">
          <a:xfrm>
            <a:off x="176213" y="6512443"/>
            <a:ext cx="753903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SzTx/>
              <a:buFontTx/>
              <a:buNone/>
            </a:pPr>
            <a:r>
              <a:rPr lang="en-US" altLang="de-DE" sz="1000" b="0" dirty="0">
                <a:solidFill>
                  <a:srgbClr val="336699"/>
                </a:solidFill>
              </a:rPr>
              <a:t>Introduction </a:t>
            </a:r>
            <a:r>
              <a:rPr lang="en-US" altLang="de-DE" sz="1000" b="0" dirty="0"/>
              <a:t>– Conceptualization and hypotheses development – Empirical analysis – Conclusion and limitations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a:xfrm>
            <a:off x="139700" y="185738"/>
            <a:ext cx="6592540" cy="939800"/>
          </a:xfrm>
        </p:spPr>
        <p:txBody>
          <a:bodyPr/>
          <a:lstStyle/>
          <a:p>
            <a:r>
              <a:rPr lang="de-DE" altLang="de-DE" dirty="0"/>
              <a:t>Research </a:t>
            </a:r>
            <a:r>
              <a:rPr lang="de-DE" altLang="de-DE" dirty="0" err="1"/>
              <a:t>Questions</a:t>
            </a:r>
            <a:endParaRPr lang="de-DE" altLang="de-DE" dirty="0"/>
          </a:p>
        </p:txBody>
      </p:sp>
      <p:sp>
        <p:nvSpPr>
          <p:cNvPr id="7" name="Inhaltsplatzhalter 2"/>
          <p:cNvSpPr>
            <a:spLocks noGrp="1"/>
          </p:cNvSpPr>
          <p:nvPr>
            <p:ph idx="1"/>
          </p:nvPr>
        </p:nvSpPr>
        <p:spPr>
          <a:xfrm>
            <a:off x="139700" y="1484784"/>
            <a:ext cx="8962355" cy="4968404"/>
          </a:xfrm>
        </p:spPr>
        <p:txBody>
          <a:bodyPr/>
          <a:lstStyle/>
          <a:p>
            <a:pPr marL="0" indent="0">
              <a:buFont typeface="Wingdings" pitchFamily="2" charset="2"/>
              <a:buNone/>
              <a:defRPr/>
            </a:pPr>
            <a:r>
              <a:rPr lang="en-US" dirty="0"/>
              <a:t>The purpose of the present study is to analyze whether or not </a:t>
            </a:r>
            <a:r>
              <a:rPr lang="en-US" dirty="0" err="1"/>
              <a:t>standardi-zation</a:t>
            </a:r>
            <a:r>
              <a:rPr lang="en-US" dirty="0"/>
              <a:t> of corporate branding across countries work. </a:t>
            </a:r>
          </a:p>
          <a:p>
            <a:pPr>
              <a:tabLst/>
              <a:defRPr/>
            </a:pPr>
            <a:r>
              <a:rPr lang="en-US" b="0" dirty="0"/>
              <a:t>In detail, the relationship between corporate associations and corporate image as consumers’ overall assessment … (</a:t>
            </a:r>
            <a:r>
              <a:rPr lang="en-US" b="0" dirty="0">
                <a:solidFill>
                  <a:srgbClr val="336699"/>
                </a:solidFill>
              </a:rPr>
              <a:t>Max. 2 </a:t>
            </a:r>
            <a:r>
              <a:rPr lang="en-US" b="0" dirty="0" err="1">
                <a:solidFill>
                  <a:srgbClr val="336699"/>
                </a:solidFill>
              </a:rPr>
              <a:t>Zeilen</a:t>
            </a:r>
            <a:r>
              <a:rPr lang="en-US" b="0" dirty="0"/>
              <a:t>). </a:t>
            </a:r>
          </a:p>
          <a:p>
            <a:pPr>
              <a:tabLst/>
              <a:defRPr/>
            </a:pPr>
            <a:r>
              <a:rPr lang="en-US" b="0" dirty="0"/>
              <a:t>Further, it is examined how the direct impact of specific corporate </a:t>
            </a:r>
            <a:r>
              <a:rPr lang="en-US" b="0" dirty="0" err="1"/>
              <a:t>associ-ations</a:t>
            </a:r>
            <a:r>
              <a:rPr lang="en-US" b="0" dirty="0"/>
              <a:t> and image on consumers’ product response varies cross-nationally.</a:t>
            </a:r>
          </a:p>
          <a:p>
            <a:pPr lvl="1">
              <a:defRPr/>
            </a:pPr>
            <a:r>
              <a:rPr lang="en-US" dirty="0"/>
              <a:t>RQ1: Do specific corporate associations impact corporate image in the same way across countries? </a:t>
            </a:r>
          </a:p>
          <a:p>
            <a:pPr lvl="1">
              <a:defRPr/>
            </a:pPr>
            <a:r>
              <a:rPr lang="en-US" dirty="0"/>
              <a:t>RQ2: How does corporate image impact consumers’ product response across countries? </a:t>
            </a:r>
          </a:p>
          <a:p>
            <a:pPr lvl="1">
              <a:defRPr/>
            </a:pPr>
            <a:r>
              <a:rPr lang="en-US" dirty="0"/>
              <a:t>RQ3: How do specific corporate associations impact consumers’ product response directly across countries? 	</a:t>
            </a:r>
          </a:p>
        </p:txBody>
      </p:sp>
      <p:sp>
        <p:nvSpPr>
          <p:cNvPr id="2" name="Fußzeilenplatzhalter 3">
            <a:extLst>
              <a:ext uri="{FF2B5EF4-FFF2-40B4-BE49-F238E27FC236}">
                <a16:creationId xmlns:a16="http://schemas.microsoft.com/office/drawing/2014/main" id="{552B10F2-F104-31E2-444F-BD9D02D15EC0}"/>
              </a:ext>
            </a:extLst>
          </p:cNvPr>
          <p:cNvSpPr>
            <a:spLocks noGrp="1"/>
          </p:cNvSpPr>
          <p:nvPr>
            <p:ph type="ftr" sz="quarter" idx="11"/>
          </p:nvPr>
        </p:nvSpPr>
        <p:spPr bwMode="auto">
          <a:xfrm>
            <a:off x="176213" y="6512443"/>
            <a:ext cx="753903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SzTx/>
              <a:buFontTx/>
              <a:buNone/>
            </a:pPr>
            <a:r>
              <a:rPr lang="en-US" altLang="de-DE" sz="1000" b="0" dirty="0">
                <a:solidFill>
                  <a:srgbClr val="336699"/>
                </a:solidFill>
              </a:rPr>
              <a:t>Introduction </a:t>
            </a:r>
            <a:r>
              <a:rPr lang="en-US" altLang="de-DE" sz="1000" b="0" dirty="0"/>
              <a:t>– Conceptualization and hypotheses development – Empirical analysis – Conclusion and limitations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hteck 23"/>
          <p:cNvSpPr/>
          <p:nvPr>
            <p:custDataLst>
              <p:tags r:id="rId1"/>
            </p:custDataLst>
          </p:nvPr>
        </p:nvSpPr>
        <p:spPr>
          <a:xfrm>
            <a:off x="241300" y="1624448"/>
            <a:ext cx="1560174" cy="432000"/>
          </a:xfrm>
          <a:prstGeom prst="rect">
            <a:avLst/>
          </a:prstGeom>
          <a:solidFill>
            <a:srgbClr val="336699"/>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tlCol="0" anchor="t"/>
          <a:lstStyle/>
          <a:p>
            <a:pPr>
              <a:lnSpc>
                <a:spcPts val="1400"/>
              </a:lnSpc>
            </a:pPr>
            <a:r>
              <a:rPr lang="de-DE" sz="1400" b="1" dirty="0"/>
              <a:t>Source</a:t>
            </a:r>
          </a:p>
        </p:txBody>
      </p:sp>
      <p:sp>
        <p:nvSpPr>
          <p:cNvPr id="25" name="Rechteck 24"/>
          <p:cNvSpPr/>
          <p:nvPr>
            <p:custDataLst>
              <p:tags r:id="rId2"/>
            </p:custDataLst>
          </p:nvPr>
        </p:nvSpPr>
        <p:spPr>
          <a:xfrm>
            <a:off x="1819466" y="1624448"/>
            <a:ext cx="1800000" cy="432000"/>
          </a:xfrm>
          <a:prstGeom prst="rect">
            <a:avLst/>
          </a:prstGeom>
          <a:solidFill>
            <a:srgbClr val="336699"/>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tlCol="0" anchor="t"/>
          <a:lstStyle/>
          <a:p>
            <a:pPr>
              <a:lnSpc>
                <a:spcPts val="1400"/>
              </a:lnSpc>
            </a:pPr>
            <a:r>
              <a:rPr lang="de-DE" sz="1400" b="1" dirty="0"/>
              <a:t>Research </a:t>
            </a:r>
            <a:r>
              <a:rPr lang="de-DE" sz="1400" b="1" dirty="0" err="1"/>
              <a:t>question</a:t>
            </a:r>
            <a:endParaRPr lang="de-DE" sz="1400" b="1" dirty="0"/>
          </a:p>
        </p:txBody>
      </p:sp>
      <p:sp>
        <p:nvSpPr>
          <p:cNvPr id="26" name="Rechteck 25"/>
          <p:cNvSpPr/>
          <p:nvPr>
            <p:custDataLst>
              <p:tags r:id="rId3"/>
            </p:custDataLst>
          </p:nvPr>
        </p:nvSpPr>
        <p:spPr>
          <a:xfrm>
            <a:off x="3627933" y="1624448"/>
            <a:ext cx="1502809" cy="432000"/>
          </a:xfrm>
          <a:prstGeom prst="rect">
            <a:avLst/>
          </a:prstGeom>
          <a:solidFill>
            <a:srgbClr val="336699"/>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91440" bIns="45720" numCol="1" spcCol="0" rtlCol="0" fromWordArt="0" anchor="t" anchorCtr="0" forceAA="0" compatLnSpc="1">
            <a:prstTxWarp prst="textNoShape">
              <a:avLst/>
            </a:prstTxWarp>
            <a:noAutofit/>
          </a:bodyPr>
          <a:lstStyle/>
          <a:p>
            <a:pPr>
              <a:lnSpc>
                <a:spcPts val="1400"/>
              </a:lnSpc>
            </a:pPr>
            <a:r>
              <a:rPr lang="de-DE" sz="1400" b="1" dirty="0" err="1"/>
              <a:t>Theory</a:t>
            </a:r>
            <a:r>
              <a:rPr lang="de-DE" sz="1400" b="1" dirty="0"/>
              <a:t>/</a:t>
            </a:r>
          </a:p>
          <a:p>
            <a:pPr>
              <a:lnSpc>
                <a:spcPts val="1400"/>
              </a:lnSpc>
            </a:pPr>
            <a:r>
              <a:rPr lang="de-DE" sz="1400" b="1" dirty="0" err="1"/>
              <a:t>framework</a:t>
            </a:r>
            <a:endParaRPr lang="de-DE" sz="1400" b="1" dirty="0"/>
          </a:p>
        </p:txBody>
      </p:sp>
      <p:sp>
        <p:nvSpPr>
          <p:cNvPr id="27" name="Rechteck 26"/>
          <p:cNvSpPr/>
          <p:nvPr>
            <p:custDataLst>
              <p:tags r:id="rId4"/>
            </p:custDataLst>
          </p:nvPr>
        </p:nvSpPr>
        <p:spPr>
          <a:xfrm>
            <a:off x="5139209" y="1624448"/>
            <a:ext cx="1502809" cy="432000"/>
          </a:xfrm>
          <a:prstGeom prst="rect">
            <a:avLst/>
          </a:prstGeom>
          <a:solidFill>
            <a:srgbClr val="336699"/>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91440" bIns="45720" numCol="1" spcCol="0" rtlCol="0" fromWordArt="0" anchor="t" anchorCtr="0" forceAA="0" compatLnSpc="1">
            <a:prstTxWarp prst="textNoShape">
              <a:avLst/>
            </a:prstTxWarp>
            <a:noAutofit/>
          </a:bodyPr>
          <a:lstStyle/>
          <a:p>
            <a:pPr>
              <a:lnSpc>
                <a:spcPts val="1400"/>
              </a:lnSpc>
            </a:pPr>
            <a:r>
              <a:rPr lang="de-DE" sz="1400" b="1" dirty="0" err="1"/>
              <a:t>Empirical</a:t>
            </a:r>
            <a:r>
              <a:rPr lang="de-DE" sz="1400" b="1" dirty="0"/>
              <a:t> </a:t>
            </a:r>
            <a:r>
              <a:rPr lang="de-DE" sz="1400" b="1" dirty="0" err="1"/>
              <a:t>method</a:t>
            </a:r>
            <a:endParaRPr lang="de-DE" sz="1400" b="1" dirty="0"/>
          </a:p>
        </p:txBody>
      </p:sp>
      <p:sp>
        <p:nvSpPr>
          <p:cNvPr id="28" name="Rechteck 27"/>
          <p:cNvSpPr/>
          <p:nvPr>
            <p:custDataLst>
              <p:tags r:id="rId5"/>
            </p:custDataLst>
          </p:nvPr>
        </p:nvSpPr>
        <p:spPr>
          <a:xfrm>
            <a:off x="6650485" y="1624448"/>
            <a:ext cx="2252215" cy="432000"/>
          </a:xfrm>
          <a:prstGeom prst="rect">
            <a:avLst/>
          </a:prstGeom>
          <a:solidFill>
            <a:srgbClr val="336699"/>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91440" bIns="45720" numCol="1" spcCol="0" rtlCol="0" fromWordArt="0" anchor="t" anchorCtr="0" forceAA="0" compatLnSpc="1">
            <a:prstTxWarp prst="textNoShape">
              <a:avLst/>
            </a:prstTxWarp>
            <a:noAutofit/>
          </a:bodyPr>
          <a:lstStyle/>
          <a:p>
            <a:pPr>
              <a:lnSpc>
                <a:spcPts val="1400"/>
              </a:lnSpc>
            </a:pPr>
            <a:r>
              <a:rPr lang="de-DE" sz="1400" b="1" dirty="0" err="1"/>
              <a:t>Results</a:t>
            </a:r>
            <a:endParaRPr lang="de-DE" sz="1400" b="1" dirty="0"/>
          </a:p>
        </p:txBody>
      </p:sp>
      <p:cxnSp>
        <p:nvCxnSpPr>
          <p:cNvPr id="34" name="Gerade Verbindung 19"/>
          <p:cNvCxnSpPr/>
          <p:nvPr>
            <p:custDataLst>
              <p:tags r:id="rId6"/>
            </p:custDataLst>
          </p:nvPr>
        </p:nvCxnSpPr>
        <p:spPr>
          <a:xfrm>
            <a:off x="237323" y="6251219"/>
            <a:ext cx="8645632" cy="0"/>
          </a:xfrm>
          <a:prstGeom prst="line">
            <a:avLst/>
          </a:prstGeom>
          <a:ln w="19050">
            <a:solidFill>
              <a:srgbClr val="336699"/>
            </a:solidFill>
          </a:ln>
        </p:spPr>
        <p:style>
          <a:lnRef idx="1">
            <a:schemeClr val="accent1"/>
          </a:lnRef>
          <a:fillRef idx="0">
            <a:schemeClr val="accent1"/>
          </a:fillRef>
          <a:effectRef idx="0">
            <a:schemeClr val="accent1"/>
          </a:effectRef>
          <a:fontRef idx="minor">
            <a:schemeClr val="tx1"/>
          </a:fontRef>
        </p:style>
      </p:cxnSp>
      <p:cxnSp>
        <p:nvCxnSpPr>
          <p:cNvPr id="35" name="Gerade Verbindung 21"/>
          <p:cNvCxnSpPr/>
          <p:nvPr>
            <p:custDataLst>
              <p:tags r:id="rId7"/>
            </p:custDataLst>
          </p:nvPr>
        </p:nvCxnSpPr>
        <p:spPr>
          <a:xfrm flipH="1">
            <a:off x="1802355" y="2103046"/>
            <a:ext cx="0" cy="4140000"/>
          </a:xfrm>
          <a:prstGeom prst="line">
            <a:avLst/>
          </a:prstGeom>
          <a:ln w="19050">
            <a:solidFill>
              <a:srgbClr val="336699"/>
            </a:solidFill>
            <a:prstDash val="sysDot"/>
          </a:ln>
        </p:spPr>
        <p:style>
          <a:lnRef idx="1">
            <a:schemeClr val="accent1"/>
          </a:lnRef>
          <a:fillRef idx="0">
            <a:schemeClr val="accent1"/>
          </a:fillRef>
          <a:effectRef idx="0">
            <a:schemeClr val="accent1"/>
          </a:effectRef>
          <a:fontRef idx="minor">
            <a:schemeClr val="tx1"/>
          </a:fontRef>
        </p:style>
      </p:cxnSp>
      <p:cxnSp>
        <p:nvCxnSpPr>
          <p:cNvPr id="36" name="Gerade Verbindung 22"/>
          <p:cNvCxnSpPr/>
          <p:nvPr>
            <p:custDataLst>
              <p:tags r:id="rId8"/>
            </p:custDataLst>
          </p:nvPr>
        </p:nvCxnSpPr>
        <p:spPr>
          <a:xfrm>
            <a:off x="3619466" y="2103046"/>
            <a:ext cx="0" cy="4140000"/>
          </a:xfrm>
          <a:prstGeom prst="line">
            <a:avLst/>
          </a:prstGeom>
          <a:ln w="19050">
            <a:solidFill>
              <a:srgbClr val="336699"/>
            </a:solidFill>
            <a:prstDash val="sysDot"/>
          </a:ln>
        </p:spPr>
        <p:style>
          <a:lnRef idx="1">
            <a:schemeClr val="accent1"/>
          </a:lnRef>
          <a:fillRef idx="0">
            <a:schemeClr val="accent1"/>
          </a:fillRef>
          <a:effectRef idx="0">
            <a:schemeClr val="accent1"/>
          </a:effectRef>
          <a:fontRef idx="minor">
            <a:schemeClr val="tx1"/>
          </a:fontRef>
        </p:style>
      </p:cxnSp>
      <p:cxnSp>
        <p:nvCxnSpPr>
          <p:cNvPr id="37" name="Gerade Verbindung 23"/>
          <p:cNvCxnSpPr/>
          <p:nvPr>
            <p:custDataLst>
              <p:tags r:id="rId9"/>
            </p:custDataLst>
          </p:nvPr>
        </p:nvCxnSpPr>
        <p:spPr>
          <a:xfrm flipH="1">
            <a:off x="5130740" y="2103046"/>
            <a:ext cx="0" cy="4140000"/>
          </a:xfrm>
          <a:prstGeom prst="line">
            <a:avLst/>
          </a:prstGeom>
          <a:ln w="19050">
            <a:solidFill>
              <a:srgbClr val="336699"/>
            </a:solidFill>
            <a:prstDash val="sysDot"/>
          </a:ln>
        </p:spPr>
        <p:style>
          <a:lnRef idx="1">
            <a:schemeClr val="accent1"/>
          </a:lnRef>
          <a:fillRef idx="0">
            <a:schemeClr val="accent1"/>
          </a:fillRef>
          <a:effectRef idx="0">
            <a:schemeClr val="accent1"/>
          </a:effectRef>
          <a:fontRef idx="minor">
            <a:schemeClr val="tx1"/>
          </a:fontRef>
        </p:style>
      </p:cxnSp>
      <p:cxnSp>
        <p:nvCxnSpPr>
          <p:cNvPr id="38" name="Gerade Verbindung 26"/>
          <p:cNvCxnSpPr/>
          <p:nvPr>
            <p:custDataLst>
              <p:tags r:id="rId10"/>
            </p:custDataLst>
          </p:nvPr>
        </p:nvCxnSpPr>
        <p:spPr>
          <a:xfrm>
            <a:off x="6642015" y="2103046"/>
            <a:ext cx="0" cy="4140000"/>
          </a:xfrm>
          <a:prstGeom prst="line">
            <a:avLst/>
          </a:prstGeom>
          <a:ln w="19050">
            <a:solidFill>
              <a:srgbClr val="336699"/>
            </a:solidFill>
            <a:prstDash val="sysDot"/>
          </a:ln>
        </p:spPr>
        <p:style>
          <a:lnRef idx="1">
            <a:schemeClr val="accent1"/>
          </a:lnRef>
          <a:fillRef idx="0">
            <a:schemeClr val="accent1"/>
          </a:fillRef>
          <a:effectRef idx="0">
            <a:schemeClr val="accent1"/>
          </a:effectRef>
          <a:fontRef idx="minor">
            <a:schemeClr val="tx1"/>
          </a:fontRef>
        </p:style>
      </p:cxnSp>
      <p:cxnSp>
        <p:nvCxnSpPr>
          <p:cNvPr id="39" name="Gerade Verbindung 27"/>
          <p:cNvCxnSpPr/>
          <p:nvPr>
            <p:custDataLst>
              <p:tags r:id="rId11"/>
            </p:custDataLst>
          </p:nvPr>
        </p:nvCxnSpPr>
        <p:spPr>
          <a:xfrm>
            <a:off x="8891352" y="2103046"/>
            <a:ext cx="0" cy="4140000"/>
          </a:xfrm>
          <a:prstGeom prst="line">
            <a:avLst/>
          </a:prstGeom>
          <a:ln w="19050">
            <a:solidFill>
              <a:srgbClr val="336699"/>
            </a:solidFill>
            <a:prstDash val="sysDot"/>
          </a:ln>
        </p:spPr>
        <p:style>
          <a:lnRef idx="1">
            <a:schemeClr val="accent1"/>
          </a:lnRef>
          <a:fillRef idx="0">
            <a:schemeClr val="accent1"/>
          </a:fillRef>
          <a:effectRef idx="0">
            <a:schemeClr val="accent1"/>
          </a:effectRef>
          <a:fontRef idx="minor">
            <a:schemeClr val="tx1"/>
          </a:fontRef>
        </p:style>
      </p:cxnSp>
      <p:cxnSp>
        <p:nvCxnSpPr>
          <p:cNvPr id="40" name="Gerade Verbindung 28"/>
          <p:cNvCxnSpPr/>
          <p:nvPr>
            <p:custDataLst>
              <p:tags r:id="rId12"/>
            </p:custDataLst>
          </p:nvPr>
        </p:nvCxnSpPr>
        <p:spPr>
          <a:xfrm flipH="1">
            <a:off x="241299" y="2103046"/>
            <a:ext cx="0" cy="4140000"/>
          </a:xfrm>
          <a:prstGeom prst="line">
            <a:avLst/>
          </a:prstGeom>
          <a:ln w="19050">
            <a:solidFill>
              <a:srgbClr val="336699"/>
            </a:solidFill>
            <a:prstDash val="sysDot"/>
          </a:ln>
        </p:spPr>
        <p:style>
          <a:lnRef idx="1">
            <a:schemeClr val="accent1"/>
          </a:lnRef>
          <a:fillRef idx="0">
            <a:schemeClr val="accent1"/>
          </a:fillRef>
          <a:effectRef idx="0">
            <a:schemeClr val="accent1"/>
          </a:effectRef>
          <a:fontRef idx="minor">
            <a:schemeClr val="tx1"/>
          </a:fontRef>
        </p:style>
      </p:cxnSp>
      <p:cxnSp>
        <p:nvCxnSpPr>
          <p:cNvPr id="42" name="Gerade Verbindung 31"/>
          <p:cNvCxnSpPr>
            <a:cxnSpLocks/>
          </p:cNvCxnSpPr>
          <p:nvPr>
            <p:custDataLst>
              <p:tags r:id="rId13"/>
            </p:custDataLst>
          </p:nvPr>
        </p:nvCxnSpPr>
        <p:spPr>
          <a:xfrm flipV="1">
            <a:off x="237323" y="6442781"/>
            <a:ext cx="8653992" cy="0"/>
          </a:xfrm>
          <a:prstGeom prst="line">
            <a:avLst/>
          </a:prstGeom>
          <a:ln w="19050">
            <a:solidFill>
              <a:srgbClr val="336699"/>
            </a:solidFill>
          </a:ln>
        </p:spPr>
        <p:style>
          <a:lnRef idx="1">
            <a:schemeClr val="accent1"/>
          </a:lnRef>
          <a:fillRef idx="0">
            <a:schemeClr val="accent1"/>
          </a:fillRef>
          <a:effectRef idx="0">
            <a:schemeClr val="accent1"/>
          </a:effectRef>
          <a:fontRef idx="minor">
            <a:schemeClr val="tx1"/>
          </a:fontRef>
        </p:style>
      </p:cxnSp>
      <p:sp>
        <p:nvSpPr>
          <p:cNvPr id="43" name="Textfeld 42"/>
          <p:cNvSpPr txBox="1"/>
          <p:nvPr>
            <p:custDataLst>
              <p:tags r:id="rId14"/>
            </p:custDataLst>
          </p:nvPr>
        </p:nvSpPr>
        <p:spPr>
          <a:xfrm>
            <a:off x="259292" y="6258115"/>
            <a:ext cx="1551707" cy="184666"/>
          </a:xfrm>
          <a:prstGeom prst="rect">
            <a:avLst/>
          </a:prstGeom>
          <a:noFill/>
        </p:spPr>
        <p:txBody>
          <a:bodyPr wrap="none" lIns="0" tIns="0" rIns="0" bIns="0" rtlCol="0">
            <a:spAutoFit/>
          </a:bodyPr>
          <a:lstStyle/>
          <a:p>
            <a:pPr>
              <a:buClr>
                <a:srgbClr val="336699"/>
              </a:buClr>
              <a:buSzPct val="75000"/>
            </a:pPr>
            <a:r>
              <a:rPr lang="de-DE" sz="1200" dirty="0"/>
              <a:t>Legend </a:t>
            </a:r>
            <a:r>
              <a:rPr lang="de-DE" sz="1200"/>
              <a:t>(if </a:t>
            </a:r>
            <a:r>
              <a:rPr lang="de-DE" sz="1200" dirty="0" err="1"/>
              <a:t>necessary</a:t>
            </a:r>
            <a:r>
              <a:rPr lang="de-DE" sz="1200" dirty="0"/>
              <a:t>).</a:t>
            </a:r>
          </a:p>
        </p:txBody>
      </p:sp>
      <p:sp>
        <p:nvSpPr>
          <p:cNvPr id="64" name="Titel 1"/>
          <p:cNvSpPr txBox="1">
            <a:spLocks/>
          </p:cNvSpPr>
          <p:nvPr/>
        </p:nvSpPr>
        <p:spPr bwMode="auto">
          <a:xfrm>
            <a:off x="144220" y="153211"/>
            <a:ext cx="6607190" cy="939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2800" b="1" kern="1200">
                <a:solidFill>
                  <a:srgbClr val="336699"/>
                </a:solidFill>
                <a:latin typeface="Arial" pitchFamily="34" charset="0"/>
                <a:ea typeface="+mj-ea"/>
                <a:cs typeface="Arial" pitchFamily="34" charset="0"/>
              </a:defRPr>
            </a:lvl1pPr>
            <a:lvl2pPr algn="l" rtl="0" eaLnBrk="0" fontAlgn="base" hangingPunct="0">
              <a:spcBef>
                <a:spcPct val="0"/>
              </a:spcBef>
              <a:spcAft>
                <a:spcPct val="0"/>
              </a:spcAft>
              <a:defRPr sz="2800" b="1">
                <a:solidFill>
                  <a:srgbClr val="336699"/>
                </a:solidFill>
                <a:latin typeface="Arial" charset="0"/>
                <a:cs typeface="Arial" charset="0"/>
              </a:defRPr>
            </a:lvl2pPr>
            <a:lvl3pPr algn="l" rtl="0" eaLnBrk="0" fontAlgn="base" hangingPunct="0">
              <a:spcBef>
                <a:spcPct val="0"/>
              </a:spcBef>
              <a:spcAft>
                <a:spcPct val="0"/>
              </a:spcAft>
              <a:defRPr sz="2800" b="1">
                <a:solidFill>
                  <a:srgbClr val="336699"/>
                </a:solidFill>
                <a:latin typeface="Arial" charset="0"/>
                <a:cs typeface="Arial" charset="0"/>
              </a:defRPr>
            </a:lvl3pPr>
            <a:lvl4pPr algn="l" rtl="0" eaLnBrk="0" fontAlgn="base" hangingPunct="0">
              <a:spcBef>
                <a:spcPct val="0"/>
              </a:spcBef>
              <a:spcAft>
                <a:spcPct val="0"/>
              </a:spcAft>
              <a:defRPr sz="2800" b="1">
                <a:solidFill>
                  <a:srgbClr val="336699"/>
                </a:solidFill>
                <a:latin typeface="Arial" charset="0"/>
                <a:cs typeface="Arial" charset="0"/>
              </a:defRPr>
            </a:lvl4pPr>
            <a:lvl5pPr algn="l" rtl="0" eaLnBrk="0" fontAlgn="base" hangingPunct="0">
              <a:spcBef>
                <a:spcPct val="0"/>
              </a:spcBef>
              <a:spcAft>
                <a:spcPct val="0"/>
              </a:spcAft>
              <a:defRPr sz="2800" b="1">
                <a:solidFill>
                  <a:srgbClr val="336699"/>
                </a:solidFill>
                <a:latin typeface="Arial" charset="0"/>
                <a:cs typeface="Arial" charset="0"/>
              </a:defRPr>
            </a:lvl5pPr>
            <a:lvl6pPr marL="457200" algn="ctr" rtl="0" fontAlgn="base">
              <a:spcBef>
                <a:spcPct val="0"/>
              </a:spcBef>
              <a:spcAft>
                <a:spcPct val="0"/>
              </a:spcAft>
              <a:defRPr sz="3200" b="1">
                <a:solidFill>
                  <a:srgbClr val="000099"/>
                </a:solidFill>
                <a:latin typeface="Arial" charset="0"/>
                <a:cs typeface="Arial" charset="0"/>
              </a:defRPr>
            </a:lvl6pPr>
            <a:lvl7pPr marL="914400" algn="ctr" rtl="0" fontAlgn="base">
              <a:spcBef>
                <a:spcPct val="0"/>
              </a:spcBef>
              <a:spcAft>
                <a:spcPct val="0"/>
              </a:spcAft>
              <a:defRPr sz="3200" b="1">
                <a:solidFill>
                  <a:srgbClr val="000099"/>
                </a:solidFill>
                <a:latin typeface="Arial" charset="0"/>
                <a:cs typeface="Arial" charset="0"/>
              </a:defRPr>
            </a:lvl7pPr>
            <a:lvl8pPr marL="1371600" algn="ctr" rtl="0" fontAlgn="base">
              <a:spcBef>
                <a:spcPct val="0"/>
              </a:spcBef>
              <a:spcAft>
                <a:spcPct val="0"/>
              </a:spcAft>
              <a:defRPr sz="3200" b="1">
                <a:solidFill>
                  <a:srgbClr val="000099"/>
                </a:solidFill>
                <a:latin typeface="Arial" charset="0"/>
                <a:cs typeface="Arial" charset="0"/>
              </a:defRPr>
            </a:lvl8pPr>
            <a:lvl9pPr marL="1828800" algn="ctr" rtl="0" fontAlgn="base">
              <a:spcBef>
                <a:spcPct val="0"/>
              </a:spcBef>
              <a:spcAft>
                <a:spcPct val="0"/>
              </a:spcAft>
              <a:defRPr sz="3200" b="1">
                <a:solidFill>
                  <a:srgbClr val="000099"/>
                </a:solidFill>
                <a:latin typeface="Arial" charset="0"/>
                <a:cs typeface="Arial" charset="0"/>
              </a:defRPr>
            </a:lvl9pPr>
          </a:lstStyle>
          <a:p>
            <a:r>
              <a:rPr lang="en-US" dirty="0"/>
              <a:t>Definitions and literature review.</a:t>
            </a:r>
          </a:p>
          <a:p>
            <a:r>
              <a:rPr lang="en-US" sz="1800" dirty="0"/>
              <a:t>Literature review</a:t>
            </a:r>
          </a:p>
        </p:txBody>
      </p:sp>
      <p:sp>
        <p:nvSpPr>
          <p:cNvPr id="2" name="Textfeld 1">
            <a:extLst>
              <a:ext uri="{FF2B5EF4-FFF2-40B4-BE49-F238E27FC236}">
                <a16:creationId xmlns:a16="http://schemas.microsoft.com/office/drawing/2014/main" id="{A4574D96-3CCF-4A8B-BC31-AD1D0C1E17CC}"/>
              </a:ext>
            </a:extLst>
          </p:cNvPr>
          <p:cNvSpPr txBox="1"/>
          <p:nvPr/>
        </p:nvSpPr>
        <p:spPr>
          <a:xfrm>
            <a:off x="293198" y="2113692"/>
            <a:ext cx="1391891" cy="523220"/>
          </a:xfrm>
          <a:prstGeom prst="rect">
            <a:avLst/>
          </a:prstGeom>
          <a:noFill/>
        </p:spPr>
        <p:txBody>
          <a:bodyPr wrap="square" rtlCol="0">
            <a:spAutoFit/>
          </a:bodyPr>
          <a:lstStyle/>
          <a:p>
            <a:r>
              <a:rPr lang="de-DE" sz="1400" dirty="0"/>
              <a:t>Hier steht Text Größe 14pt.</a:t>
            </a:r>
          </a:p>
        </p:txBody>
      </p:sp>
      <p:sp>
        <p:nvSpPr>
          <p:cNvPr id="20" name="Textfeld 19">
            <a:extLst>
              <a:ext uri="{FF2B5EF4-FFF2-40B4-BE49-F238E27FC236}">
                <a16:creationId xmlns:a16="http://schemas.microsoft.com/office/drawing/2014/main" id="{AB248680-A3AB-455D-9EA1-AD74F5C6A6F8}"/>
              </a:ext>
            </a:extLst>
          </p:cNvPr>
          <p:cNvSpPr txBox="1"/>
          <p:nvPr/>
        </p:nvSpPr>
        <p:spPr>
          <a:xfrm>
            <a:off x="1861057" y="2113692"/>
            <a:ext cx="1546371" cy="523220"/>
          </a:xfrm>
          <a:prstGeom prst="rect">
            <a:avLst/>
          </a:prstGeom>
          <a:noFill/>
        </p:spPr>
        <p:txBody>
          <a:bodyPr wrap="square" rtlCol="0">
            <a:spAutoFit/>
          </a:bodyPr>
          <a:lstStyle/>
          <a:p>
            <a:r>
              <a:rPr lang="de-DE" sz="1400" dirty="0"/>
              <a:t>Hier steht Text Größe 14pt.</a:t>
            </a:r>
          </a:p>
        </p:txBody>
      </p:sp>
      <p:sp>
        <p:nvSpPr>
          <p:cNvPr id="21" name="Textfeld 20">
            <a:extLst>
              <a:ext uri="{FF2B5EF4-FFF2-40B4-BE49-F238E27FC236}">
                <a16:creationId xmlns:a16="http://schemas.microsoft.com/office/drawing/2014/main" id="{0ACEFA84-2B8E-4D73-9608-270C465D5F51}"/>
              </a:ext>
            </a:extLst>
          </p:cNvPr>
          <p:cNvSpPr txBox="1"/>
          <p:nvPr/>
        </p:nvSpPr>
        <p:spPr>
          <a:xfrm>
            <a:off x="3649234" y="2113692"/>
            <a:ext cx="1355707" cy="523220"/>
          </a:xfrm>
          <a:prstGeom prst="rect">
            <a:avLst/>
          </a:prstGeom>
          <a:noFill/>
        </p:spPr>
        <p:txBody>
          <a:bodyPr wrap="square" rtlCol="0">
            <a:spAutoFit/>
          </a:bodyPr>
          <a:lstStyle/>
          <a:p>
            <a:r>
              <a:rPr lang="de-DE" sz="1400" dirty="0"/>
              <a:t>Hier steht Text Größe 14pt.</a:t>
            </a:r>
          </a:p>
        </p:txBody>
      </p:sp>
      <p:sp>
        <p:nvSpPr>
          <p:cNvPr id="22" name="Textfeld 21">
            <a:extLst>
              <a:ext uri="{FF2B5EF4-FFF2-40B4-BE49-F238E27FC236}">
                <a16:creationId xmlns:a16="http://schemas.microsoft.com/office/drawing/2014/main" id="{CD27CCBB-FB67-4DFC-9369-AA6A582AD6A5}"/>
              </a:ext>
            </a:extLst>
          </p:cNvPr>
          <p:cNvSpPr txBox="1"/>
          <p:nvPr/>
        </p:nvSpPr>
        <p:spPr>
          <a:xfrm>
            <a:off x="5160507" y="2113692"/>
            <a:ext cx="1355707" cy="523220"/>
          </a:xfrm>
          <a:prstGeom prst="rect">
            <a:avLst/>
          </a:prstGeom>
          <a:noFill/>
        </p:spPr>
        <p:txBody>
          <a:bodyPr wrap="square" rtlCol="0">
            <a:spAutoFit/>
          </a:bodyPr>
          <a:lstStyle/>
          <a:p>
            <a:r>
              <a:rPr lang="de-DE" sz="1400" dirty="0"/>
              <a:t>Hier steht Text Größe 14pt.</a:t>
            </a:r>
          </a:p>
        </p:txBody>
      </p:sp>
      <p:sp>
        <p:nvSpPr>
          <p:cNvPr id="23" name="Textfeld 22">
            <a:extLst>
              <a:ext uri="{FF2B5EF4-FFF2-40B4-BE49-F238E27FC236}">
                <a16:creationId xmlns:a16="http://schemas.microsoft.com/office/drawing/2014/main" id="{A2B4CD03-3E1F-4383-99BB-7B4A0F61769F}"/>
              </a:ext>
            </a:extLst>
          </p:cNvPr>
          <p:cNvSpPr txBox="1"/>
          <p:nvPr/>
        </p:nvSpPr>
        <p:spPr>
          <a:xfrm>
            <a:off x="6671023" y="2103046"/>
            <a:ext cx="1971887" cy="523220"/>
          </a:xfrm>
          <a:prstGeom prst="rect">
            <a:avLst/>
          </a:prstGeom>
          <a:noFill/>
        </p:spPr>
        <p:txBody>
          <a:bodyPr wrap="square" rtlCol="0">
            <a:spAutoFit/>
          </a:bodyPr>
          <a:lstStyle/>
          <a:p>
            <a:r>
              <a:rPr lang="de-DE" sz="1400" dirty="0"/>
              <a:t>Hier steht Text Größe 14pt.</a:t>
            </a:r>
          </a:p>
        </p:txBody>
      </p:sp>
      <p:sp>
        <p:nvSpPr>
          <p:cNvPr id="3" name="Fußzeilenplatzhalter 3">
            <a:extLst>
              <a:ext uri="{FF2B5EF4-FFF2-40B4-BE49-F238E27FC236}">
                <a16:creationId xmlns:a16="http://schemas.microsoft.com/office/drawing/2014/main" id="{630A2B7D-2E7F-19DB-04BB-D166B205BCD8}"/>
              </a:ext>
            </a:extLst>
          </p:cNvPr>
          <p:cNvSpPr>
            <a:spLocks noGrp="1"/>
          </p:cNvSpPr>
          <p:nvPr>
            <p:ph type="ftr" sz="quarter" idx="11"/>
          </p:nvPr>
        </p:nvSpPr>
        <p:spPr bwMode="auto">
          <a:xfrm>
            <a:off x="176213" y="6512443"/>
            <a:ext cx="753903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336699"/>
              </a:buClr>
              <a:buSzPct val="75000"/>
              <a:buFont typeface="Wingdings" pitchFamily="2" charset="2"/>
              <a:buChar char="n"/>
              <a:defRPr sz="2000" b="1">
                <a:solidFill>
                  <a:schemeClr val="tx1"/>
                </a:solidFill>
                <a:latin typeface="Arial" pitchFamily="34" charset="0"/>
                <a:cs typeface="Arial" pitchFamily="34" charset="0"/>
              </a:defRPr>
            </a:lvl1pPr>
            <a:lvl2pPr marL="742950" indent="-285750" eaLnBrk="0" hangingPunct="0">
              <a:spcBef>
                <a:spcPct val="20000"/>
              </a:spcBef>
              <a:buClr>
                <a:srgbClr val="336699"/>
              </a:buClr>
              <a:buSzPct val="65000"/>
              <a:buFont typeface="Wingdings" pitchFamily="2" charset="2"/>
              <a:buChar char="u"/>
              <a:defRPr>
                <a:solidFill>
                  <a:schemeClr val="tx1"/>
                </a:solidFill>
                <a:latin typeface="Arial" pitchFamily="34" charset="0"/>
                <a:cs typeface="Arial" pitchFamily="34" charset="0"/>
              </a:defRPr>
            </a:lvl2pPr>
            <a:lvl3pPr marL="1143000" indent="-228600" eaLnBrk="0" hangingPunct="0">
              <a:spcBef>
                <a:spcPct val="20000"/>
              </a:spcBef>
              <a:buClr>
                <a:srgbClr val="336699"/>
              </a:buClr>
              <a:buSzPct val="75000"/>
              <a:buFont typeface="Symbol" pitchFamily="18" charset="2"/>
              <a:buChar char="-"/>
              <a:defRPr sz="1600">
                <a:solidFill>
                  <a:schemeClr val="tx1"/>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cs typeface="Arial" pitchFamily="34" charset="0"/>
              </a:defRPr>
            </a:lvl9pPr>
          </a:lstStyle>
          <a:p>
            <a:pPr eaLnBrk="1" hangingPunct="1">
              <a:spcBef>
                <a:spcPct val="0"/>
              </a:spcBef>
              <a:buSzTx/>
              <a:buFontTx/>
              <a:buNone/>
            </a:pPr>
            <a:r>
              <a:rPr lang="en-US" altLang="de-DE" sz="1000" b="0" dirty="0"/>
              <a:t>Introduction</a:t>
            </a:r>
            <a:r>
              <a:rPr lang="en-US" altLang="de-DE" sz="1000" b="0" dirty="0">
                <a:solidFill>
                  <a:srgbClr val="336699"/>
                </a:solidFill>
              </a:rPr>
              <a:t> </a:t>
            </a:r>
            <a:r>
              <a:rPr lang="en-US" altLang="de-DE" sz="1000" b="0" dirty="0"/>
              <a:t>– </a:t>
            </a:r>
            <a:r>
              <a:rPr lang="en-US" altLang="de-DE" sz="1000" b="0" dirty="0">
                <a:solidFill>
                  <a:srgbClr val="336699"/>
                </a:solidFill>
              </a:rPr>
              <a:t>Conceptualization and hypotheses development </a:t>
            </a:r>
            <a:r>
              <a:rPr lang="en-US" altLang="de-DE" sz="1000" b="0" dirty="0"/>
              <a:t>– Empirical analysis – Conclusion and limitations</a:t>
            </a:r>
          </a:p>
        </p:txBody>
      </p:sp>
    </p:spTree>
    <p:extLst>
      <p:ext uri="{BB962C8B-B14F-4D97-AF65-F5344CB8AC3E}">
        <p14:creationId xmlns:p14="http://schemas.microsoft.com/office/powerpoint/2010/main" val="37314871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N1aJylKgMkyI_L4FEPsQqA"/>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MoN39RtAR0qbZ3aaLALuc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_a0jBIFRe0SGoae240Oc5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ysFvtG0dpkKDoZcJ.4tdU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hXYSSx.DRES0.m3uV4Xxm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uCkHFhWOOU.r1EfNS2d2R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IKqieXr4sk61CV8V8Dohr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dUcaswoC2EmlSKPLzFlnQ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W4mtmJUX_06_vzH2zEPWC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4aQUaW2300yIu2woED42J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cnfqGbN3y0KmZTPgS5_zV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MATXH3A2DUGi_iYtk9Kdf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wX0ElKgsgEy.UZcICCw_y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QwMG4ussoEGqnUo7fK3ftg"/>
</p:tagLst>
</file>

<file path=ppt/theme/theme1.xml><?xml version="1.0" encoding="utf-8"?>
<a:theme xmlns:a="http://schemas.openxmlformats.org/drawingml/2006/main" name="Larissa-Design">
  <a:themeElements>
    <a:clrScheme name="Benutzerdefiniert 1">
      <a:dk1>
        <a:srgbClr val="000000"/>
      </a:dk1>
      <a:lt1>
        <a:sysClr val="window" lastClr="FFFFFF"/>
      </a:lt1>
      <a:dk2>
        <a:srgbClr val="000000"/>
      </a:dk2>
      <a:lt2>
        <a:srgbClr val="FFFF00"/>
      </a:lt2>
      <a:accent1>
        <a:srgbClr val="000099"/>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2086</Words>
  <Application>Microsoft Office PowerPoint</Application>
  <PresentationFormat>Bildschirmpräsentation (4:3)</PresentationFormat>
  <Paragraphs>487</Paragraphs>
  <Slides>21</Slides>
  <Notes>17</Notes>
  <HiddenSlides>0</HiddenSlides>
  <MMClips>0</MMClips>
  <ScaleCrop>false</ScaleCrop>
  <HeadingPairs>
    <vt:vector size="6" baseType="variant">
      <vt:variant>
        <vt:lpstr>Verwendete Schriftarten</vt:lpstr>
      </vt:variant>
      <vt:variant>
        <vt:i4>6</vt:i4>
      </vt:variant>
      <vt:variant>
        <vt:lpstr>Design</vt:lpstr>
      </vt:variant>
      <vt:variant>
        <vt:i4>2</vt:i4>
      </vt:variant>
      <vt:variant>
        <vt:lpstr>Folientitel</vt:lpstr>
      </vt:variant>
      <vt:variant>
        <vt:i4>21</vt:i4>
      </vt:variant>
    </vt:vector>
  </HeadingPairs>
  <TitlesOfParts>
    <vt:vector size="29" baseType="lpstr">
      <vt:lpstr>Arial</vt:lpstr>
      <vt:lpstr>Calibri</vt:lpstr>
      <vt:lpstr>Monotype Sorts</vt:lpstr>
      <vt:lpstr>Symbol</vt:lpstr>
      <vt:lpstr>Times New Roman</vt:lpstr>
      <vt:lpstr>Wingdings</vt:lpstr>
      <vt:lpstr>Larissa-Design</vt:lpstr>
      <vt:lpstr>Benutzerdefiniertes Design</vt:lpstr>
      <vt:lpstr>Titel Arial 40pt</vt:lpstr>
      <vt:lpstr>Agenda</vt:lpstr>
      <vt:lpstr>Agenda</vt:lpstr>
      <vt:lpstr>Überschrift in Arial 28pt., fett blau.  Arial 18pt., Fett blau</vt:lpstr>
      <vt:lpstr>Überschrift in Arial 28pt., fett blau.  Arial 18pt., Fett blau</vt:lpstr>
      <vt:lpstr>Überschrift in Arial 28pt. fett blau. Beispiel Vorträge (ohne Skript)</vt:lpstr>
      <vt:lpstr>Hier steht die Überschrift in Arial 28pt. fett und im definierten Blau</vt:lpstr>
      <vt:lpstr>Research Questions</vt:lpstr>
      <vt:lpstr>PowerPoint-Präsentation</vt:lpstr>
      <vt:lpstr>Retail Branding</vt:lpstr>
      <vt:lpstr>Store Image and Marketing Instruments (Striche ¾ dick, Pfeilende wie definiert)</vt:lpstr>
      <vt:lpstr>Hypotheses</vt:lpstr>
      <vt:lpstr>Hier steht die Überschrift in Arial 28pt. fett und im definierten Blau</vt:lpstr>
      <vt:lpstr>Measurement of Retailer Attributes</vt:lpstr>
      <vt:lpstr>Explorative Factor Analysis. Perception of Retailer Attributes  18pt als zweite Zeile</vt:lpstr>
      <vt:lpstr>Discriminatory Power of the Model.  Total Sample</vt:lpstr>
      <vt:lpstr>Hier steht die Überschrift in Arial 28pt. fett und im definierten Blau</vt:lpstr>
      <vt:lpstr>Theoretical and Managerial Implications</vt:lpstr>
      <vt:lpstr>Farben: 7er Skala</vt:lpstr>
      <vt:lpstr>Tabellen</vt:lpstr>
      <vt:lpstr>Marktanteil der Top5-Händler im Branchenvergleich im Jahre 2025 </vt:lpstr>
    </vt:vector>
  </TitlesOfParts>
  <Company>Karin Pennemann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dc:title>
  <dc:creator>Karin Pennemann</dc:creator>
  <cp:lastModifiedBy>Klink, Angelina</cp:lastModifiedBy>
  <cp:revision>234</cp:revision>
  <dcterms:created xsi:type="dcterms:W3CDTF">2008-09-08T11:54:57Z</dcterms:created>
  <dcterms:modified xsi:type="dcterms:W3CDTF">2023-10-16T11:56:38Z</dcterms:modified>
</cp:coreProperties>
</file>