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9"/>
  </p:notesMasterIdLst>
  <p:sldIdLst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29B60-5EA0-4CE5-B75D-1C1F86FAB6C1}" type="datetimeFigureOut">
              <a:rPr lang="de-DE" smtClean="0"/>
              <a:t>31.08.2020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2D26A-C1AB-4133-8524-353821A267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0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Arial" panose="020B0604020202020204" pitchFamily="34" charset="0"/>
            </a:endParaRPr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4163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1413" indent="-227013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7013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7013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7013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7013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7013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7013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36FB9-9787-4752-8089-FE5DEBED0B73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1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Arial" panose="020B0604020202020204" pitchFamily="34" charset="0"/>
            </a:endParaRPr>
          </a:p>
        </p:txBody>
      </p:sp>
      <p:sp>
        <p:nvSpPr>
          <p:cNvPr id="102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5C9A1C-D985-4755-BE19-9982E9F3EB0D}" type="slidenum">
              <a:rPr lang="de-DE" altLang="de-D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altLang="de-DE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4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>
              <a:latin typeface="Arial" panose="020B0604020202020204" pitchFamily="34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4538" indent="-28575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4588" indent="-22860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3375" indent="-22860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60575" indent="-228600" defTabSz="90963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7775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4975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32175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9375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014B5B-3534-46D5-BE96-D2F89716CDC3}" type="slidenum">
              <a:rPr lang="de-DE" altLang="de-DE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67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Wiso - Wirtschafts- und sozialwissenschaftliche Fächer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D6A3-F5D6-49F3-87EC-069B14F8DF48}" type="slidenum">
              <a:rPr kumimoji="0" lang="de-DE" altLang="de-DE" sz="32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altLang="de-DE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0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64A1C-EDE0-4FF2-8E9D-E7D1F54E96A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60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E86B-3824-448A-9AEE-67753F5BEE3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533659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BA12-D479-4851-A8D6-5F1682D7E09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638344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de-DE" sz="8000"/>
              <a:t>“</a:t>
            </a: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de-DE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1534E-CA29-4CB1-845C-3BB6A15320B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5129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036C3-9A41-451E-91B4-098FBD5DCE3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470176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de-DE" sz="8000"/>
              <a:t>“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r>
              <a:rPr lang="en-US" altLang="de-DE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FE6EC-2D5B-4AA0-83D2-42BB8F1963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124812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80C3-E3EC-4903-B604-A27F89F22BC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98193331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072EE-ED91-46B2-845A-FC4864E0D68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4495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8D853-7CE3-474C-827F-5A1B3AAF20C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4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ED6A3-F5D6-49F3-87EC-069B14F8DF4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19014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B623-4C49-4ED6-AEE7-1717F7F6A63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4944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623C-3579-49E2-8DD3-25C473330AD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238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58705-8A0A-4568-A7CE-241EC2A483A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2812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7B87A-F6BF-4B21-A2A3-D3C44DDFCA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840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9C8AE-B7B1-4574-899A-B97BB8C369B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59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5DB55-C5AE-4737-BB5A-BCCE9F53928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202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0BC67-ABE6-4C8D-89BC-AF7FF0B6711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406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Formatvorlagen des Textmasters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Wiso - Wirtschafts- und sozialwissenschaftliche Fächer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CA77C5-5E6C-4E50-B8B3-AB84C7943CAC}" type="slidenum">
              <a:rPr kumimoji="0" lang="de-DE" altLang="de-DE" sz="32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altLang="de-DE" sz="32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32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19800"/>
            <a:ext cx="2336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" name="Line 8"/>
          <p:cNvSpPr>
            <a:spLocks noChangeShapeType="1"/>
          </p:cNvSpPr>
          <p:nvPr userDrawn="1"/>
        </p:nvSpPr>
        <p:spPr bwMode="auto">
          <a:xfrm>
            <a:off x="0" y="1295400"/>
            <a:ext cx="863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4" name="Line 9"/>
          <p:cNvSpPr>
            <a:spLocks noChangeShapeType="1"/>
          </p:cNvSpPr>
          <p:nvPr userDrawn="1"/>
        </p:nvSpPr>
        <p:spPr bwMode="auto">
          <a:xfrm flipH="1">
            <a:off x="2946400" y="6172200"/>
            <a:ext cx="9245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397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4D4EF"/>
            </a:gs>
            <a:gs pos="10001">
              <a:srgbClr val="64D4EF"/>
            </a:gs>
            <a:gs pos="100000">
              <a:srgbClr val="06588E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Formatvorlagen des Textmasters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r>
              <a:rPr lang="de-DE"/>
              <a:t>Wiso - Wirtschafts- und sozialwissenschaftliche Fächer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32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7CA77C5-5E6C-4E50-B8B3-AB84C7943CA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2" name="Picture 7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19800"/>
            <a:ext cx="2336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" name="Line 8"/>
          <p:cNvSpPr>
            <a:spLocks noChangeShapeType="1"/>
          </p:cNvSpPr>
          <p:nvPr userDrawn="1"/>
        </p:nvSpPr>
        <p:spPr bwMode="auto">
          <a:xfrm>
            <a:off x="0" y="1295400"/>
            <a:ext cx="86360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Line 9"/>
          <p:cNvSpPr>
            <a:spLocks noChangeShapeType="1"/>
          </p:cNvSpPr>
          <p:nvPr userDrawn="1"/>
        </p:nvSpPr>
        <p:spPr bwMode="auto">
          <a:xfrm flipH="1">
            <a:off x="2946400" y="6172200"/>
            <a:ext cx="9245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26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hyperlink" Target="mailto:dallinger@uni-trier.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bgerundetes Rechteck 12"/>
          <p:cNvSpPr/>
          <p:nvPr/>
        </p:nvSpPr>
        <p:spPr>
          <a:xfrm>
            <a:off x="887413" y="1600200"/>
            <a:ext cx="5162550" cy="3124200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Professur für Arbeit und Organisation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Vertretung Frau Dr. Gruber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https://www.uni-trier.de/index.php?id=58892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16000" marR="0" lvl="2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9" name="Titel 1"/>
          <p:cNvSpPr>
            <a:spLocks noGrp="1"/>
          </p:cNvSpPr>
          <p:nvPr>
            <p:ph type="ctrTitle"/>
          </p:nvPr>
        </p:nvSpPr>
        <p:spPr>
          <a:xfrm>
            <a:off x="914400" y="533400"/>
            <a:ext cx="10363200" cy="936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altLang="de-DE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Spezialisierung II: Arbeit und Sozialpolitik</a:t>
            </a:r>
          </a:p>
        </p:txBody>
      </p:sp>
      <p:sp>
        <p:nvSpPr>
          <p:cNvPr id="7172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4673600" y="6218238"/>
            <a:ext cx="28448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130151-874E-40C4-AD4B-DEB53A15C8F1}" type="slidenum">
              <a:rPr kumimoji="0" lang="de-DE" altLang="de-DE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altLang="de-DE" sz="14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6186488" y="3084513"/>
            <a:ext cx="5091112" cy="3276600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Professur für Soziologie/ </a:t>
            </a:r>
            <a:b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Schwerpunkt Sozialpolitik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Prof. Ursula Dallinger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https://www.uni-trier.de/index.php?id=58357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16000" marR="0" lvl="2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de-DE" alt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7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4572000"/>
            <a:ext cx="12382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8000"/>
            <a:ext cx="11366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66662"/>
      </p:ext>
    </p:extLst>
  </p:cSld>
  <p:clrMapOvr>
    <a:masterClrMapping/>
  </p:clrMapOvr>
  <p:transition spd="slow" advTm="78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35088" y="123825"/>
            <a:ext cx="879951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alt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Bereich Sozialpolitik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1143000" y="3929063"/>
            <a:ext cx="6705600" cy="1557337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Seminare - kontinuierlich</a:t>
            </a:r>
          </a:p>
          <a:p>
            <a:pPr marL="216000" lvl="2" eaLnBrk="1" fontAlgn="auto" hangingPunct="1"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Arbeit und Arbeitsmarktpolitik, Armut, Migration +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Wohlfahrts-</a:t>
            </a:r>
            <a:b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alt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staat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demografischer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Wandel und Sozialstaat</a:t>
            </a:r>
          </a:p>
          <a:p>
            <a:pPr marL="216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Ökologische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statt soziale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Frage, Solidarität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Sozialstaat 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1143000" y="1481138"/>
            <a:ext cx="6705600" cy="2155825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 Sozialpolitik im internationalen Vergleich (SS)</a:t>
            </a:r>
          </a:p>
          <a:p>
            <a:pPr marL="216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Wandel der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Ungleichheit und Korrektur? 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Soziale Rechte,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Verteilungskonflikte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216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Rolle politischer Macht und Kommunikation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6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Arbeitsmarkt-, Renten-, Pflege-, Familienpolitik, …  </a:t>
            </a:r>
          </a:p>
          <a:p>
            <a:pPr marL="216000" lvl="2" eaLnBrk="1" fontAlgn="auto" hangingPunct="1">
              <a:spcBef>
                <a:spcPts val="3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Finanzialisierung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de-DE" alt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Consumerism</a:t>
            </a:r>
            <a:r>
              <a:rPr lang="de-DE" alt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Effekte Globalisierung? </a:t>
            </a:r>
          </a:p>
        </p:txBody>
      </p:sp>
      <p:pic>
        <p:nvPicPr>
          <p:cNvPr id="9222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0" y="4271963"/>
            <a:ext cx="16510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550" y="1420813"/>
            <a:ext cx="376396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0115550" y="4271963"/>
            <a:ext cx="1981200" cy="157003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Arbeitsformen</a:t>
            </a:r>
            <a:r>
              <a:rPr lang="de-DE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de-DE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de-DE" sz="16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 digital</a:t>
            </a:r>
            <a:endParaRPr lang="de-DE" sz="1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Referate, Präsentationen, Textdiskussion ,</a:t>
            </a:r>
            <a:r>
              <a:rPr lang="de-DE" sz="16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Gruppenarbeit 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781175"/>
            <a:ext cx="9601200" cy="4648200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endParaRPr lang="de-DE" altLang="de-DE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1" fontAlgn="auto">
              <a:buFontTx/>
              <a:buChar char="-"/>
              <a:defRPr/>
            </a:pPr>
            <a:endParaRPr lang="de-DE" altLang="de-DE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457200" lvl="1" indent="0" fontAlgn="auto">
              <a:spcBef>
                <a:spcPts val="1200"/>
              </a:spcBef>
              <a:buFontTx/>
              <a:buNone/>
              <a:defRPr/>
            </a:pPr>
            <a:r>
              <a:rPr lang="de-DE" altLang="de-D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070"/>
      </p:ext>
    </p:extLst>
  </p:cSld>
  <p:clrMapOvr>
    <a:masterClrMapping/>
  </p:clrMapOvr>
  <p:transition spd="slow" advTm="247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1447800" y="266700"/>
            <a:ext cx="8534400" cy="10207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alt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Bereich Arbeit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1524000" y="1768475"/>
            <a:ext cx="9486900" cy="4419600"/>
          </a:xfrm>
        </p:spPr>
        <p:txBody>
          <a:bodyPr/>
          <a:lstStyle/>
          <a:p>
            <a:pPr marL="400050">
              <a:spcBef>
                <a:spcPct val="0"/>
              </a:spcBef>
              <a:buFont typeface="Symbol" panose="05050102010706020507" pitchFamily="18" charset="2"/>
              <a:buChar char="-"/>
            </a:pPr>
            <a:endParaRPr lang="de-DE" altLang="de-DE" sz="2200" smtClean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00050">
              <a:spcBef>
                <a:spcPct val="0"/>
              </a:spcBef>
              <a:buFont typeface="Symbol" panose="05050102010706020507" pitchFamily="18" charset="2"/>
              <a:buChar char="-"/>
            </a:pPr>
            <a:endParaRPr lang="de-DE" altLang="de-DE" b="1" smtClean="0">
              <a:solidFill>
                <a:schemeClr val="accent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00050">
              <a:spcBef>
                <a:spcPct val="0"/>
              </a:spcBef>
              <a:buFont typeface="Symbol" panose="05050102010706020507" pitchFamily="18" charset="2"/>
              <a:buChar char="-"/>
            </a:pPr>
            <a:endParaRPr lang="de-DE" altLang="de-DE" b="1" smtClean="0">
              <a:solidFill>
                <a:schemeClr val="accent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100" lvl="1" indent="-342900">
              <a:spcBef>
                <a:spcPct val="0"/>
              </a:spcBef>
              <a:buFont typeface="Symbol" panose="05050102010706020507" pitchFamily="18" charset="2"/>
              <a:buChar char="-"/>
            </a:pPr>
            <a:endParaRPr lang="de-DE" altLang="de-DE" smtClean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210800" y="4029075"/>
            <a:ext cx="1981200" cy="13239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Arbeitsformen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Referate, Präsentatio</a:t>
            </a:r>
            <a:r>
              <a:rPr lang="de-DE" sz="16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</a:t>
            </a:r>
            <a:r>
              <a:rPr lang="de-DE" sz="16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Textdiskussion ,</a:t>
            </a:r>
            <a:r>
              <a:rPr lang="de-DE" sz="16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Gruppenarbeit</a:t>
            </a:r>
            <a:endParaRPr lang="de-DE" sz="1600" dirty="0">
              <a:latin typeface="+mn-lt"/>
            </a:endParaRPr>
          </a:p>
        </p:txBody>
      </p:sp>
      <p:sp>
        <p:nvSpPr>
          <p:cNvPr id="10" name="Abgerundetes Rechteck 9"/>
          <p:cNvSpPr/>
          <p:nvPr/>
        </p:nvSpPr>
        <p:spPr>
          <a:xfrm>
            <a:off x="1295400" y="1593850"/>
            <a:ext cx="6934200" cy="2063750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7675" indent="-4476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VL: Einführung in die Arbeits- und Industriesozio-    </a:t>
            </a:r>
            <a:r>
              <a:rPr lang="de-DE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logie</a:t>
            </a:r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(WS) </a:t>
            </a:r>
          </a:p>
          <a:p>
            <a:pPr marL="447675" lvl="1" indent="-1968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Arbeit im Wandel: Herausbildung des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Normalarbeitsverhältnis 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447675" lvl="1" indent="-1968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Aktuell: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Digitalisierung, Flexibilisierung, Subjektivierung</a:t>
            </a:r>
          </a:p>
          <a:p>
            <a:pPr marL="447675" lvl="1" indent="-196850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Steuerungsformen von Arbeit </a:t>
            </a:r>
            <a:endParaRPr lang="de-DE" alt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1295400" y="3938588"/>
            <a:ext cx="6934200" cy="1504950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Seminare – kontinuierlich </a:t>
            </a:r>
          </a:p>
          <a:p>
            <a:pPr marL="252000" lvl="1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sz="2000" dirty="0">
                <a:solidFill>
                  <a:schemeClr val="tx1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Arbeit und Beschäftigung im Wandel </a:t>
            </a:r>
          </a:p>
          <a:p>
            <a:pPr marL="252000" lvl="1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Gewerkschaften und betriebliche Interessenvertretung</a:t>
            </a:r>
          </a:p>
          <a:p>
            <a:pPr marL="252000" lvl="1" eaLnBrk="1" fontAlgn="auto" hangingPunct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Vergleichende Kapitalismusforschung</a:t>
            </a:r>
          </a:p>
        </p:txBody>
      </p:sp>
      <p:pic>
        <p:nvPicPr>
          <p:cNvPr id="11271" name="Grafik 11" descr="Zur Illustration: Lehren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4029075"/>
            <a:ext cx="18811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9099550" y="3122613"/>
            <a:ext cx="2220913" cy="92233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Digitale Lehre: Audios und Videokonferenzen</a:t>
            </a:r>
            <a:endParaRPr lang="de-DE" dirty="0">
              <a:latin typeface="+mn-lt"/>
            </a:endParaRPr>
          </a:p>
        </p:txBody>
      </p:sp>
      <p:pic>
        <p:nvPicPr>
          <p:cNvPr id="11273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5" y="52388"/>
            <a:ext cx="388302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188"/>
      </p:ext>
    </p:extLst>
  </p:cSld>
  <p:clrMapOvr>
    <a:masterClrMapping/>
  </p:clrMapOvr>
  <p:transition spd="slow" advTm="145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990600" y="111125"/>
            <a:ext cx="10591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alt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Wie gestaltet sich das konkret? </a:t>
            </a:r>
          </a:p>
        </p:txBody>
      </p:sp>
      <p:sp>
        <p:nvSpPr>
          <p:cNvPr id="8195" name="Inhaltsplatzhalter 5"/>
          <p:cNvSpPr>
            <a:spLocks noGrp="1"/>
          </p:cNvSpPr>
          <p:nvPr>
            <p:ph sz="half" idx="1"/>
          </p:nvPr>
        </p:nvSpPr>
        <p:spPr>
          <a:xfrm>
            <a:off x="381000" y="3505200"/>
            <a:ext cx="5562600" cy="1905000"/>
          </a:xfrm>
        </p:spPr>
        <p:txBody>
          <a:bodyPr rtlCol="0">
            <a:normAutofit fontScale="25000" lnSpcReduction="20000"/>
          </a:bodyPr>
          <a:lstStyle/>
          <a:p>
            <a:pPr fontAlgn="auto">
              <a:defRPr/>
            </a:pPr>
            <a:endParaRPr lang="de-DE" altLang="de-DE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sz="8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 2020/ 21</a:t>
            </a:r>
          </a:p>
          <a:p>
            <a:pPr lvl="1" fontAlgn="auto"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 </a:t>
            </a: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Einführung in die Arbeits- und Industrie-soziologie </a:t>
            </a:r>
          </a:p>
          <a:p>
            <a:pPr lvl="1" fontAlgn="auto">
              <a:buFontTx/>
              <a:buChar char="-"/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Soziologie der Armut (</a:t>
            </a:r>
            <a:r>
              <a:rPr lang="de-DE" altLang="de-DE" sz="8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Matzner</a:t>
            </a: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lvl="1" fontAlgn="auto">
              <a:buFontTx/>
              <a:buChar char="-"/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 Arbeit, Organisation, Gesellschaft (Gruber)</a:t>
            </a:r>
          </a:p>
          <a:p>
            <a:pPr lvl="1" fontAlgn="auto">
              <a:defRPr/>
            </a:pPr>
            <a:endParaRPr lang="de-DE" altLang="de-DE" sz="8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 fontAlgn="auto">
              <a:buFontTx/>
              <a:buNone/>
              <a:defRPr/>
            </a:pPr>
            <a:endParaRPr lang="de-DE" altLang="de-DE" sz="2000" dirty="0" smtClean="0">
              <a:solidFill>
                <a:srgbClr val="2D2D8A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8196" name="Inhaltsplatzhalter 6"/>
          <p:cNvSpPr>
            <a:spLocks noGrp="1"/>
          </p:cNvSpPr>
          <p:nvPr>
            <p:ph sz="half" idx="2"/>
          </p:nvPr>
        </p:nvSpPr>
        <p:spPr>
          <a:xfrm>
            <a:off x="6019800" y="3429000"/>
            <a:ext cx="6578600" cy="2057400"/>
          </a:xfrm>
        </p:spPr>
        <p:txBody>
          <a:bodyPr rtlCol="0">
            <a:normAutofit fontScale="25000" lnSpcReduction="20000"/>
          </a:bodyPr>
          <a:lstStyle/>
          <a:p>
            <a:pPr fontAlgn="auto">
              <a:defRPr/>
            </a:pPr>
            <a:endParaRPr lang="de-DE" altLang="de-DE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sz="80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 2021</a:t>
            </a:r>
            <a:endParaRPr lang="de-DE" altLang="de-DE" sz="8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fontAlgn="auto">
              <a:defRPr/>
            </a:pPr>
            <a:r>
              <a:rPr lang="de-DE" altLang="de-DE" sz="8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 Sozialpolitik im </a:t>
            </a: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internationalen Vergleich </a:t>
            </a:r>
            <a:endParaRPr lang="de-DE" altLang="de-DE" sz="8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fontAlgn="auto">
              <a:buFontTx/>
              <a:buNone/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SE Arbeitsmarktpolitik (</a:t>
            </a:r>
            <a:r>
              <a:rPr lang="de-DE" altLang="de-DE" sz="8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Matzner</a:t>
            </a:r>
            <a:r>
              <a:rPr lang="de-DE" altLang="de-DE" sz="8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1" indent="0" fontAlgn="auto">
              <a:buFontTx/>
              <a:buNone/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SE Demografischer Wandel + Sozialstaat (Dallinger) </a:t>
            </a:r>
          </a:p>
          <a:p>
            <a:pPr marL="457200" lvl="1" indent="0" fontAlgn="auto">
              <a:buFontTx/>
              <a:buNone/>
              <a:defRPr/>
            </a:pPr>
            <a:r>
              <a:rPr lang="de-DE" altLang="de-DE" sz="8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SE im Bereich Arbeit und Organisation (NN)</a:t>
            </a:r>
            <a:endParaRPr lang="de-DE" altLang="de-DE" sz="8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fontAlgn="auto">
              <a:buFontTx/>
              <a:buNone/>
              <a:defRPr/>
            </a:pPr>
            <a:endParaRPr lang="de-DE" altLang="de-DE" sz="12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293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83F347-F896-48CD-8FAF-5D257C53B755}" type="slidenum">
              <a:rPr lang="de-DE" altLang="de-DE" sz="140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altLang="de-DE" sz="1400">
              <a:latin typeface="Arial" panose="020B0604020202020204" pitchFamily="34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682625" y="1381125"/>
            <a:ext cx="5260975" cy="1690688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Wintersemester</a:t>
            </a:r>
            <a:endParaRPr lang="de-DE" altLang="de-DE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b="1" dirty="0">
                <a:solidFill>
                  <a:schemeClr val="tx1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Klausur VL Sozialpolitik</a:t>
            </a: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0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Klausur VL Arbeits- und Industriesoziologie</a:t>
            </a:r>
          </a:p>
          <a:p>
            <a:pPr marL="180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Bedingung: Teilnahmeschein in </a:t>
            </a: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Seminar   </a:t>
            </a:r>
            <a:endParaRPr lang="de-DE" altLang="de-DE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6113463" y="1477963"/>
            <a:ext cx="5240337" cy="1593850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de-DE" alt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Sommersemester</a:t>
            </a:r>
            <a:endParaRPr lang="de-DE" altLang="de-DE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Klausur VL Sozialpolitik</a:t>
            </a: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80000" lvl="2" eaLnBrk="1" fontAlgn="auto" hangingPunct="1">
              <a:spcBef>
                <a:spcPts val="300"/>
              </a:spcBef>
              <a:spcAft>
                <a:spcPts val="0"/>
              </a:spcAft>
              <a:buFont typeface="Symbol" panose="05050102010706020507" pitchFamily="18" charset="2"/>
              <a:buChar char="-"/>
              <a:defRPr/>
            </a:pP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Klausur VL Arbeits- und Industriesoziologie</a:t>
            </a:r>
          </a:p>
          <a:p>
            <a:pPr marL="180000" lvl="2" eaLnBrk="1" fontAlgn="auto" hangingPunct="1">
              <a:spcBef>
                <a:spcPts val="300"/>
              </a:spcBef>
              <a:spcAft>
                <a:spcPts val="0"/>
              </a:spcAft>
              <a:defRPr/>
            </a:pP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Bedingung: Teilnahmeschein in </a:t>
            </a:r>
            <a:r>
              <a:rPr lang="de-DE" alt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Seminar </a:t>
            </a:r>
            <a:endParaRPr lang="de-DE" altLang="de-DE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Pfeil nach rechts 17"/>
          <p:cNvSpPr/>
          <p:nvPr/>
        </p:nvSpPr>
        <p:spPr>
          <a:xfrm rot="5400000">
            <a:off x="8504238" y="3355975"/>
            <a:ext cx="457200" cy="5334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 rot="5400000">
            <a:off x="2828925" y="3390900"/>
            <a:ext cx="457200" cy="5334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63621"/>
      </p:ext>
    </p:extLst>
  </p:cSld>
  <p:clrMapOvr>
    <a:masterClrMapping/>
  </p:clrMapOvr>
  <p:transition spd="slow" advTm="195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10515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alt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Berufsfelder</a:t>
            </a:r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457200" y="1225550"/>
            <a:ext cx="8382000" cy="4359275"/>
          </a:xfrm>
        </p:spPr>
        <p:txBody>
          <a:bodyPr rtlCol="0">
            <a:normAutofit/>
          </a:bodyPr>
          <a:lstStyle/>
          <a:p>
            <a:pPr marL="857250" lvl="1" indent="-342900" fontAlgn="auto">
              <a:spcBef>
                <a:spcPts val="120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Planungsabteilungen der öffentlicher Verwaltung auf lokaler, Länder- und Bundesebene (Sozialverwaltungen Bereich Armut, Pflege, Arbeitsmarkt, Migration) </a:t>
            </a:r>
          </a:p>
          <a:p>
            <a:pPr marL="857250" lvl="1" indent="-342900" fontAlgn="auto">
              <a:lnSpc>
                <a:spcPct val="15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Verbände auf Landes- und Bundesebene und NGOs  (AWO, Caritas,…)</a:t>
            </a:r>
          </a:p>
          <a:p>
            <a:pPr marL="857250" lvl="1" indent="-342900" fontAlgn="auto">
              <a:buFont typeface="Symbol" panose="05050102010706020507" pitchFamily="18" charset="2"/>
              <a:buChar char="-"/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Fachreferent bei Sozialversicherungsträgern und deren Forschungsstellen (IAB, DRV, GKV, BIBB …)</a:t>
            </a:r>
          </a:p>
          <a:p>
            <a:pPr marL="857250" lvl="1" indent="-342900" fontAlgn="auto">
              <a:lnSpc>
                <a:spcPct val="150000"/>
              </a:lnSpc>
              <a:buFont typeface="Symbol" panose="05050102010706020507" pitchFamily="18" charset="2"/>
              <a:buChar char="-"/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Fachreferent bei Parteien und Gewerkschaften </a:t>
            </a:r>
          </a:p>
          <a:p>
            <a:pPr marL="857250" lvl="1" indent="-342900" fontAlgn="auto">
              <a:buFont typeface="Symbol" panose="05050102010706020507" pitchFamily="18" charset="2"/>
              <a:buChar char="-"/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Unternehmensberatung, Personalwesen</a:t>
            </a:r>
          </a:p>
          <a:p>
            <a:pPr marL="514350" lvl="1" indent="0" fontAlgn="auto">
              <a:buFontTx/>
              <a:buNone/>
              <a:defRPr/>
            </a:pPr>
            <a:endParaRPr lang="de-DE" altLang="de-DE" i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defRPr/>
            </a:pPr>
            <a:endParaRPr lang="de-DE" altLang="de-D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316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97A089-E625-4757-A3CC-749765D57363}" type="slidenum">
              <a:rPr lang="de-DE" altLang="de-DE" sz="140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13317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225550"/>
            <a:ext cx="17018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276600"/>
            <a:ext cx="5316537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32723"/>
      </p:ext>
    </p:extLst>
  </p:cSld>
  <p:clrMapOvr>
    <a:masterClrMapping/>
  </p:clrMapOvr>
  <p:transition spd="slow" advTm="2192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1295400" y="200025"/>
            <a:ext cx="102870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de-DE" altLang="de-DE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Fragen ???     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1676400" y="2062163"/>
            <a:ext cx="4191000" cy="2433637"/>
          </a:xfrm>
          <a:prstGeom prst="roundRect">
            <a:avLst/>
          </a:prstGeom>
          <a:solidFill>
            <a:srgbClr val="B4D2EA">
              <a:alpha val="6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 lnSpcReduction="10000"/>
          </a:bodyPr>
          <a:lstStyle/>
          <a:p>
            <a:pPr marL="0" lvl="1" indent="0" algn="ctr" fontAlgn="auto">
              <a:spcBef>
                <a:spcPts val="1200"/>
              </a:spcBef>
              <a:buFontTx/>
              <a:buNone/>
              <a:defRPr/>
            </a:pPr>
            <a:endParaRPr lang="de-DE" altLang="de-DE" sz="28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1" indent="0" algn="ctr" fontAlgn="auto">
              <a:spcBef>
                <a:spcPts val="1200"/>
              </a:spcBef>
              <a:buFontTx/>
              <a:buNone/>
              <a:defRPr/>
            </a:pPr>
            <a:r>
              <a:rPr lang="de-DE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Schreiben Sie an… </a:t>
            </a:r>
            <a:endParaRPr lang="de-DE" altLang="de-DE" sz="2800" b="1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de-DE" altLang="de-DE" sz="28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</a:t>
            </a:r>
            <a:r>
              <a:rPr lang="de-DE" altLang="de-DE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Ursula </a:t>
            </a:r>
            <a:r>
              <a:rPr lang="de-DE" altLang="de-DE" sz="28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Dallinger</a:t>
            </a:r>
          </a:p>
          <a:p>
            <a:pPr marL="0" indent="0" algn="ctr" fontAlgn="auto">
              <a:buFontTx/>
              <a:buNone/>
              <a:defRPr/>
            </a:pPr>
            <a:r>
              <a:rPr lang="de-DE" altLang="de-DE" sz="28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dallinger@uni-trier.de</a:t>
            </a:r>
            <a:endParaRPr lang="de-DE" altLang="de-DE" sz="28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auto">
              <a:buFontTx/>
              <a:buNone/>
              <a:defRPr/>
            </a:pPr>
            <a:endParaRPr lang="de-DE" altLang="de-DE" sz="28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auto">
              <a:buFontTx/>
              <a:buNone/>
              <a:defRPr/>
            </a:pPr>
            <a:endParaRPr lang="de-DE" altLang="de-D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64" name="Foliennummernplatzhalt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9BDACB5-C7AA-4D0B-9EE9-1AA08CF35B46}" type="slidenum">
              <a:rPr lang="de-DE" altLang="de-DE" sz="140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altLang="de-DE" sz="1400">
              <a:latin typeface="Arial" panose="020B0604020202020204" pitchFamily="34" charset="0"/>
            </a:endParaRPr>
          </a:p>
        </p:txBody>
      </p:sp>
      <p:pic>
        <p:nvPicPr>
          <p:cNvPr id="15365" name="Picture 2" descr="Bildergebnis für fr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609600"/>
            <a:ext cx="405606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69340"/>
      </p:ext>
    </p:extLst>
  </p:cSld>
  <p:clrMapOvr>
    <a:masterClrMapping/>
  </p:clrMapOvr>
  <p:transition spd="slow" advTm="9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Breitbild</PresentationFormat>
  <Paragraphs>95</Paragraphs>
  <Slides>6</Slides>
  <Notes>3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Symbol</vt:lpstr>
      <vt:lpstr>Wingdings</vt:lpstr>
      <vt:lpstr>Wingdings 3</vt:lpstr>
      <vt:lpstr>Segment</vt:lpstr>
      <vt:lpstr>1_Segment</vt:lpstr>
      <vt:lpstr>Spezialisierung II: Arbeit und Sozialpolitik</vt:lpstr>
      <vt:lpstr>Bereich Sozialpolitik</vt:lpstr>
      <vt:lpstr>Bereich Arbeit</vt:lpstr>
      <vt:lpstr>Wie gestaltet sich das konkret? </vt:lpstr>
      <vt:lpstr>Berufsfelder</vt:lpstr>
      <vt:lpstr>Fragen ???      </vt:lpstr>
    </vt:vector>
  </TitlesOfParts>
  <Company>Universität Trier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Dallinger, Ursula, Univ.-Prof. Dr.</dc:creator>
  <cp:lastModifiedBy>Dallinger, Ursula, Univ.-Prof. Dr.</cp:lastModifiedBy>
  <cp:revision>4</cp:revision>
  <dcterms:created xsi:type="dcterms:W3CDTF">2020-08-31T16:36:58Z</dcterms:created>
  <dcterms:modified xsi:type="dcterms:W3CDTF">2020-08-31T17:29:46Z</dcterms:modified>
</cp:coreProperties>
</file>