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5"/>
  </p:notesMasterIdLst>
  <p:sldIdLst>
    <p:sldId id="258" r:id="rId3"/>
    <p:sldId id="260" r:id="rId4"/>
  </p:sldIdLst>
  <p:sldSz cx="9144000" cy="6858000" type="screen4x3"/>
  <p:notesSz cx="6858000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1211"/>
    <a:srgbClr val="D1DFEC"/>
    <a:srgbClr val="A1BED6"/>
    <a:srgbClr val="005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81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785E0-CBCD-41FD-B978-1EB0659B0235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64161-1C00-4628-9C60-9212DAE38E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26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</p:nvPr>
        </p:nvSpPr>
        <p:spPr>
          <a:xfrm>
            <a:off x="467544" y="1340768"/>
            <a:ext cx="8229600" cy="2448272"/>
          </a:xfrm>
        </p:spPr>
        <p:txBody>
          <a:bodyPr/>
          <a:lstStyle>
            <a:lvl1pPr algn="ctr">
              <a:defRPr>
                <a:solidFill>
                  <a:srgbClr val="005E9C"/>
                </a:solidFill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9288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7504" y="1268760"/>
            <a:ext cx="8928992" cy="511256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de-DE" dirty="0"/>
              <a:t>Inhalte einfügen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0860" y="6543770"/>
            <a:ext cx="2133600" cy="365125"/>
          </a:xfrm>
        </p:spPr>
        <p:txBody>
          <a:bodyPr/>
          <a:lstStyle/>
          <a:p>
            <a:fld id="{3620AC4C-A435-4753-A868-A1CB985CC787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542467"/>
            <a:ext cx="2895600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74904" y="6542467"/>
            <a:ext cx="2133600" cy="365125"/>
          </a:xfrm>
        </p:spPr>
        <p:txBody>
          <a:bodyPr/>
          <a:lstStyle/>
          <a:p>
            <a:fld id="{85BEB1B1-087C-4032-B9A2-F960DF20246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3231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77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947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117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45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86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4649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72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25FEE-DD2C-48D6-8522-A84897BE97AE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6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6816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96" y="1196752"/>
            <a:ext cx="90010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Inhalte einfügen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403648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A660E-86B8-46D9-B1E8-AEA5DC540B7E}" type="datetimeFigureOut">
              <a:rPr lang="de-DE" smtClean="0"/>
              <a:t>17.03.2026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597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84150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0C920-F651-4559-A923-8755B7ACE6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23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571247"/>
            <a:ext cx="9144000" cy="31413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03405" y="1886346"/>
            <a:ext cx="8337188" cy="413345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ctr"/>
            <a:r>
              <a:rPr lang="de-DE" sz="3800" dirty="0">
                <a:latin typeface="Arial" panose="020B0604020202020204" pitchFamily="34" charset="0"/>
                <a:cs typeface="Arial" panose="020B0604020202020204" pitchFamily="34" charset="0"/>
              </a:rPr>
              <a:t>Incentives in Organizations </a:t>
            </a:r>
            <a:r>
              <a:rPr lang="de-DE" sz="3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3800" dirty="0">
                <a:latin typeface="Arial" panose="020B0604020202020204" pitchFamily="34" charset="0"/>
                <a:cs typeface="Arial" panose="020B0604020202020204" pitchFamily="34" charset="0"/>
              </a:rPr>
              <a:t> Innovation</a:t>
            </a:r>
          </a:p>
          <a:p>
            <a:pPr algn="ctr">
              <a:lnSpc>
                <a:spcPct val="110000"/>
              </a:lnSpc>
            </a:pPr>
            <a:endParaRPr lang="de-DE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de-DE" sz="2500" b="1" dirty="0">
                <a:latin typeface="Arial" panose="020B0604020202020204" pitchFamily="34" charset="0"/>
                <a:cs typeface="Arial" panose="020B0604020202020204" pitchFamily="34" charset="0"/>
              </a:rPr>
              <a:t>Syllabus </a:t>
            </a:r>
            <a:endParaRPr lang="de-D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Prof. Dr. Uwe Jirjahn </a:t>
            </a:r>
          </a:p>
          <a:p>
            <a:pPr algn="ctr"/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773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4294967295"/>
          </p:nvPr>
        </p:nvSpPr>
        <p:spPr>
          <a:xfrm>
            <a:off x="6984150" y="6592267"/>
            <a:ext cx="2133600" cy="365125"/>
          </a:xfrm>
        </p:spPr>
        <p:txBody>
          <a:bodyPr/>
          <a:lstStyle/>
          <a:p>
            <a:fld id="{85BEB1B1-087C-4032-B9A2-F960DF202469}" type="slidenum">
              <a:rPr lang="de-DE" smtClean="0"/>
              <a:t>2</a:t>
            </a:fld>
            <a:endParaRPr lang="de-DE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209800"/>
            <a:ext cx="670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Inhaltsplatzhalter 1"/>
          <p:cNvSpPr txBox="1">
            <a:spLocks/>
          </p:cNvSpPr>
          <p:nvPr/>
        </p:nvSpPr>
        <p:spPr>
          <a:xfrm>
            <a:off x="533400" y="1268760"/>
            <a:ext cx="8229600" cy="511256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/>
            <a:r>
              <a:rPr lang="en-US" sz="1600" b="1" dirty="0"/>
              <a:t>1. Incentives</a:t>
            </a:r>
            <a:r>
              <a:rPr lang="de-DE" sz="1600" b="1" dirty="0"/>
              <a:t> </a:t>
            </a:r>
          </a:p>
          <a:p>
            <a:pPr hangingPunct="0"/>
            <a:r>
              <a:rPr lang="en-US" sz="1600" dirty="0"/>
              <a:t>1.1 Basic Principal-Agent Model of Performance Pay</a:t>
            </a:r>
            <a:r>
              <a:rPr lang="de-DE" sz="1600" dirty="0"/>
              <a:t> </a:t>
            </a:r>
            <a:r>
              <a:rPr lang="en-US" sz="1600" dirty="0"/>
              <a:t>1.2 Relative Performance, Risk Reduction</a:t>
            </a:r>
            <a:r>
              <a:rPr lang="de-DE" sz="1600" dirty="0"/>
              <a:t> </a:t>
            </a:r>
            <a:r>
              <a:rPr lang="en-US" sz="1600" dirty="0"/>
              <a:t>and Sabotage</a:t>
            </a:r>
            <a:r>
              <a:rPr lang="de-DE" sz="1600" dirty="0"/>
              <a:t> </a:t>
            </a:r>
            <a:r>
              <a:rPr lang="en-US" sz="1600" dirty="0"/>
              <a:t>1.3 Profit Sharing, Helping on the Job and the Free-Rider Problem</a:t>
            </a:r>
            <a:r>
              <a:rPr lang="de-DE" sz="1600" dirty="0"/>
              <a:t> </a:t>
            </a:r>
            <a:r>
              <a:rPr lang="en-US" sz="1600" dirty="0"/>
              <a:t>1.4 Performance Pay and Self-Sorting</a:t>
            </a:r>
            <a:r>
              <a:rPr lang="de-DE" sz="1600" dirty="0"/>
              <a:t> </a:t>
            </a:r>
            <a:r>
              <a:rPr lang="en-US" sz="1600" dirty="0"/>
              <a:t>1.5 Incentives and Markets: Strategic Delegation 1.6 Efficiency wage and threat of dismissal 1.7 Behavioral Economics: Extrinsic and Intrinsic Motivation</a:t>
            </a:r>
            <a:endParaRPr lang="de-DE" sz="1600" dirty="0"/>
          </a:p>
          <a:p>
            <a:pPr hangingPunct="0"/>
            <a:r>
              <a:rPr lang="en-US" sz="1600" dirty="0"/>
              <a:t> </a:t>
            </a:r>
            <a:endParaRPr lang="de-DE" sz="1600" dirty="0"/>
          </a:p>
          <a:p>
            <a:pPr hangingPunct="0"/>
            <a:r>
              <a:rPr lang="en-US" sz="1600" b="1" dirty="0"/>
              <a:t>2. Corporate Governance</a:t>
            </a:r>
            <a:endParaRPr lang="de-DE" sz="1600" b="1" dirty="0"/>
          </a:p>
          <a:p>
            <a:pPr hangingPunct="0"/>
            <a:r>
              <a:rPr lang="en-US" sz="1600" dirty="0"/>
              <a:t>2.1 Systems of Corporate Governance</a:t>
            </a:r>
            <a:r>
              <a:rPr lang="de-DE" sz="1600" dirty="0"/>
              <a:t> </a:t>
            </a:r>
            <a:r>
              <a:rPr lang="en-US" sz="1600" dirty="0"/>
              <a:t>2.2 Shareholder Value Approach: Distribution and Incentives 2.3 Executive Compensation</a:t>
            </a:r>
            <a:r>
              <a:rPr lang="de-DE" sz="1600" dirty="0"/>
              <a:t> </a:t>
            </a:r>
            <a:r>
              <a:rPr lang="en-US" sz="1600" dirty="0"/>
              <a:t>2.4 Stakeholder Approach: Codetermination</a:t>
            </a:r>
            <a:endParaRPr lang="de-DE" sz="1600" dirty="0"/>
          </a:p>
          <a:p>
            <a:pPr hangingPunct="0"/>
            <a:r>
              <a:rPr lang="en-US" sz="1600" dirty="0"/>
              <a:t> </a:t>
            </a:r>
            <a:endParaRPr lang="de-DE" sz="1600" dirty="0"/>
          </a:p>
          <a:p>
            <a:pPr hangingPunct="0"/>
            <a:r>
              <a:rPr lang="en-US" sz="1600" b="1" dirty="0"/>
              <a:t>3. Innovation</a:t>
            </a:r>
            <a:endParaRPr lang="de-DE" sz="1600" b="1" dirty="0"/>
          </a:p>
          <a:p>
            <a:pPr hangingPunct="0"/>
            <a:r>
              <a:rPr lang="en-US" sz="1600" dirty="0"/>
              <a:t>3.1 Types of Innovations 3.2 Innovation and Product Markets</a:t>
            </a:r>
            <a:r>
              <a:rPr lang="de-DE" sz="1600" dirty="0"/>
              <a:t> </a:t>
            </a:r>
            <a:r>
              <a:rPr lang="en-US" sz="1600" dirty="0"/>
              <a:t>3.3 Innovation, Incentives and Corporate Governance</a:t>
            </a:r>
            <a:r>
              <a:rPr lang="de-DE" sz="1600" dirty="0"/>
              <a:t>  </a:t>
            </a:r>
            <a:r>
              <a:rPr lang="en-US" sz="1600" dirty="0"/>
              <a:t>3.4 Innovation and Spillovers</a:t>
            </a:r>
            <a:r>
              <a:rPr lang="de-DE" sz="1600" dirty="0"/>
              <a:t> </a:t>
            </a:r>
            <a:r>
              <a:rPr lang="en-US" sz="1600" dirty="0"/>
              <a:t>3.5 Innovation and Religion</a:t>
            </a:r>
            <a:endParaRPr lang="de-DE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90444" y="190962"/>
            <a:ext cx="47101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Course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39471"/>
      </p:ext>
    </p:extLst>
  </p:cSld>
  <p:clrMapOvr>
    <a:masterClrMapping/>
  </p:clrMapOvr>
</p:sld>
</file>

<file path=ppt/theme/theme1.xml><?xml version="1.0" encoding="utf-8"?>
<a:theme xmlns:a="http://schemas.openxmlformats.org/drawingml/2006/main" name="Vorlage_Praesentation_Universität_Tri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>
        <a:normAutofit lnSpcReduction="10000"/>
      </a:bodyPr>
      <a:lstStyle>
        <a:defPPr algn="ctr">
          <a:defRPr sz="1200" baseline="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Unterseite_Logo_klei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Vorlage_Praesentation_Universität_Trier</Template>
  <TotalTime>0</TotalTime>
  <Words>126</Words>
  <Application>Microsoft Office PowerPoint</Application>
  <PresentationFormat>Bildschirmpräsentation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Vorlage_Praesentation_Universität_Trier</vt:lpstr>
      <vt:lpstr>Unterseite_Logo_klein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</dc:creator>
  <cp:lastModifiedBy>Jessen, Kirsten</cp:lastModifiedBy>
  <cp:revision>79</cp:revision>
  <cp:lastPrinted>2023-05-08T05:38:57Z</cp:lastPrinted>
  <dcterms:created xsi:type="dcterms:W3CDTF">2021-04-10T09:02:44Z</dcterms:created>
  <dcterms:modified xsi:type="dcterms:W3CDTF">2026-03-17T09:28:37Z</dcterms:modified>
</cp:coreProperties>
</file>