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65" r:id="rId2"/>
    <p:sldId id="272" r:id="rId3"/>
  </p:sldIdLst>
  <p:sldSz cx="12192000" cy="6858000"/>
  <p:notesSz cx="6858000" cy="9715500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72" autoAdjust="0"/>
    <p:restoredTop sz="94599" autoAdjust="0"/>
  </p:normalViewPr>
  <p:slideViewPr>
    <p:cSldViewPr>
      <p:cViewPr varScale="1">
        <p:scale>
          <a:sx n="115" d="100"/>
          <a:sy n="115" d="100"/>
        </p:scale>
        <p:origin x="730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021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28138"/>
            <a:ext cx="297021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228138"/>
            <a:ext cx="297021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D23604FA-B4BA-4CF3-BC6E-D41F9C2E6C9B}" type="slidenum">
              <a:rPr lang="de-DE" altLang="de-DE"/>
              <a:pPr/>
              <a:t>‹Nr.›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6691277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021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92088" y="728663"/>
            <a:ext cx="6475412" cy="36433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14863"/>
            <a:ext cx="5486400" cy="437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28138"/>
            <a:ext cx="297021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228138"/>
            <a:ext cx="297021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926FE725-C06D-4B88-91AB-84F89DED43A3}" type="slidenum">
              <a:rPr lang="de-DE" altLang="de-DE"/>
              <a:pPr/>
              <a:t>‹Nr.›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5523100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179663-EB3C-434D-99BC-6F739AF55745}" type="slidenum">
              <a:rPr lang="de-DE" altLang="de-DE"/>
              <a:pPr/>
              <a:t>1</a:t>
            </a:fld>
            <a:endParaRPr lang="de-DE" altLang="de-DE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92088" y="728663"/>
            <a:ext cx="6475412" cy="3643312"/>
          </a:xfrm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9250611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EB4AA3C-EB61-4D75-A4AC-736B6340005C}" type="slidenum">
              <a:rPr lang="de-DE" altLang="de-DE"/>
              <a:pPr/>
              <a:t>2</a:t>
            </a:fld>
            <a:endParaRPr lang="de-DE" altLang="de-DE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92088" y="728663"/>
            <a:ext cx="6475412" cy="3643312"/>
          </a:xfrm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442143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37057C-A1D0-41A5-8F25-11B898057DAB}" type="datetime1">
              <a:rPr lang="de-DE"/>
              <a:pPr>
                <a:defRPr/>
              </a:pPr>
              <a:t>17.03.2026</a:t>
            </a:fld>
            <a:endParaRPr lang="de-DE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9B979C-A89B-4525-B128-8E4B3618E549}" type="slidenum">
              <a:rPr lang="de-DE" altLang="de-DE"/>
              <a:pPr/>
              <a:t>‹Nr.›</a:t>
            </a:fld>
            <a:endParaRPr lang="de-DE" altLang="de-DE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57B928-AEFC-41AB-94CD-2A9184CE949D}" type="datetime1">
              <a:rPr lang="de-DE"/>
              <a:pPr>
                <a:defRPr/>
              </a:pPr>
              <a:t>17.03.2026</a:t>
            </a:fld>
            <a:endParaRPr lang="de-DE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85582B-95ED-42D5-9828-CE12FFC93780}" type="slidenum">
              <a:rPr lang="de-DE" altLang="de-DE"/>
              <a:pPr/>
              <a:t>‹Nr.›</a:t>
            </a:fld>
            <a:endParaRPr lang="de-DE" altLang="de-DE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FD7E43-B406-44BA-A514-D37B8171737F}" type="datetime1">
              <a:rPr lang="de-DE"/>
              <a:pPr>
                <a:defRPr/>
              </a:pPr>
              <a:t>17.03.2026</a:t>
            </a:fld>
            <a:endParaRPr lang="de-DE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64CC92-AEA6-4607-97B9-98D3895F52D0}" type="slidenum">
              <a:rPr lang="de-DE" altLang="de-DE"/>
              <a:pPr/>
              <a:t>‹Nr.›</a:t>
            </a:fld>
            <a:endParaRPr lang="de-DE" altLang="de-DE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AD8D8B-F793-473F-A315-C79E2424AAB2}" type="datetime1">
              <a:rPr lang="de-DE"/>
              <a:pPr>
                <a:defRPr/>
              </a:pPr>
              <a:t>17.03.2026</a:t>
            </a:fld>
            <a:endParaRPr lang="de-DE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44810E-E6CC-418B-A292-22E0440CF22C}" type="slidenum">
              <a:rPr lang="de-DE" altLang="de-DE"/>
              <a:pPr/>
              <a:t>‹Nr.›</a:t>
            </a:fld>
            <a:endParaRPr lang="de-DE" altLang="de-D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B26E4F-2956-4FF5-B0FB-EA31950C62A6}" type="datetime1">
              <a:rPr lang="de-DE"/>
              <a:pPr>
                <a:defRPr/>
              </a:pPr>
              <a:t>17.03.2026</a:t>
            </a:fld>
            <a:endParaRPr lang="de-DE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7B1903-D037-49A0-912D-97DF09405385}" type="slidenum">
              <a:rPr lang="de-DE" altLang="de-DE"/>
              <a:pPr/>
              <a:t>‹Nr.›</a:t>
            </a:fld>
            <a:endParaRPr lang="de-DE" altLang="de-DE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A5B0CD-5888-4E83-A715-C9C45413CF60}" type="datetime1">
              <a:rPr lang="de-DE"/>
              <a:pPr>
                <a:defRPr/>
              </a:pPr>
              <a:t>17.03.2026</a:t>
            </a:fld>
            <a:endParaRPr lang="de-DE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25047A-A97D-4DDB-8933-012761490E0E}" type="slidenum">
              <a:rPr lang="de-DE" altLang="de-DE"/>
              <a:pPr/>
              <a:t>‹Nr.›</a:t>
            </a:fld>
            <a:endParaRPr lang="de-DE" altLang="de-DE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2B4D12-DFFB-4B02-A663-AF608C0ACA01}" type="datetime1">
              <a:rPr lang="de-DE"/>
              <a:pPr>
                <a:defRPr/>
              </a:pPr>
              <a:t>17.03.2026</a:t>
            </a:fld>
            <a:endParaRPr lang="de-DE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635368-B5A2-442F-A481-22509907396B}" type="slidenum">
              <a:rPr lang="de-DE" altLang="de-DE"/>
              <a:pPr/>
              <a:t>‹Nr.›</a:t>
            </a:fld>
            <a:endParaRPr lang="de-DE" altLang="de-DE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B4E8CE-AA00-429B-8A45-93D1AAF70259}" type="datetime1">
              <a:rPr lang="de-DE"/>
              <a:pPr>
                <a:defRPr/>
              </a:pPr>
              <a:t>17.03.2026</a:t>
            </a:fld>
            <a:endParaRPr lang="de-DE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E6F329-4B6B-463C-AF46-78CBDF35C6E4}" type="slidenum">
              <a:rPr lang="de-DE" altLang="de-DE"/>
              <a:pPr/>
              <a:t>‹Nr.›</a:t>
            </a:fld>
            <a:endParaRPr lang="de-DE" altLang="de-DE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D5B9B0-7C56-4A0E-B61B-FB6030404C07}" type="datetime1">
              <a:rPr lang="de-DE"/>
              <a:pPr>
                <a:defRPr/>
              </a:pPr>
              <a:t>17.03.2026</a:t>
            </a:fld>
            <a:endParaRPr lang="de-DE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C69A81-223C-4828-82F5-AB471CBE9A20}" type="slidenum">
              <a:rPr lang="de-DE" altLang="de-DE"/>
              <a:pPr/>
              <a:t>‹Nr.›</a:t>
            </a:fld>
            <a:endParaRPr lang="de-DE" altLang="de-DE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E44F96-A786-4F4E-95C1-47B1E08CBE6A}" type="datetime1">
              <a:rPr lang="de-DE"/>
              <a:pPr>
                <a:defRPr/>
              </a:pPr>
              <a:t>17.03.2026</a:t>
            </a:fld>
            <a:endParaRPr lang="de-DE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59E2D5-9D57-4615-A68E-B33C1D15AE5E}" type="slidenum">
              <a:rPr lang="de-DE" altLang="de-DE"/>
              <a:pPr/>
              <a:t>‹Nr.›</a:t>
            </a:fld>
            <a:endParaRPr lang="de-DE" altLang="de-DE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4ED554-03E2-4764-B823-3C03F4088404}" type="datetime1">
              <a:rPr lang="de-DE"/>
              <a:pPr>
                <a:defRPr/>
              </a:pPr>
              <a:t>17.03.2026</a:t>
            </a:fld>
            <a:endParaRPr lang="de-DE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1674D6-0ED5-4453-97BB-8928F8199217}" type="slidenum">
              <a:rPr lang="de-DE" altLang="de-DE"/>
              <a:pPr/>
              <a:t>‹Nr.›</a:t>
            </a:fld>
            <a:endParaRPr lang="de-DE" altLang="de-DE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B620396-7AE7-410F-9BD5-E021480EAE94}" type="datetime1">
              <a:rPr lang="de-DE"/>
              <a:pPr>
                <a:defRPr/>
              </a:pPr>
              <a:t>17.03.2026</a:t>
            </a:fld>
            <a:endParaRPr lang="de-DE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9742B1A4-A03B-4EF1-8CA7-6C9AE1F1FAF1}" type="slidenum">
              <a:rPr lang="de-DE" altLang="de-DE"/>
              <a:pPr/>
              <a:t>‹Nr.›</a:t>
            </a:fld>
            <a:endParaRPr lang="de-DE" alt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oliennummernplatzhalt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76360F4-E9E8-4357-89D9-A51C2C7E6F84}" type="slidenum">
              <a:rPr lang="de-DE" altLang="de-DE"/>
              <a:pPr/>
              <a:t>1</a:t>
            </a:fld>
            <a:endParaRPr lang="de-DE" altLang="de-DE" dirty="0"/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351089" y="1217614"/>
            <a:ext cx="7921625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endParaRPr lang="de-DE" altLang="de-DE" sz="24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de-DE" altLang="de-DE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de-DE" altLang="de-DE" sz="22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de-DE" altLang="de-DE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1992314" y="2133601"/>
            <a:ext cx="8277225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/>
          <a:lstStyle/>
          <a:p>
            <a:pPr eaLnBrk="1" hangingPunct="1"/>
            <a:endParaRPr lang="de-DE" altLang="de-DE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4" name="Text Box 8"/>
          <p:cNvSpPr txBox="1">
            <a:spLocks noChangeArrowheads="1"/>
          </p:cNvSpPr>
          <p:nvPr/>
        </p:nvSpPr>
        <p:spPr bwMode="auto">
          <a:xfrm>
            <a:off x="1847851" y="1700213"/>
            <a:ext cx="9000677" cy="439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/>
          <a:lstStyle/>
          <a:p>
            <a:pPr algn="ctr" eaLnBrk="1" hangingPunct="1">
              <a:defRPr/>
            </a:pPr>
            <a:endParaRPr lang="de-DE" sz="1400" b="1" dirty="0">
              <a:solidFill>
                <a:schemeClr val="accent2"/>
              </a:solidFill>
              <a:latin typeface="+mn-lt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de-DE" sz="1400" b="1" dirty="0">
              <a:solidFill>
                <a:schemeClr val="accent2"/>
              </a:solidFill>
              <a:latin typeface="+mn-lt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de-DE" sz="1400" b="1" dirty="0">
              <a:solidFill>
                <a:schemeClr val="accent2"/>
              </a:solidFill>
              <a:latin typeface="+mn-lt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de-DE" sz="2400" b="1" dirty="0">
                <a:solidFill>
                  <a:schemeClr val="accent2"/>
                </a:solidFill>
                <a:latin typeface="+mn-lt"/>
                <a:cs typeface="Times New Roman" pitchFamily="18" charset="0"/>
              </a:rPr>
              <a:t>Personalökonomik</a:t>
            </a:r>
          </a:p>
          <a:p>
            <a:pPr algn="ctr" eaLnBrk="1" hangingPunct="1">
              <a:defRPr/>
            </a:pPr>
            <a:endParaRPr lang="de-DE" sz="2400" b="1" dirty="0">
              <a:latin typeface="+mn-lt"/>
              <a:cs typeface="Times New Roman" pitchFamily="18" charset="0"/>
            </a:endParaRPr>
          </a:p>
          <a:p>
            <a:pPr algn="ctr" eaLnBrk="1" hangingPunct="1">
              <a:spcAft>
                <a:spcPts val="1200"/>
              </a:spcAft>
              <a:defRPr/>
            </a:pPr>
            <a:r>
              <a:rPr lang="de-DE" sz="2400">
                <a:latin typeface="+mn-lt"/>
                <a:cs typeface="Times New Roman" pitchFamily="18" charset="0"/>
              </a:rPr>
              <a:t>Gliederung</a:t>
            </a:r>
          </a:p>
          <a:p>
            <a:pPr algn="ctr" eaLnBrk="1" hangingPunct="1">
              <a:spcAft>
                <a:spcPts val="1200"/>
              </a:spcAft>
              <a:defRPr/>
            </a:pPr>
            <a:r>
              <a:rPr lang="de-DE" sz="2400" dirty="0">
                <a:latin typeface="+mn-lt"/>
                <a:cs typeface="Times New Roman" pitchFamily="18" charset="0"/>
              </a:rPr>
              <a:t>Prof. Dr. Uwe Jirjahn</a:t>
            </a:r>
          </a:p>
          <a:p>
            <a:pPr algn="ctr" eaLnBrk="1" hangingPunct="1">
              <a:defRPr/>
            </a:pPr>
            <a:endParaRPr lang="de-DE" sz="2400" dirty="0">
              <a:latin typeface="+mn-lt"/>
              <a:cs typeface="Times New Roman" pitchFamily="18" charset="0"/>
            </a:endParaRPr>
          </a:p>
        </p:txBody>
      </p:sp>
      <p:pic>
        <p:nvPicPr>
          <p:cNvPr id="4102" name="bcaa5da7-2722-4b7e-9bbc-b37ea6796c2b" descr="8C40DDB7-47B9-458A-83F5-AA29362DA22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409037" y="403225"/>
            <a:ext cx="2087563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liennummernplatzhalt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D84DAAF-0DE0-46AD-A2BA-9D1B2EE95449}" type="slidenum">
              <a:rPr lang="de-DE" altLang="de-DE"/>
              <a:pPr/>
              <a:t>2</a:t>
            </a:fld>
            <a:endParaRPr lang="de-DE" altLang="de-DE"/>
          </a:p>
        </p:txBody>
      </p:sp>
      <p:sp>
        <p:nvSpPr>
          <p:cNvPr id="6147" name="Text Box 2"/>
          <p:cNvSpPr txBox="1">
            <a:spLocks noChangeArrowheads="1"/>
          </p:cNvSpPr>
          <p:nvPr/>
        </p:nvSpPr>
        <p:spPr bwMode="auto">
          <a:xfrm>
            <a:off x="2323456" y="548680"/>
            <a:ext cx="792162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de-DE" altLang="de-DE" sz="2200" b="1" dirty="0">
                <a:latin typeface="Times New Roman" pitchFamily="18" charset="0"/>
                <a:cs typeface="Times New Roman" pitchFamily="18" charset="0"/>
              </a:rPr>
              <a:t>Personalökonomik: Gliederung</a:t>
            </a:r>
          </a:p>
        </p:txBody>
      </p:sp>
      <p:sp>
        <p:nvSpPr>
          <p:cNvPr id="6148" name="Text Box 3"/>
          <p:cNvSpPr txBox="1">
            <a:spLocks noChangeArrowheads="1"/>
          </p:cNvSpPr>
          <p:nvPr/>
        </p:nvSpPr>
        <p:spPr bwMode="auto">
          <a:xfrm>
            <a:off x="1992314" y="2133601"/>
            <a:ext cx="8277225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/>
          <a:lstStyle/>
          <a:p>
            <a:pPr eaLnBrk="1" hangingPunct="1"/>
            <a:endParaRPr lang="de-DE" altLang="de-DE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50" name="bcaa5da7-2722-4b7e-9bbc-b37ea6796c2b" descr="8C40DDB7-47B9-458A-83F5-AA29362DA22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53053" y="188640"/>
            <a:ext cx="2087563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767408" y="908720"/>
            <a:ext cx="10513168" cy="5740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/>
          <a:lstStyle/>
          <a:p>
            <a:pPr>
              <a:spcAft>
                <a:spcPts val="0"/>
              </a:spcAft>
            </a:pPr>
            <a:r>
              <a:rPr lang="de-DE" sz="1200" b="1" dirty="0"/>
              <a:t>1. Einführung  </a:t>
            </a:r>
          </a:p>
          <a:p>
            <a:pPr>
              <a:spcAft>
                <a:spcPts val="0"/>
              </a:spcAft>
            </a:pPr>
            <a:r>
              <a:rPr lang="de-DE" sz="1200" dirty="0"/>
              <a:t>1.1 Besonderheiten von Arbeitsmärkten 1.2 Was ist Personalökonomik?</a:t>
            </a:r>
          </a:p>
          <a:p>
            <a:pPr>
              <a:spcAft>
                <a:spcPts val="0"/>
              </a:spcAft>
            </a:pPr>
            <a:endParaRPr lang="de-DE" sz="1200" dirty="0"/>
          </a:p>
          <a:p>
            <a:pPr>
              <a:spcAft>
                <a:spcPts val="0"/>
              </a:spcAft>
            </a:pPr>
            <a:r>
              <a:rPr lang="de-DE" sz="1200" b="1" dirty="0"/>
              <a:t>2. Kompensierende Lohndifferenziale</a:t>
            </a:r>
          </a:p>
          <a:p>
            <a:pPr>
              <a:spcAft>
                <a:spcPts val="0"/>
              </a:spcAft>
            </a:pPr>
            <a:r>
              <a:rPr lang="de-DE" sz="1200" dirty="0"/>
              <a:t>2.1 Theorie: Arbeitsbedingungen und Entlohnung 2.2 Empirie: Schichtarbeit</a:t>
            </a:r>
          </a:p>
          <a:p>
            <a:pPr>
              <a:spcAft>
                <a:spcPts val="0"/>
              </a:spcAft>
            </a:pPr>
            <a:endParaRPr lang="de-DE" sz="1200" dirty="0"/>
          </a:p>
          <a:p>
            <a:pPr>
              <a:spcAft>
                <a:spcPts val="0"/>
              </a:spcAft>
            </a:pPr>
            <a:r>
              <a:rPr lang="de-DE" sz="1200" b="1" dirty="0"/>
              <a:t>3. Optimale Qualifikationsstruktur der Belegschaft</a:t>
            </a:r>
          </a:p>
          <a:p>
            <a:pPr>
              <a:spcAft>
                <a:spcPts val="0"/>
              </a:spcAft>
            </a:pPr>
            <a:r>
              <a:rPr lang="de-DE" sz="1200" dirty="0"/>
              <a:t>3.1 Keine Komplementaritäten zwischen Qualifikationsgruppen 3.2 Komplementaritäten 3.3 Wirtschaftspolitische 3.4 Anwendung: </a:t>
            </a:r>
          </a:p>
          <a:p>
            <a:pPr>
              <a:spcAft>
                <a:spcPts val="0"/>
              </a:spcAft>
            </a:pPr>
            <a:r>
              <a:rPr lang="de-DE" sz="1200" dirty="0"/>
              <a:t>Internationale Wettbewerbsfähigkeit</a:t>
            </a:r>
          </a:p>
          <a:p>
            <a:pPr>
              <a:spcAft>
                <a:spcPts val="0"/>
              </a:spcAft>
            </a:pPr>
            <a:endParaRPr lang="de-DE" sz="1200" dirty="0"/>
          </a:p>
          <a:p>
            <a:pPr>
              <a:spcAft>
                <a:spcPts val="0"/>
              </a:spcAft>
            </a:pPr>
            <a:r>
              <a:rPr lang="de-DE" sz="1200" b="1" dirty="0"/>
              <a:t>4. Trade-Off zwischen Beschäftigungsniveau und Arbeitsstunden</a:t>
            </a:r>
          </a:p>
          <a:p>
            <a:pPr>
              <a:spcAft>
                <a:spcPts val="0"/>
              </a:spcAft>
            </a:pPr>
            <a:r>
              <a:rPr lang="de-DE" sz="1200" dirty="0"/>
              <a:t>4.1 Personalfixkosten 4.2 Trade-Off ohne Überstundenzuschläge 4.3 Trade-Off mit Überstundenzuschlägen 4.4 Wirtschaftspolitische</a:t>
            </a:r>
          </a:p>
          <a:p>
            <a:pPr>
              <a:spcAft>
                <a:spcPts val="0"/>
              </a:spcAft>
            </a:pPr>
            <a:r>
              <a:rPr lang="de-DE" sz="1200" dirty="0"/>
              <a:t> Anwendung: Arbeitszeitverkürzung</a:t>
            </a:r>
          </a:p>
          <a:p>
            <a:pPr>
              <a:spcAft>
                <a:spcPts val="0"/>
              </a:spcAft>
            </a:pPr>
            <a:endParaRPr lang="de-DE" sz="1200" dirty="0"/>
          </a:p>
          <a:p>
            <a:pPr>
              <a:spcAft>
                <a:spcPts val="0"/>
              </a:spcAft>
            </a:pPr>
            <a:r>
              <a:rPr lang="de-DE" sz="1200" b="1" dirty="0"/>
              <a:t>5. Befristete vs. unbefristete Beschäftigungsverhältnisse</a:t>
            </a:r>
          </a:p>
          <a:p>
            <a:pPr>
              <a:spcAft>
                <a:spcPts val="0"/>
              </a:spcAft>
            </a:pPr>
            <a:r>
              <a:rPr lang="de-DE" sz="1200" dirty="0"/>
              <a:t>5.1 Theoretisches Modell 5.2 Empirie: Kündigungsschutz, Kapazitätsschwankungen und Arbeitszufriedenheit</a:t>
            </a:r>
          </a:p>
          <a:p>
            <a:pPr>
              <a:spcAft>
                <a:spcPts val="0"/>
              </a:spcAft>
            </a:pPr>
            <a:endParaRPr lang="de-DE" sz="1200" dirty="0"/>
          </a:p>
          <a:p>
            <a:pPr>
              <a:spcAft>
                <a:spcPts val="0"/>
              </a:spcAft>
            </a:pPr>
            <a:r>
              <a:rPr lang="de-DE" sz="1200" b="1" dirty="0"/>
              <a:t>6. </a:t>
            </a:r>
            <a:r>
              <a:rPr lang="de-DE" sz="1200" b="1" dirty="0" err="1"/>
              <a:t>Adverse</a:t>
            </a:r>
            <a:r>
              <a:rPr lang="de-DE" sz="1200" b="1" dirty="0"/>
              <a:t> Selektion bei der Personalbeschaffung</a:t>
            </a:r>
          </a:p>
          <a:p>
            <a:pPr>
              <a:spcAft>
                <a:spcPts val="0"/>
              </a:spcAft>
            </a:pPr>
            <a:r>
              <a:rPr lang="de-DE" sz="1200" dirty="0"/>
              <a:t>6.1 Screening 6.2 Signaltheorie 6.3 Probezeit 6.4 Leistungsentlohnung</a:t>
            </a:r>
          </a:p>
          <a:p>
            <a:pPr>
              <a:spcAft>
                <a:spcPts val="0"/>
              </a:spcAft>
            </a:pPr>
            <a:endParaRPr lang="de-DE" sz="1200" dirty="0"/>
          </a:p>
          <a:p>
            <a:pPr>
              <a:spcAft>
                <a:spcPts val="0"/>
              </a:spcAft>
            </a:pPr>
            <a:r>
              <a:rPr lang="de-DE" sz="1200" b="1" dirty="0"/>
              <a:t>7. Moral </a:t>
            </a:r>
            <a:r>
              <a:rPr lang="de-DE" sz="1200" b="1" dirty="0" err="1"/>
              <a:t>Hazard</a:t>
            </a:r>
            <a:r>
              <a:rPr lang="de-DE" sz="1200" b="1" dirty="0"/>
              <a:t> und Leistungsentlohnung</a:t>
            </a:r>
          </a:p>
          <a:p>
            <a:pPr>
              <a:spcAft>
                <a:spcPts val="0"/>
              </a:spcAft>
            </a:pPr>
            <a:r>
              <a:rPr lang="de-DE" sz="1200" dirty="0"/>
              <a:t>7.1 Leistungsentlohnung für Professoren 7.2 Extrinsische und intrinsische Motivation</a:t>
            </a:r>
          </a:p>
          <a:p>
            <a:pPr>
              <a:spcAft>
                <a:spcPts val="0"/>
              </a:spcAft>
            </a:pPr>
            <a:endParaRPr lang="de-DE" sz="1200" dirty="0"/>
          </a:p>
          <a:p>
            <a:pPr>
              <a:spcAft>
                <a:spcPts val="0"/>
              </a:spcAft>
            </a:pPr>
            <a:r>
              <a:rPr lang="de-DE" sz="1200" b="1" dirty="0"/>
              <a:t>8. </a:t>
            </a:r>
            <a:r>
              <a:rPr lang="de-DE" sz="1200" b="1" dirty="0" err="1"/>
              <a:t>Senioritätsentlohnung</a:t>
            </a:r>
            <a:endParaRPr lang="de-DE" sz="1200" b="1" dirty="0"/>
          </a:p>
          <a:p>
            <a:pPr>
              <a:spcAft>
                <a:spcPts val="0"/>
              </a:spcAft>
            </a:pPr>
            <a:r>
              <a:rPr lang="de-DE" sz="1200" dirty="0"/>
              <a:t>8.1 </a:t>
            </a:r>
            <a:r>
              <a:rPr lang="de-DE" sz="1200" dirty="0" err="1"/>
              <a:t>Senioritätsentlohnung</a:t>
            </a:r>
            <a:r>
              <a:rPr lang="de-DE" sz="1200" dirty="0"/>
              <a:t> und ältere Arbeitnehmer 8.2 </a:t>
            </a:r>
            <a:r>
              <a:rPr lang="de-DE" sz="1200" dirty="0" err="1"/>
              <a:t>Senioritätsentlohnung</a:t>
            </a:r>
            <a:r>
              <a:rPr lang="de-DE" sz="1200" dirty="0"/>
              <a:t>, Arbeitgeberopportunismus und betriebliche Mitbestimmung</a:t>
            </a:r>
          </a:p>
          <a:p>
            <a:pPr>
              <a:spcAft>
                <a:spcPts val="0"/>
              </a:spcAft>
            </a:pPr>
            <a:endParaRPr lang="de-DE" sz="1200" dirty="0"/>
          </a:p>
          <a:p>
            <a:pPr>
              <a:spcAft>
                <a:spcPts val="0"/>
              </a:spcAft>
            </a:pPr>
            <a:r>
              <a:rPr lang="de-DE" sz="1200" b="1" dirty="0"/>
              <a:t>9. Beförderungen</a:t>
            </a:r>
          </a:p>
          <a:p>
            <a:pPr>
              <a:spcAft>
                <a:spcPts val="0"/>
              </a:spcAft>
            </a:pPr>
            <a:r>
              <a:rPr lang="de-DE" sz="1200" dirty="0"/>
              <a:t>9.1 Beförderungsturniere 9.2 Innerbetriebliche Lohnungleichheit und betriebliche Leistungsfähigkeit</a:t>
            </a:r>
          </a:p>
          <a:p>
            <a:pPr>
              <a:spcAft>
                <a:spcPts val="0"/>
              </a:spcAft>
            </a:pPr>
            <a:endParaRPr lang="de-DE" sz="1200" dirty="0"/>
          </a:p>
          <a:p>
            <a:pPr marL="228600" indent="-228600">
              <a:spcAft>
                <a:spcPts val="0"/>
              </a:spcAft>
              <a:buAutoNum type="arabicPeriod" startAt="10"/>
            </a:pPr>
            <a:r>
              <a:rPr lang="de-DE" sz="1200" b="1" dirty="0"/>
              <a:t> Allgemeines und betriebsspezifisches Humankapital</a:t>
            </a:r>
          </a:p>
          <a:p>
            <a:pPr>
              <a:spcAft>
                <a:spcPts val="0"/>
              </a:spcAft>
            </a:pPr>
            <a:r>
              <a:rPr lang="de-DE" sz="1200" dirty="0"/>
              <a:t>10.1 Allgemeines Humankapital 10.2 Betriebsspezifisches Humankapital </a:t>
            </a:r>
          </a:p>
        </p:txBody>
      </p:sp>
    </p:spTree>
    <p:extLst>
      <p:ext uri="{BB962C8B-B14F-4D97-AF65-F5344CB8AC3E}">
        <p14:creationId xmlns:p14="http://schemas.microsoft.com/office/powerpoint/2010/main" val="2933956863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0</TotalTime>
  <Words>170</Words>
  <Application>Microsoft Office PowerPoint</Application>
  <PresentationFormat>Breitbild</PresentationFormat>
  <Paragraphs>45</Paragraphs>
  <Slides>2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5" baseType="lpstr">
      <vt:lpstr>Arial</vt:lpstr>
      <vt:lpstr>Times New Roman</vt:lpstr>
      <vt:lpstr>Standarddesign</vt:lpstr>
      <vt:lpstr>PowerPoint-Präsentation</vt:lpstr>
      <vt:lpstr>PowerPoint-Präsentation</vt:lpstr>
    </vt:vector>
  </TitlesOfParts>
  <Company>Universität Trier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holztrae</dc:creator>
  <cp:lastModifiedBy>Jessen, Kirsten</cp:lastModifiedBy>
  <cp:revision>1190</cp:revision>
  <cp:lastPrinted>2018-06-08T12:29:58Z</cp:lastPrinted>
  <dcterms:created xsi:type="dcterms:W3CDTF">2007-04-16T09:33:18Z</dcterms:created>
  <dcterms:modified xsi:type="dcterms:W3CDTF">2026-03-17T09:28:59Z</dcterms:modified>
</cp:coreProperties>
</file>