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809" r:id="rId2"/>
    <p:sldId id="813" r:id="rId3"/>
    <p:sldId id="810" r:id="rId4"/>
    <p:sldId id="812" r:id="rId5"/>
    <p:sldId id="81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 Bergmann" initials="RB" lastIdx="4" clrIdx="0">
    <p:extLst>
      <p:ext uri="{19B8F6BF-5375-455C-9EA6-DF929625EA0E}">
        <p15:presenceInfo xmlns:p15="http://schemas.microsoft.com/office/powerpoint/2012/main" userId="6651484dae09ecc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405"/>
  </p:normalViewPr>
  <p:slideViewPr>
    <p:cSldViewPr snapToGrid="0" snapToObjects="1">
      <p:cViewPr varScale="1">
        <p:scale>
          <a:sx n="165" d="100"/>
          <a:sy n="165" d="100"/>
        </p:scale>
        <p:origin x="11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0E922-0945-CE46-966D-9BD4A6CDA31E}" type="datetimeFigureOut">
              <a:rPr lang="de-DE" smtClean="0"/>
              <a:t>07.10.2020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BDF16-E66F-C94E-B569-C4DA27C887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67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Gemäß Erlass mündliche Einzelprüfung</a:t>
            </a:r>
          </a:p>
          <a:p>
            <a:endParaRPr lang="de-DE" dirty="0"/>
          </a:p>
          <a:p>
            <a:r>
              <a:rPr lang="de-DE" dirty="0"/>
              <a:t>Zeittaktung des Blocks 4 Stunden -&gt; Freitags 3 mal 60 Min + Pause 5 + 15 Min Samstag: analog Dynamisch Vorlesung / Praxis Je nach Thema Siehe Agenda</a:t>
            </a:r>
          </a:p>
          <a:p>
            <a:r>
              <a:rPr lang="de-DE" dirty="0"/>
              <a:t>Gruppenarbeit in einem Block...</a:t>
            </a:r>
          </a:p>
          <a:p>
            <a:endParaRPr lang="de-DE" dirty="0"/>
          </a:p>
          <a:p>
            <a:r>
              <a:rPr lang="de-DE" dirty="0"/>
              <a:t>Feedback wichtig da erste Veranstaltung: Insbesondere Thema, Schwierigkeit, Verständlichkeit, Doubletten, Verwandte Gebiete, Was wird in anderen Vorlesungen schon behandelt</a:t>
            </a:r>
          </a:p>
          <a:p>
            <a:endParaRPr lang="de-DE" dirty="0"/>
          </a:p>
          <a:p>
            <a:r>
              <a:rPr lang="de-DE" dirty="0"/>
              <a:t>Prüfung: Eintragung ins EXCEL</a:t>
            </a:r>
          </a:p>
          <a:p>
            <a:endParaRPr lang="de-DE" dirty="0"/>
          </a:p>
          <a:p>
            <a:r>
              <a:rPr lang="de-DE" dirty="0"/>
              <a:t>Ort Online Einladung über Zoom-Meeting in einer Mail und auch noch einmal in der Veranstaltung</a:t>
            </a:r>
          </a:p>
          <a:p>
            <a:endParaRPr lang="de-DE" dirty="0"/>
          </a:p>
          <a:p>
            <a:r>
              <a:rPr lang="de-DE" dirty="0"/>
              <a:t>EXCEL Sheet für die Prüfungen, Problem wegen Corona? Heute in der Zukunft? </a:t>
            </a:r>
            <a:r>
              <a:rPr lang="de-DE" dirty="0" err="1"/>
              <a:t>Lookdown</a:t>
            </a:r>
            <a:r>
              <a:rPr lang="de-DE" dirty="0"/>
              <a:t>? Fristen der Studenten, Eintragen in das EXCEL und direkt wieder hochladen</a:t>
            </a:r>
          </a:p>
          <a:p>
            <a:endParaRPr lang="de-DE" dirty="0"/>
          </a:p>
          <a:p>
            <a:r>
              <a:rPr lang="de-DE" dirty="0"/>
              <a:t>Unterlagen zur Vorlesung: Zugang prüfen Ablage Vorstellen !</a:t>
            </a:r>
          </a:p>
          <a:p>
            <a:pPr marL="171450" indent="-171450">
              <a:buFontTx/>
              <a:buChar char="-"/>
            </a:pPr>
            <a:r>
              <a:rPr lang="de-DE" dirty="0"/>
              <a:t>PDF der Folien</a:t>
            </a:r>
          </a:p>
          <a:p>
            <a:pPr marL="171450" indent="-171450">
              <a:buFontTx/>
              <a:buChar char="-"/>
            </a:pPr>
            <a:r>
              <a:rPr lang="de-DE" dirty="0"/>
              <a:t>Codebeispiele im Quelltext</a:t>
            </a:r>
          </a:p>
          <a:p>
            <a:pPr marL="171450" indent="-171450">
              <a:buFontTx/>
              <a:buChar char="-"/>
            </a:pPr>
            <a:r>
              <a:rPr lang="de-DE" dirty="0"/>
              <a:t>Papers als Hintergrund</a:t>
            </a:r>
          </a:p>
          <a:p>
            <a:pPr marL="171450" indent="-171450">
              <a:buFontTx/>
              <a:buChar char="-"/>
            </a:pPr>
            <a:r>
              <a:rPr lang="de-DE" dirty="0"/>
              <a:t>Aufzeichnung später Ankündigung zum Schluss</a:t>
            </a:r>
          </a:p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Verzicht auf allgemeine Folie zur </a:t>
            </a:r>
            <a:r>
              <a:rPr lang="de-DE" dirty="0" err="1"/>
              <a:t>Nettiquette</a:t>
            </a: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Zu Fragen jederzeit unterbrechen, Pause </a:t>
            </a:r>
            <a:r>
              <a:rPr lang="de-DE" dirty="0" err="1"/>
              <a:t>Kaffetasse</a:t>
            </a:r>
            <a:r>
              <a:rPr lang="de-DE" dirty="0"/>
              <a:t> benutzen, Wenn zu viel, tief lange, dann bitte melden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31B1C-9E66-3246-AD9E-724A47660CE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719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Gemäß Erlass mündliche Einzelprüfung</a:t>
            </a:r>
          </a:p>
          <a:p>
            <a:endParaRPr lang="de-DE" dirty="0"/>
          </a:p>
          <a:p>
            <a:r>
              <a:rPr lang="de-DE" dirty="0"/>
              <a:t>Zeittaktung des Blocks 4 Stunden -&gt; Freitags 3 mal 60 Min + Pause 5 + 15 Min Samstag: analog Dynamisch Vorlesung / Praxis Je nach Thema Siehe Agenda</a:t>
            </a:r>
          </a:p>
          <a:p>
            <a:r>
              <a:rPr lang="de-DE" dirty="0"/>
              <a:t>Gruppenarbeit in einem Block...</a:t>
            </a:r>
          </a:p>
          <a:p>
            <a:endParaRPr lang="de-DE" dirty="0"/>
          </a:p>
          <a:p>
            <a:r>
              <a:rPr lang="de-DE" dirty="0"/>
              <a:t>Feedback wichtig da erste Veranstaltung: Insbesondere Thema, Schwierigkeit, Verständlichkeit, Doubletten, Verwandte Gebiete, Was wird in anderen Vorlesungen schon behandelt</a:t>
            </a:r>
          </a:p>
          <a:p>
            <a:endParaRPr lang="de-DE" dirty="0"/>
          </a:p>
          <a:p>
            <a:r>
              <a:rPr lang="de-DE" dirty="0"/>
              <a:t>Prüfung: Eintragung ins EXCEL</a:t>
            </a:r>
          </a:p>
          <a:p>
            <a:endParaRPr lang="de-DE" dirty="0"/>
          </a:p>
          <a:p>
            <a:r>
              <a:rPr lang="de-DE" dirty="0"/>
              <a:t>Ort Online Einladung über Zoom-Meeting in einer Mail und auch noch einmal in der Veranstaltung</a:t>
            </a:r>
          </a:p>
          <a:p>
            <a:endParaRPr lang="de-DE" dirty="0"/>
          </a:p>
          <a:p>
            <a:r>
              <a:rPr lang="de-DE" dirty="0"/>
              <a:t>EXCEL Sheet für die Prüfungen, Problem wegen Corona? Heute in der Zukunft? </a:t>
            </a:r>
            <a:r>
              <a:rPr lang="de-DE" dirty="0" err="1"/>
              <a:t>Lookdown</a:t>
            </a:r>
            <a:r>
              <a:rPr lang="de-DE" dirty="0"/>
              <a:t>? Fristen der Studenten, Eintragen in das EXCEL und direkt wieder hochladen</a:t>
            </a:r>
          </a:p>
          <a:p>
            <a:endParaRPr lang="de-DE" dirty="0"/>
          </a:p>
          <a:p>
            <a:r>
              <a:rPr lang="de-DE" dirty="0"/>
              <a:t>Unterlagen zur Vorlesung: Zugang prüfen Ablage Vorstellen !</a:t>
            </a:r>
          </a:p>
          <a:p>
            <a:pPr marL="171450" indent="-171450">
              <a:buFontTx/>
              <a:buChar char="-"/>
            </a:pPr>
            <a:r>
              <a:rPr lang="de-DE" dirty="0"/>
              <a:t>PDF der Folien</a:t>
            </a:r>
          </a:p>
          <a:p>
            <a:pPr marL="171450" indent="-171450">
              <a:buFontTx/>
              <a:buChar char="-"/>
            </a:pPr>
            <a:r>
              <a:rPr lang="de-DE" dirty="0"/>
              <a:t>Codebeispiele im Quelltext</a:t>
            </a:r>
          </a:p>
          <a:p>
            <a:pPr marL="171450" indent="-171450">
              <a:buFontTx/>
              <a:buChar char="-"/>
            </a:pPr>
            <a:r>
              <a:rPr lang="de-DE" dirty="0"/>
              <a:t>Papers als Hintergrund</a:t>
            </a:r>
          </a:p>
          <a:p>
            <a:pPr marL="171450" indent="-171450">
              <a:buFontTx/>
              <a:buChar char="-"/>
            </a:pPr>
            <a:r>
              <a:rPr lang="de-DE" dirty="0"/>
              <a:t>Aufzeichnung später Ankündigung zum Schluss</a:t>
            </a:r>
          </a:p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Verzicht auf allgemeine Folie zur </a:t>
            </a:r>
            <a:r>
              <a:rPr lang="de-DE" dirty="0" err="1"/>
              <a:t>Nettiquette</a:t>
            </a: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Zu Fragen jederzeit unterbrechen, Pause </a:t>
            </a:r>
            <a:r>
              <a:rPr lang="de-DE" dirty="0" err="1"/>
              <a:t>Kaffetasse</a:t>
            </a:r>
            <a:r>
              <a:rPr lang="de-DE" dirty="0"/>
              <a:t> benutzen, Wenn zu viel, tief lange, dann bitte melden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31B1C-9E66-3246-AD9E-724A47660CE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656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Teil I Bitcoin und </a:t>
            </a:r>
            <a:r>
              <a:rPr lang="de-DE" dirty="0" err="1"/>
              <a:t>Blockchain</a:t>
            </a:r>
            <a:r>
              <a:rPr lang="de-DE" dirty="0"/>
              <a:t> generell</a:t>
            </a:r>
          </a:p>
          <a:p>
            <a:r>
              <a:rPr lang="de-DE" dirty="0"/>
              <a:t>Teil II Ethereum </a:t>
            </a:r>
            <a:r>
              <a:rPr lang="de-DE" dirty="0" err="1"/>
              <a:t>Blockchain</a:t>
            </a:r>
            <a:r>
              <a:rPr lang="de-DE" dirty="0"/>
              <a:t> komplexer</a:t>
            </a:r>
          </a:p>
          <a:p>
            <a:r>
              <a:rPr lang="de-DE" dirty="0"/>
              <a:t>Teil III </a:t>
            </a:r>
            <a:r>
              <a:rPr lang="de-DE" dirty="0" err="1"/>
              <a:t>Programierung</a:t>
            </a:r>
            <a:endParaRPr lang="de-DE" dirty="0"/>
          </a:p>
          <a:p>
            <a:endParaRPr lang="de-DE" dirty="0"/>
          </a:p>
          <a:p>
            <a:r>
              <a:rPr lang="de-DE" dirty="0"/>
              <a:t>Bitcoin Buch: Schwerpunkt auf den ersten Teil -&gt; Programmierung und Technik weniger relevant</a:t>
            </a:r>
          </a:p>
          <a:p>
            <a:r>
              <a:rPr lang="de-DE" dirty="0"/>
              <a:t>Ethereum Buch: Schwerpunkt Aufbau Ethereum </a:t>
            </a:r>
            <a:r>
              <a:rPr lang="de-DE" dirty="0" err="1"/>
              <a:t>Blockchain</a:t>
            </a:r>
            <a:r>
              <a:rPr lang="de-DE" dirty="0"/>
              <a:t> Aufbau aber auch mit III möglich</a:t>
            </a:r>
          </a:p>
          <a:p>
            <a:r>
              <a:rPr lang="de-DE" dirty="0" err="1"/>
              <a:t>Blockchain</a:t>
            </a:r>
            <a:r>
              <a:rPr lang="de-DE" dirty="0"/>
              <a:t> für Entwickler: Ethereum Schwerpunkt für den II und III Teil</a:t>
            </a:r>
          </a:p>
          <a:p>
            <a:endParaRPr lang="de-DE" dirty="0"/>
          </a:p>
          <a:p>
            <a:r>
              <a:rPr lang="de-DE" dirty="0"/>
              <a:t>Wallet, Remix und Programmierung in </a:t>
            </a:r>
            <a:r>
              <a:rPr lang="de-DE" dirty="0" err="1"/>
              <a:t>Solidity</a:t>
            </a:r>
            <a:r>
              <a:rPr lang="de-DE" dirty="0"/>
              <a:t> am besten mit den Onlinequellen!!! Werden auf den Folien angegebenen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1B1C-9E66-3246-AD9E-724A47660CE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933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Teil I Bitcoin und </a:t>
            </a:r>
            <a:r>
              <a:rPr lang="de-DE" dirty="0" err="1"/>
              <a:t>Blockchain</a:t>
            </a:r>
            <a:r>
              <a:rPr lang="de-DE" dirty="0"/>
              <a:t> generell</a:t>
            </a:r>
          </a:p>
          <a:p>
            <a:r>
              <a:rPr lang="de-DE" dirty="0"/>
              <a:t>Teil II Ethereum </a:t>
            </a:r>
            <a:r>
              <a:rPr lang="de-DE" dirty="0" err="1"/>
              <a:t>Blockchain</a:t>
            </a:r>
            <a:r>
              <a:rPr lang="de-DE" dirty="0"/>
              <a:t> komplexer</a:t>
            </a:r>
          </a:p>
          <a:p>
            <a:r>
              <a:rPr lang="de-DE" dirty="0"/>
              <a:t>Teil III </a:t>
            </a:r>
            <a:r>
              <a:rPr lang="de-DE" dirty="0" err="1"/>
              <a:t>Programierung</a:t>
            </a:r>
            <a:endParaRPr lang="de-DE" dirty="0"/>
          </a:p>
          <a:p>
            <a:endParaRPr lang="de-DE" dirty="0"/>
          </a:p>
          <a:p>
            <a:r>
              <a:rPr lang="de-DE" dirty="0"/>
              <a:t>Bitcoin Buch: Schwerpunkt auf den ersten Teil -&gt; Programmierung und Technik weniger relevant</a:t>
            </a:r>
          </a:p>
          <a:p>
            <a:r>
              <a:rPr lang="de-DE" dirty="0"/>
              <a:t>Ethereum Buch: Schwerpunkt Aufbau Ethereum </a:t>
            </a:r>
            <a:r>
              <a:rPr lang="de-DE" dirty="0" err="1"/>
              <a:t>Blockchain</a:t>
            </a:r>
            <a:r>
              <a:rPr lang="de-DE" dirty="0"/>
              <a:t> Aufbau aber auch mit III möglich</a:t>
            </a:r>
          </a:p>
          <a:p>
            <a:r>
              <a:rPr lang="de-DE" dirty="0" err="1"/>
              <a:t>Blockchain</a:t>
            </a:r>
            <a:r>
              <a:rPr lang="de-DE" dirty="0"/>
              <a:t> für Entwickler: Ethereum Schwerpunkt für den II und III Teil</a:t>
            </a:r>
          </a:p>
          <a:p>
            <a:endParaRPr lang="de-DE" dirty="0"/>
          </a:p>
          <a:p>
            <a:r>
              <a:rPr lang="de-DE" dirty="0"/>
              <a:t>Wallet, Remix und Programmierung in </a:t>
            </a:r>
            <a:r>
              <a:rPr lang="de-DE" dirty="0" err="1"/>
              <a:t>Solidity</a:t>
            </a:r>
            <a:r>
              <a:rPr lang="de-DE" dirty="0"/>
              <a:t> am besten mit den Onlinequellen!!! Werden auf den Folien angegebenen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1B1C-9E66-3246-AD9E-724A47660CE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220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Teil I Bitcoin und </a:t>
            </a:r>
            <a:r>
              <a:rPr lang="de-DE" dirty="0" err="1"/>
              <a:t>Blockchain</a:t>
            </a:r>
            <a:r>
              <a:rPr lang="de-DE" dirty="0"/>
              <a:t> generell</a:t>
            </a:r>
          </a:p>
          <a:p>
            <a:r>
              <a:rPr lang="de-DE" dirty="0"/>
              <a:t>Teil II Ethereum </a:t>
            </a:r>
            <a:r>
              <a:rPr lang="de-DE" dirty="0" err="1"/>
              <a:t>Blockchain</a:t>
            </a:r>
            <a:r>
              <a:rPr lang="de-DE" dirty="0"/>
              <a:t> komplexer</a:t>
            </a:r>
          </a:p>
          <a:p>
            <a:r>
              <a:rPr lang="de-DE" dirty="0"/>
              <a:t>Teil III </a:t>
            </a:r>
            <a:r>
              <a:rPr lang="de-DE" dirty="0" err="1"/>
              <a:t>Programierung</a:t>
            </a:r>
            <a:endParaRPr lang="de-DE" dirty="0"/>
          </a:p>
          <a:p>
            <a:endParaRPr lang="de-DE" dirty="0"/>
          </a:p>
          <a:p>
            <a:r>
              <a:rPr lang="de-DE" dirty="0"/>
              <a:t>Bitcoin Buch: Schwerpunkt auf den ersten Teil -&gt; Programmierung und Technik weniger relevant</a:t>
            </a:r>
          </a:p>
          <a:p>
            <a:r>
              <a:rPr lang="de-DE" dirty="0"/>
              <a:t>Ethereum Buch: Schwerpunkt Aufbau Ethereum </a:t>
            </a:r>
            <a:r>
              <a:rPr lang="de-DE" dirty="0" err="1"/>
              <a:t>Blockchain</a:t>
            </a:r>
            <a:r>
              <a:rPr lang="de-DE" dirty="0"/>
              <a:t> Aufbau aber auch mit III möglich</a:t>
            </a:r>
          </a:p>
          <a:p>
            <a:r>
              <a:rPr lang="de-DE" dirty="0" err="1"/>
              <a:t>Blockchain</a:t>
            </a:r>
            <a:r>
              <a:rPr lang="de-DE" dirty="0"/>
              <a:t> für Entwickler: Ethereum Schwerpunkt für den II und III Teil</a:t>
            </a:r>
          </a:p>
          <a:p>
            <a:endParaRPr lang="de-DE" dirty="0"/>
          </a:p>
          <a:p>
            <a:r>
              <a:rPr lang="de-DE" dirty="0"/>
              <a:t>Wallet, Remix und Programmierung in </a:t>
            </a:r>
            <a:r>
              <a:rPr lang="de-DE" dirty="0" err="1"/>
              <a:t>Solidity</a:t>
            </a:r>
            <a:r>
              <a:rPr lang="de-DE" dirty="0"/>
              <a:t> am besten mit den Onlinequellen!!! Werden auf den Folien angegebenen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31B1C-9E66-3246-AD9E-724A47660CE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63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9271A9-393E-2D49-A9BF-69BF27D96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161512B-35C5-0D4F-AA61-ED47355BC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A888EE8-F7FA-AF49-B041-3E32B7E55B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037" y="6476922"/>
            <a:ext cx="1910963" cy="32514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A4DC66CA-F9A4-264D-95E3-18EFFC0AD226}"/>
              </a:ext>
            </a:extLst>
          </p:cNvPr>
          <p:cNvSpPr/>
          <p:nvPr userDrawn="1"/>
        </p:nvSpPr>
        <p:spPr>
          <a:xfrm>
            <a:off x="-44298" y="6596390"/>
            <a:ext cx="95341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Sommersemester 2020 </a:t>
            </a:r>
            <a:r>
              <a:rPr kumimoji="0" lang="de-DE" sz="8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ⓒ</a:t>
            </a:r>
            <a:r>
              <a:rPr kumimoji="0" lang="de-DE" sz="11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Dr. Wolfgang Wilke			      </a:t>
            </a:r>
            <a:r>
              <a:rPr lang="de-DE" sz="1100" dirty="0">
                <a:solidFill>
                  <a:prstClr val="black">
                    <a:tint val="75000"/>
                  </a:prstClr>
                </a:solidFill>
              </a:rPr>
              <a:t>Blockchain – Distributed Ledger Technologies</a:t>
            </a:r>
          </a:p>
        </p:txBody>
      </p:sp>
    </p:spTree>
    <p:extLst>
      <p:ext uri="{BB962C8B-B14F-4D97-AF65-F5344CB8AC3E}">
        <p14:creationId xmlns:p14="http://schemas.microsoft.com/office/powerpoint/2010/main" val="135674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A471F-31EB-BC42-AA0C-82029A6C4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784" y="160024"/>
            <a:ext cx="11189677" cy="590931"/>
          </a:xfrm>
        </p:spPr>
        <p:txBody>
          <a:bodyPr>
            <a:spAutoFit/>
          </a:bodyPr>
          <a:lstStyle>
            <a:lvl1pPr>
              <a:defRPr sz="3600" b="1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87288E-B837-7E48-8435-CDCBD0797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784" y="1087070"/>
            <a:ext cx="11189676" cy="496203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B86C28E2-5332-5744-8C04-AFD3BDF383A4}"/>
              </a:ext>
            </a:extLst>
          </p:cNvPr>
          <p:cNvCxnSpPr/>
          <p:nvPr userDrawn="1"/>
        </p:nvCxnSpPr>
        <p:spPr>
          <a:xfrm>
            <a:off x="269631" y="867508"/>
            <a:ext cx="11652738" cy="0"/>
          </a:xfrm>
          <a:prstGeom prst="line">
            <a:avLst/>
          </a:prstGeom>
          <a:ln w="34925" cap="rnd">
            <a:solidFill>
              <a:schemeClr val="tx1">
                <a:lumMod val="65000"/>
                <a:lumOff val="35000"/>
                <a:alpha val="5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68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966E0F1-368C-8145-8B5F-D0AF28BEA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512CFB-231A-914C-B1D8-25E46CBE9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BBDE00E-D990-7646-AC0D-8747C424D7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281037" y="6537801"/>
            <a:ext cx="1910963" cy="32514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DFE90FD-F72E-394E-A07B-972139265479}"/>
              </a:ext>
            </a:extLst>
          </p:cNvPr>
          <p:cNvSpPr/>
          <p:nvPr userDrawn="1"/>
        </p:nvSpPr>
        <p:spPr>
          <a:xfrm>
            <a:off x="-44298" y="6596390"/>
            <a:ext cx="76900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Sommersemester 2020 </a:t>
            </a:r>
            <a:r>
              <a:rPr kumimoji="0" lang="de-DE" sz="8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ⓒ</a:t>
            </a:r>
            <a:r>
              <a:rPr kumimoji="0" lang="de-DE" sz="11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Dr. Wolfgang Wilke			      </a:t>
            </a:r>
            <a:r>
              <a:rPr lang="de-DE" sz="1100" dirty="0">
                <a:solidFill>
                  <a:prstClr val="black">
                    <a:tint val="75000"/>
                  </a:prstClr>
                </a:solidFill>
              </a:rPr>
              <a:t>Blockchain – Distributed </a:t>
            </a:r>
            <a:r>
              <a:rPr lang="de-DE" sz="1100" dirty="0" err="1">
                <a:solidFill>
                  <a:prstClr val="black">
                    <a:tint val="75000"/>
                  </a:prstClr>
                </a:solidFill>
              </a:rPr>
              <a:t>Ledger</a:t>
            </a:r>
            <a:r>
              <a:rPr lang="de-DE" sz="1100" dirty="0">
                <a:solidFill>
                  <a:prstClr val="black">
                    <a:tint val="75000"/>
                  </a:prstClr>
                </a:solidFill>
              </a:rPr>
              <a:t> Technologies -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CA72836-F430-0148-9966-F1EDC52BF594}"/>
              </a:ext>
            </a:extLst>
          </p:cNvPr>
          <p:cNvSpPr/>
          <p:nvPr userDrawn="1"/>
        </p:nvSpPr>
        <p:spPr>
          <a:xfrm>
            <a:off x="7395086" y="6596390"/>
            <a:ext cx="4571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2D91F86-1565-7440-A672-A1A23C6B6B82}" type="slidenum">
              <a:rPr lang="de-DE" sz="1100" kern="1200" smtClean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‹Nr.›</a:t>
            </a:fld>
            <a:endParaRPr lang="de-DE" sz="1100" kern="1200" dirty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39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ip.uni-trier.de/dispatch.php/course/files?cid=1acb9411c0623f95c5433f7a2970b6d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.uni-trier.d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FBD187-1E3B-2F4B-9FC0-31E6DE1F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Organisatorisches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38776D4-6C6E-3A45-B312-DF7C7B89DF33}"/>
              </a:ext>
            </a:extLst>
          </p:cNvPr>
          <p:cNvSpPr/>
          <p:nvPr/>
        </p:nvSpPr>
        <p:spPr>
          <a:xfrm>
            <a:off x="315759" y="1040025"/>
            <a:ext cx="1161119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Lehrveranstaltungen im Wintersemester 2020/2021: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Seminar: „Architektur für Blockchain Anwendungen“ im Bachelor Wirtschaftsinformatik 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Modul: 	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„Spezielle Themen der Wirtschaftsinformatik 2“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(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FPO2019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</a:t>
            </a:r>
            <a:r>
              <a:rPr kumimoji="0" lang="de-DE" sz="1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VeranstaltungsNr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14502919/</a:t>
            </a:r>
            <a:r>
              <a:rPr kumimoji="0" lang="de-DE" sz="1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Prüf.Nr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780528) 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bzw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  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de-DE" b="1" dirty="0"/>
              <a:t>" Spezielle Themen der Wirtschaftsinformatik "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(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FPO2015/2017 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VeranstaltungsNr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s.oben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de-DE" sz="1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Prüf.Nr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78526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Umfang: 	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LP, 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SWS – Blockveranstaltung</a:t>
            </a:r>
            <a:br>
              <a:rPr kumimoji="0" lang="de-DE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de-DE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Seminar: „Fortgeschrittene Architektur für Blockchain Anwendungen“ im Master Wirtschaftsinformatik 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Modul: 	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„Vertiefung Wirtschaftsinformatik 2“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(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FPO2019 –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VeranstaltungsNr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14502925/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Prüf.Nr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lang="de-DE" dirty="0" smtClean="0">
                <a:solidFill>
                  <a:srgbClr val="FF0000"/>
                </a:solidFill>
                <a:latin typeface="Calibri" panose="020F0502020204030204"/>
              </a:rPr>
              <a:t>702811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 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Umfang: 	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LP, 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SWS - Blockveranstaltung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Beide Seminare werden in einer gemeinsamen Blockveranstaltung durchgeführt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lang="de-DE" b="1" dirty="0" smtClean="0">
                <a:solidFill>
                  <a:prstClr val="black"/>
                </a:solidFill>
                <a:latin typeface="Calibri" panose="020F0502020204030204"/>
              </a:rPr>
              <a:t>Anmeldeschluss 30.10.2020!</a:t>
            </a:r>
            <a:endParaRPr kumimoji="0" lang="de-DE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defRPr/>
            </a:pPr>
            <a:r>
              <a:rPr lang="de-DE" sz="1200" b="1" dirty="0" smtClean="0">
                <a:solidFill>
                  <a:srgbClr val="FF0000"/>
                </a:solidFill>
                <a:latin typeface="Calibri" panose="020F0502020204030204"/>
              </a:rPr>
              <a:t>Hinweis:</a:t>
            </a:r>
            <a:r>
              <a:rPr lang="de-DE" sz="1200" dirty="0" smtClean="0">
                <a:solidFill>
                  <a:srgbClr val="FF0000"/>
                </a:solidFill>
                <a:latin typeface="Calibri" panose="020F0502020204030204"/>
              </a:rPr>
              <a:t> </a:t>
            </a:r>
            <a:r>
              <a:rPr kumimoji="0" lang="de-DE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Bitte unbedingt bei der Anmeldung</a:t>
            </a:r>
            <a:r>
              <a:rPr kumimoji="0" lang="de-DE" sz="1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zur Prüfung auf </a:t>
            </a:r>
            <a:r>
              <a:rPr kumimoji="0" lang="de-DE" sz="1200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richtiges </a:t>
            </a:r>
            <a:r>
              <a:rPr kumimoji="0" lang="de-DE" sz="1200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Prüfungsdatum (31.10.2020) </a:t>
            </a:r>
            <a:r>
              <a:rPr kumimoji="0" lang="de-DE" sz="1200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und Prüfer Dr. Wilke </a:t>
            </a:r>
            <a:r>
              <a:rPr kumimoji="0" lang="de-DE" sz="1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achten, da es im WiSe2020 in FPO 2015/2017 Bachelor unter </a:t>
            </a:r>
            <a:r>
              <a:rPr kumimoji="0" lang="de-DE" sz="12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Prüfungsnr</a:t>
            </a:r>
            <a:r>
              <a:rPr kumimoji="0" lang="de-DE" sz="1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. 78526 zwei verschiedene Prüfungen „Spezielle Themen der Wirtschaftsinformatik“ gibt (die zweite gehört zum </a:t>
            </a:r>
            <a:r>
              <a:rPr lang="de-DE" sz="1200" dirty="0" smtClean="0">
                <a:solidFill>
                  <a:srgbClr val="FF0000"/>
                </a:solidFill>
                <a:latin typeface="Calibri" panose="020F0502020204030204"/>
              </a:rPr>
              <a:t>Modul </a:t>
            </a:r>
            <a:r>
              <a:rPr kumimoji="0" lang="de-DE" sz="1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Webentwicklung/Kalenborn)! </a:t>
            </a:r>
            <a:r>
              <a:rPr lang="de-DE" sz="1200" dirty="0">
                <a:solidFill>
                  <a:srgbClr val="FF0000"/>
                </a:solidFill>
              </a:rPr>
              <a:t>Es kann nur </a:t>
            </a:r>
            <a:r>
              <a:rPr lang="de-DE" sz="1200" u="sng" dirty="0">
                <a:solidFill>
                  <a:srgbClr val="FF0000"/>
                </a:solidFill>
              </a:rPr>
              <a:t>eine </a:t>
            </a:r>
            <a:r>
              <a:rPr lang="de-DE" sz="1200" dirty="0">
                <a:solidFill>
                  <a:srgbClr val="FF0000"/>
                </a:solidFill>
              </a:rPr>
              <a:t>der beiden Prüfungen abgelegt werden, da beide dem gleichen Modul "Spezielle Themen der Wirtschaftsinformatik" zugeordnet werden - bitte berücksichtigen Sie dies bei Ihrer Semesterplanung!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9603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FBD187-1E3B-2F4B-9FC0-31E6DE1F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Organisatorisches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38776D4-6C6E-3A45-B312-DF7C7B89DF33}"/>
              </a:ext>
            </a:extLst>
          </p:cNvPr>
          <p:cNvSpPr/>
          <p:nvPr/>
        </p:nvSpPr>
        <p:spPr>
          <a:xfrm>
            <a:off x="474784" y="1505422"/>
            <a:ext cx="122730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Prüfungsleistungen: schriftliche Ausarbeitung, Vortrag und Diskussion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Termine für beide Veranstaltungen: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9F7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Themenvergabe und Ausgabe der Unterlagen: </a:t>
            </a:r>
            <a:r>
              <a:rPr lang="de-DE" dirty="0">
                <a:latin typeface="Calibri" panose="020F0502020204030204"/>
              </a:rPr>
              <a:t>6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November 2020 (Freitag 14 - 18 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Uhr,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vorauss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HZ201</a:t>
            </a:r>
            <a:r>
              <a:rPr kumimoji="0" lang="de-DE" sz="1800" b="0" i="0" u="non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de-DE" sz="1800" b="0" i="0" u="non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/>
            <a:r>
              <a:rPr lang="de-DE" dirty="0">
                <a:solidFill>
                  <a:srgbClr val="9F7700"/>
                </a:solidFill>
                <a:latin typeface="Calibri" panose="020F0502020204030204"/>
              </a:rPr>
              <a:t>Präsentationstermin in der Universität Trier:  </a:t>
            </a:r>
            <a:r>
              <a:rPr lang="de-DE" dirty="0" smtClean="0">
                <a:latin typeface="Calibri" panose="020F0502020204030204"/>
              </a:rPr>
              <a:t>21. + 22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Januar </a:t>
            </a:r>
            <a:r>
              <a:rPr lang="de-DE" dirty="0"/>
              <a:t>2021 (Freitag 9 - 17 </a:t>
            </a:r>
            <a:r>
              <a:rPr lang="de-DE" dirty="0" smtClean="0"/>
              <a:t>Uhr, </a:t>
            </a:r>
            <a:r>
              <a:rPr lang="de-DE" dirty="0" err="1" smtClean="0">
                <a:solidFill>
                  <a:srgbClr val="FF0000"/>
                </a:solidFill>
              </a:rPr>
              <a:t>vorauss</a:t>
            </a:r>
            <a:r>
              <a:rPr lang="de-DE" dirty="0" smtClean="0">
                <a:solidFill>
                  <a:srgbClr val="FF0000"/>
                </a:solidFill>
              </a:rPr>
              <a:t>. HS13</a:t>
            </a:r>
            <a:r>
              <a:rPr lang="de-DE" dirty="0" smtClean="0"/>
              <a:t>)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80975" marR="0" lvl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Unterlagen zur Vorlesung: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https://studip.uni-trier.de/dispatch.php/course/files?cid=1acb9411c0623f95c5433f7a2970b6d8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80975" marR="0" lvl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srgbClr val="FF0000"/>
              </a:solidFill>
              <a:latin typeface="Calibri" panose="020F0502020204030204"/>
            </a:endParaRPr>
          </a:p>
          <a:p>
            <a:pPr marL="180975" marR="0" lvl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Aktuelle Informationen zur</a:t>
            </a:r>
            <a:r>
              <a:rPr kumimoji="0" lang="de-DE" sz="1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Veranstaltung, wie üblich unter </a:t>
            </a:r>
            <a:r>
              <a:rPr kumimoji="0" lang="de-DE" sz="1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www.wi.uni-trier.de</a:t>
            </a:r>
            <a:r>
              <a:rPr kumimoji="0" lang="de-DE" sz="1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Aktuelle Lehre</a:t>
            </a:r>
          </a:p>
          <a:p>
            <a:pPr marL="180975" marR="0" lvl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>
              <a:latin typeface="Calibri" panose="020F0502020204030204"/>
              <a:sym typeface="Wingdings" panose="05000000000000000000" pitchFamily="2" charset="2"/>
            </a:endParaRPr>
          </a:p>
          <a:p>
            <a:pPr marL="180975" marR="0" lvl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Die Anzahl der Teilnehmer ist begrenzt auf insgesamt 10 Studierende für beide Veranstaltungen zusammen</a:t>
            </a:r>
            <a:r>
              <a:rPr kumimoji="0" lang="de-DE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. 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730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FBD187-1E3B-2F4B-9FC0-31E6DE1F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Literaturgrundlage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733FF90-D389-F749-A10C-BD8D003E1232}"/>
              </a:ext>
            </a:extLst>
          </p:cNvPr>
          <p:cNvSpPr/>
          <p:nvPr/>
        </p:nvSpPr>
        <p:spPr>
          <a:xfrm>
            <a:off x="3256443" y="2658903"/>
            <a:ext cx="6096000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solidFill>
                  <a:srgbClr val="333333"/>
                </a:solidFill>
                <a:latin typeface="RobotoRegular"/>
              </a:rPr>
              <a:t>Dr. </a:t>
            </a:r>
            <a:r>
              <a:rPr lang="de-DE" sz="1400" dirty="0" err="1">
                <a:solidFill>
                  <a:srgbClr val="333333"/>
                </a:solidFill>
                <a:latin typeface="RobotoRegular"/>
              </a:rPr>
              <a:t>Xiwei</a:t>
            </a:r>
            <a:r>
              <a:rPr lang="de-DE" sz="1400" dirty="0">
                <a:solidFill>
                  <a:srgbClr val="333333"/>
                </a:solidFill>
                <a:latin typeface="RobotoRegular"/>
              </a:rPr>
              <a:t> </a:t>
            </a:r>
            <a:r>
              <a:rPr lang="de-DE" sz="1400" dirty="0" err="1">
                <a:solidFill>
                  <a:srgbClr val="333333"/>
                </a:solidFill>
                <a:latin typeface="RobotoRegular"/>
              </a:rPr>
              <a:t>Xu</a:t>
            </a:r>
            <a:r>
              <a:rPr lang="de-DE" sz="1400" dirty="0">
                <a:solidFill>
                  <a:srgbClr val="333333"/>
                </a:solidFill>
                <a:latin typeface="RobotoRegular"/>
              </a:rPr>
              <a:t>, Dr. Ingo Weber, Dr. Mark </a:t>
            </a:r>
            <a:r>
              <a:rPr lang="de-DE" sz="1400" dirty="0" err="1">
                <a:solidFill>
                  <a:srgbClr val="333333"/>
                </a:solidFill>
                <a:latin typeface="RobotoRegular"/>
              </a:rPr>
              <a:t>Staples</a:t>
            </a:r>
            <a:endParaRPr lang="de-DE" sz="1400" dirty="0">
              <a:solidFill>
                <a:srgbClr val="333333"/>
              </a:solidFill>
              <a:latin typeface="RobotoRegular"/>
            </a:endParaRPr>
          </a:p>
          <a:p>
            <a:r>
              <a:rPr lang="de-DE" sz="1400" b="1" dirty="0" err="1">
                <a:solidFill>
                  <a:srgbClr val="333333"/>
                </a:solidFill>
                <a:latin typeface="RobotoRegular"/>
              </a:rPr>
              <a:t>Architecture</a:t>
            </a:r>
            <a:r>
              <a:rPr lang="de-DE" sz="1400" b="1" dirty="0">
                <a:solidFill>
                  <a:srgbClr val="333333"/>
                </a:solidFill>
                <a:latin typeface="RobotoRegular"/>
              </a:rPr>
              <a:t> </a:t>
            </a:r>
            <a:r>
              <a:rPr lang="de-DE" sz="1400" b="1" dirty="0" err="1">
                <a:solidFill>
                  <a:srgbClr val="333333"/>
                </a:solidFill>
                <a:latin typeface="RobotoRegular"/>
              </a:rPr>
              <a:t>for</a:t>
            </a:r>
            <a:r>
              <a:rPr lang="de-DE" sz="1400" b="1" dirty="0">
                <a:solidFill>
                  <a:srgbClr val="333333"/>
                </a:solidFill>
                <a:latin typeface="RobotoRegular"/>
              </a:rPr>
              <a:t> </a:t>
            </a:r>
            <a:r>
              <a:rPr lang="de-DE" sz="1400" b="1" dirty="0" err="1">
                <a:solidFill>
                  <a:srgbClr val="333333"/>
                </a:solidFill>
                <a:latin typeface="RobotoRegular"/>
              </a:rPr>
              <a:t>Blockchain</a:t>
            </a:r>
            <a:r>
              <a:rPr lang="de-DE" sz="1400" b="1" dirty="0">
                <a:solidFill>
                  <a:srgbClr val="333333"/>
                </a:solidFill>
                <a:latin typeface="RobotoRegular"/>
              </a:rPr>
              <a:t> </a:t>
            </a:r>
            <a:r>
              <a:rPr lang="de-DE" sz="1400" b="1" dirty="0" err="1">
                <a:solidFill>
                  <a:srgbClr val="333333"/>
                </a:solidFill>
                <a:latin typeface="RobotoRegular"/>
              </a:rPr>
              <a:t>Applications</a:t>
            </a:r>
            <a:endParaRPr lang="de-DE" sz="1400" b="1" dirty="0">
              <a:solidFill>
                <a:srgbClr val="333333"/>
              </a:solidFill>
              <a:latin typeface="RobotoRegular"/>
            </a:endParaRPr>
          </a:p>
          <a:p>
            <a:r>
              <a:rPr lang="de-DE" sz="1400" dirty="0">
                <a:solidFill>
                  <a:srgbClr val="333333"/>
                </a:solidFill>
                <a:latin typeface="RobotoRegular"/>
              </a:rPr>
              <a:t>1. Auflage</a:t>
            </a:r>
            <a:br>
              <a:rPr lang="de-DE" sz="1400" dirty="0">
                <a:solidFill>
                  <a:srgbClr val="333333"/>
                </a:solidFill>
                <a:latin typeface="RobotoRegular"/>
              </a:rPr>
            </a:br>
            <a:r>
              <a:rPr lang="de-DE" sz="1400" dirty="0">
                <a:solidFill>
                  <a:srgbClr val="333333"/>
                </a:solidFill>
                <a:latin typeface="RobotoRegular"/>
              </a:rPr>
              <a:t>März 2019, 329 Seiten</a:t>
            </a:r>
            <a:br>
              <a:rPr lang="de-DE" sz="1400" dirty="0">
                <a:solidFill>
                  <a:srgbClr val="333333"/>
                </a:solidFill>
                <a:latin typeface="RobotoRegular"/>
              </a:rPr>
            </a:br>
            <a:r>
              <a:rPr lang="de-DE" sz="1400" dirty="0">
                <a:solidFill>
                  <a:srgbClr val="333333"/>
                </a:solidFill>
                <a:latin typeface="RobotoRegular"/>
              </a:rPr>
              <a:t>Springer International Publishing</a:t>
            </a:r>
            <a:br>
              <a:rPr lang="de-DE" sz="1400" dirty="0">
                <a:solidFill>
                  <a:srgbClr val="333333"/>
                </a:solidFill>
                <a:latin typeface="RobotoRegular"/>
              </a:rPr>
            </a:br>
            <a:r>
              <a:rPr lang="de-DE" sz="1400" dirty="0">
                <a:solidFill>
                  <a:srgbClr val="333333"/>
                </a:solidFill>
                <a:latin typeface="RobotoRegular"/>
              </a:rPr>
              <a:t>Print ISBN: 978-3-030-03034-6</a:t>
            </a:r>
          </a:p>
          <a:p>
            <a:r>
              <a:rPr lang="de-DE" sz="1400" dirty="0">
                <a:solidFill>
                  <a:srgbClr val="333333"/>
                </a:solidFill>
                <a:latin typeface="RobotoRegular"/>
              </a:rPr>
              <a:t>Electronic ISBN: 978-3-030-03035-3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E1C528D6-8A57-2D4C-B237-7264DE349C21}"/>
              </a:ext>
            </a:extLst>
          </p:cNvPr>
          <p:cNvCxnSpPr>
            <a:cxnSpLocks/>
          </p:cNvCxnSpPr>
          <p:nvPr/>
        </p:nvCxnSpPr>
        <p:spPr>
          <a:xfrm flipV="1">
            <a:off x="3256443" y="2533828"/>
            <a:ext cx="7867082" cy="3524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390BBCB7-9E2F-F447-9FC2-3B3A02971F11}"/>
              </a:ext>
            </a:extLst>
          </p:cNvPr>
          <p:cNvCxnSpPr>
            <a:cxnSpLocks/>
          </p:cNvCxnSpPr>
          <p:nvPr/>
        </p:nvCxnSpPr>
        <p:spPr>
          <a:xfrm flipV="1">
            <a:off x="3308127" y="4386576"/>
            <a:ext cx="7815398" cy="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FE131FE8-F350-7C4D-82BF-B877EF943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784" y="1738222"/>
            <a:ext cx="21082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98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FBD187-1E3B-2F4B-9FC0-31E6DE1F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Aufgabenstellung Bachelorveranstaltung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43B0ED-1F0E-E048-B9BF-4E35EAF3BC20}"/>
              </a:ext>
            </a:extLst>
          </p:cNvPr>
          <p:cNvSpPr txBox="1"/>
          <p:nvPr/>
        </p:nvSpPr>
        <p:spPr>
          <a:xfrm>
            <a:off x="474785" y="1778558"/>
            <a:ext cx="106241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Für das Seminar ist das jeweilige Paper zu dem Thema durchzuarbeiten sowie weitere sekundäre Literatur zur Vertiefung des Themas unter Anleitung zu erarbeiten.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Es ist eine Ausarbeitung in Latex (10 Seiten, Template wird bereitgestellt) zu dem Thema zu erarbeiten.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Eine Präsentation des Thema (ca. 20 Minuten) ist auf der Abschlussveranstaltung abzuhalten. Der Präsentation schließt sich eine Diskussion zum Thema 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Ausarbeitung, die Präsentation und Diskussion werden bewertet.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Teilnahme an der Themenvergabe und an der Abschlussveranstaltung ist Pflicht zum Bestehen des Seminars.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065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FBD187-1E3B-2F4B-9FC0-31E6DE1F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Aufgabenstellung Masterveranstaltung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43B0ED-1F0E-E048-B9BF-4E35EAF3BC20}"/>
              </a:ext>
            </a:extLst>
          </p:cNvPr>
          <p:cNvSpPr txBox="1"/>
          <p:nvPr/>
        </p:nvSpPr>
        <p:spPr>
          <a:xfrm>
            <a:off x="474785" y="1778558"/>
            <a:ext cx="106241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Für das Seminar ist das jeweilige Paper zu dem Thema durchzuarbeiten sowie weiter sekundäre Literatur zur Vertiefung des Themas selbstständig zu recherchieren und zu erarbeiten.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Es ist eine Ausarbeitung in Latex (15 Seiten, Template wird bereitgestellt) zu dem Thema zu erarbeiten.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Eine Präsentation des Thema (ca. 30 Minuten) ist auf der Abschlussveranstaltung abzuhalten. Der Präsentation schließt sich eine Diskussion zum Thema 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Ausarbeitung, die Präsentation und Diskussion werden bewertet.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Teilnahme an der Themenvergabe und an der Abschlussveranstaltung ist Pflicht zum Bestehen des Seminars.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73634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1097</Words>
  <Application>Microsoft Office PowerPoint</Application>
  <PresentationFormat>Breitbild</PresentationFormat>
  <Paragraphs>129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RobotoRegular</vt:lpstr>
      <vt:lpstr>Wingdings</vt:lpstr>
      <vt:lpstr>1_Office</vt:lpstr>
      <vt:lpstr>Organisatorisches</vt:lpstr>
      <vt:lpstr>Organisatorisches</vt:lpstr>
      <vt:lpstr>Literaturgrundlage</vt:lpstr>
      <vt:lpstr>Aufgabenstellung Bachelorveranstaltung</vt:lpstr>
      <vt:lpstr>Aufgabenstellung Masterveranstaltung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Organisatorisches</dc:title>
  <dc:creator>Wolfgang Wilke</dc:creator>
  <cp:lastModifiedBy>Silke Kruft</cp:lastModifiedBy>
  <cp:revision>24</cp:revision>
  <dcterms:created xsi:type="dcterms:W3CDTF">2020-06-16T09:00:12Z</dcterms:created>
  <dcterms:modified xsi:type="dcterms:W3CDTF">2020-10-07T16:11:05Z</dcterms:modified>
</cp:coreProperties>
</file>