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96" r:id="rId11"/>
    <p:sldId id="265" r:id="rId12"/>
    <p:sldId id="266" r:id="rId13"/>
    <p:sldId id="267" r:id="rId14"/>
    <p:sldId id="268" r:id="rId15"/>
    <p:sldId id="269" r:id="rId16"/>
    <p:sldId id="270" r:id="rId17"/>
    <p:sldId id="271" r:id="rId18"/>
    <p:sldId id="274" r:id="rId19"/>
    <p:sldId id="272" r:id="rId20"/>
    <p:sldId id="273"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38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Tabelle1!$B$1</c:f>
              <c:strCache>
                <c:ptCount val="1"/>
                <c:pt idx="0">
                  <c:v>2019</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Tabelle1!$A$2:$A$4</c:f>
              <c:strCache>
                <c:ptCount val="3"/>
                <c:pt idx="0">
                  <c:v>Diebstahl</c:v>
                </c:pt>
                <c:pt idx="1">
                  <c:v>Betrug</c:v>
                </c:pt>
                <c:pt idx="2">
                  <c:v>Sonstige</c:v>
                </c:pt>
              </c:strCache>
            </c:strRef>
          </c:cat>
          <c:val>
            <c:numRef>
              <c:f>Tabelle1!$B$2:$B$4</c:f>
              <c:numCache>
                <c:formatCode>General</c:formatCode>
                <c:ptCount val="3"/>
                <c:pt idx="0">
                  <c:v>33.6</c:v>
                </c:pt>
                <c:pt idx="1">
                  <c:v>15.3</c:v>
                </c:pt>
                <c:pt idx="2">
                  <c:v>51.1</c:v>
                </c:pt>
              </c:numCache>
            </c:numRef>
          </c:val>
          <c:extLst>
            <c:ext xmlns:c16="http://schemas.microsoft.com/office/drawing/2014/chart" uri="{C3380CC4-5D6E-409C-BE32-E72D297353CC}">
              <c16:uniqueId val="{00000000-D831-44C7-BBD7-0D13F7E5F0A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de-DE"/>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166DFE-4186-44F4-BDC6-B708B55BEB3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de-DE"/>
        </a:p>
      </dgm:t>
    </dgm:pt>
    <dgm:pt modelId="{3921D43A-9A7F-4F05-BF94-31B2E3515B08}">
      <dgm:prSet phldrT="[Text]" custT="1"/>
      <dgm:spPr/>
      <dgm:t>
        <a:bodyPr/>
        <a:lstStyle/>
        <a:p>
          <a:r>
            <a:rPr lang="de-DE" sz="1800" dirty="0"/>
            <a:t>Täter</a:t>
          </a:r>
        </a:p>
      </dgm:t>
    </dgm:pt>
    <dgm:pt modelId="{C640E60C-43EE-4BF7-8F8E-B49EF6790486}" type="parTrans" cxnId="{50741500-36F6-4BBA-B8F5-39A46227E1FA}">
      <dgm:prSet/>
      <dgm:spPr/>
      <dgm:t>
        <a:bodyPr/>
        <a:lstStyle/>
        <a:p>
          <a:endParaRPr lang="de-DE"/>
        </a:p>
      </dgm:t>
    </dgm:pt>
    <dgm:pt modelId="{7FD09B34-AFF8-46E7-9240-1C38FFE0A0B4}" type="sibTrans" cxnId="{50741500-36F6-4BBA-B8F5-39A46227E1FA}">
      <dgm:prSet/>
      <dgm:spPr>
        <a:solidFill>
          <a:schemeClr val="accent1">
            <a:tint val="60000"/>
            <a:hueOff val="0"/>
            <a:satOff val="0"/>
            <a:lumOff val="0"/>
            <a:alpha val="0"/>
          </a:schemeClr>
        </a:solidFill>
      </dgm:spPr>
      <dgm:t>
        <a:bodyPr/>
        <a:lstStyle/>
        <a:p>
          <a:endParaRPr lang="de-DE"/>
        </a:p>
      </dgm:t>
    </dgm:pt>
    <dgm:pt modelId="{B0A7AC67-7D47-4438-8347-2883D507E5B0}">
      <dgm:prSet phldrT="[Text]" custT="1"/>
      <dgm:spPr/>
      <dgm:t>
        <a:bodyPr/>
        <a:lstStyle/>
        <a:p>
          <a:endParaRPr lang="de-DE" sz="900" dirty="0"/>
        </a:p>
        <a:p>
          <a:r>
            <a:rPr lang="de-DE" sz="1400" dirty="0"/>
            <a:t>Geschädigter</a:t>
          </a:r>
        </a:p>
        <a:p>
          <a:endParaRPr lang="de-DE" sz="900" dirty="0"/>
        </a:p>
      </dgm:t>
    </dgm:pt>
    <dgm:pt modelId="{D4B70F14-137A-4BB3-8B22-12BA626DD91D}" type="parTrans" cxnId="{369D6693-327D-48E5-8EE8-E2333BC91EC8}">
      <dgm:prSet/>
      <dgm:spPr/>
      <dgm:t>
        <a:bodyPr/>
        <a:lstStyle/>
        <a:p>
          <a:endParaRPr lang="de-DE"/>
        </a:p>
      </dgm:t>
    </dgm:pt>
    <dgm:pt modelId="{6F0E6127-4AB4-416A-99BA-7D9BF0D66230}" type="sibTrans" cxnId="{369D6693-327D-48E5-8EE8-E2333BC91EC8}">
      <dgm:prSet/>
      <dgm:spPr>
        <a:scene3d>
          <a:camera prst="orthographicFront">
            <a:rot lat="0" lon="0" rev="10800000"/>
          </a:camera>
          <a:lightRig rig="threePt" dir="t"/>
        </a:scene3d>
      </dgm:spPr>
      <dgm:t>
        <a:bodyPr/>
        <a:lstStyle/>
        <a:p>
          <a:endParaRPr lang="de-DE"/>
        </a:p>
      </dgm:t>
    </dgm:pt>
    <dgm:pt modelId="{07391015-BE89-4284-AAF8-BAF2FFA3D7A0}">
      <dgm:prSet phldrT="[Text]" custT="1"/>
      <dgm:spPr/>
      <dgm:t>
        <a:bodyPr/>
        <a:lstStyle/>
        <a:p>
          <a:r>
            <a:rPr lang="de-DE" sz="1400" dirty="0"/>
            <a:t>Verfügender</a:t>
          </a:r>
        </a:p>
      </dgm:t>
    </dgm:pt>
    <dgm:pt modelId="{BFB148AA-A49F-4424-B8BF-65F0284EF952}" type="parTrans" cxnId="{D73704BA-5C34-4BAA-822F-C61FBD71BBAD}">
      <dgm:prSet/>
      <dgm:spPr/>
      <dgm:t>
        <a:bodyPr/>
        <a:lstStyle/>
        <a:p>
          <a:endParaRPr lang="de-DE"/>
        </a:p>
      </dgm:t>
    </dgm:pt>
    <dgm:pt modelId="{95C0C2B5-9D8D-4A40-9C74-C8F2C953F90D}" type="sibTrans" cxnId="{D73704BA-5C34-4BAA-822F-C61FBD71BBAD}">
      <dgm:prSet/>
      <dgm:spPr/>
      <dgm:t>
        <a:bodyPr/>
        <a:lstStyle/>
        <a:p>
          <a:endParaRPr lang="de-DE"/>
        </a:p>
      </dgm:t>
    </dgm:pt>
    <dgm:pt modelId="{B4FAC098-31EA-4D47-9F69-300337D53A4F}" type="pres">
      <dgm:prSet presAssocID="{D7166DFE-4186-44F4-BDC6-B708B55BEB3B}" presName="Name0" presStyleCnt="0">
        <dgm:presLayoutVars>
          <dgm:dir/>
          <dgm:resizeHandles val="exact"/>
        </dgm:presLayoutVars>
      </dgm:prSet>
      <dgm:spPr/>
    </dgm:pt>
    <dgm:pt modelId="{491C970C-D115-46A6-B4F0-9F64F71E562C}" type="pres">
      <dgm:prSet presAssocID="{3921D43A-9A7F-4F05-BF94-31B2E3515B08}" presName="node" presStyleLbl="node1" presStyleIdx="0" presStyleCnt="3">
        <dgm:presLayoutVars>
          <dgm:bulletEnabled val="1"/>
        </dgm:presLayoutVars>
      </dgm:prSet>
      <dgm:spPr/>
    </dgm:pt>
    <dgm:pt modelId="{D93A81C4-4790-476D-ADCE-1142212C514E}" type="pres">
      <dgm:prSet presAssocID="{7FD09B34-AFF8-46E7-9240-1C38FFE0A0B4}" presName="sibTrans" presStyleLbl="sibTrans2D1" presStyleIdx="0" presStyleCnt="3"/>
      <dgm:spPr>
        <a:prstGeom prst="leftArrow">
          <a:avLst/>
        </a:prstGeom>
      </dgm:spPr>
    </dgm:pt>
    <dgm:pt modelId="{F8D99AEA-A786-4F1C-AD62-2AC0792A039E}" type="pres">
      <dgm:prSet presAssocID="{7FD09B34-AFF8-46E7-9240-1C38FFE0A0B4}" presName="connectorText" presStyleLbl="sibTrans2D1" presStyleIdx="0" presStyleCnt="3"/>
      <dgm:spPr/>
    </dgm:pt>
    <dgm:pt modelId="{D599DF4D-BC01-41ED-87B0-803655A08821}" type="pres">
      <dgm:prSet presAssocID="{B0A7AC67-7D47-4438-8347-2883D507E5B0}" presName="node" presStyleLbl="node1" presStyleIdx="1" presStyleCnt="3">
        <dgm:presLayoutVars>
          <dgm:bulletEnabled val="1"/>
        </dgm:presLayoutVars>
      </dgm:prSet>
      <dgm:spPr/>
    </dgm:pt>
    <dgm:pt modelId="{6749ABEA-72AF-4B42-B2BA-3FFDE358A3DC}" type="pres">
      <dgm:prSet presAssocID="{6F0E6127-4AB4-416A-99BA-7D9BF0D66230}" presName="sibTrans" presStyleLbl="sibTrans2D1" presStyleIdx="1" presStyleCnt="3"/>
      <dgm:spPr>
        <a:prstGeom prst="leftArrow">
          <a:avLst/>
        </a:prstGeom>
      </dgm:spPr>
    </dgm:pt>
    <dgm:pt modelId="{BC7ED157-91E4-44A9-809C-78433F3AA6CF}" type="pres">
      <dgm:prSet presAssocID="{6F0E6127-4AB4-416A-99BA-7D9BF0D66230}" presName="connectorText" presStyleLbl="sibTrans2D1" presStyleIdx="1" presStyleCnt="3"/>
      <dgm:spPr/>
    </dgm:pt>
    <dgm:pt modelId="{99D3C50F-8100-4363-AE99-BC5FE3D206CA}" type="pres">
      <dgm:prSet presAssocID="{07391015-BE89-4284-AAF8-BAF2FFA3D7A0}" presName="node" presStyleLbl="node1" presStyleIdx="2" presStyleCnt="3">
        <dgm:presLayoutVars>
          <dgm:bulletEnabled val="1"/>
        </dgm:presLayoutVars>
      </dgm:prSet>
      <dgm:spPr/>
    </dgm:pt>
    <dgm:pt modelId="{62E1D64F-9DBF-4774-A6D1-D505D06B9CA0}" type="pres">
      <dgm:prSet presAssocID="{95C0C2B5-9D8D-4A40-9C74-C8F2C953F90D}" presName="sibTrans" presStyleLbl="sibTrans2D1" presStyleIdx="2" presStyleCnt="3"/>
      <dgm:spPr>
        <a:prstGeom prst="rightArrow">
          <a:avLst/>
        </a:prstGeom>
      </dgm:spPr>
    </dgm:pt>
    <dgm:pt modelId="{51453FB6-FF3A-4DCC-99A0-C4D437F8A141}" type="pres">
      <dgm:prSet presAssocID="{95C0C2B5-9D8D-4A40-9C74-C8F2C953F90D}" presName="connectorText" presStyleLbl="sibTrans2D1" presStyleIdx="2" presStyleCnt="3"/>
      <dgm:spPr/>
    </dgm:pt>
  </dgm:ptLst>
  <dgm:cxnLst>
    <dgm:cxn modelId="{50741500-36F6-4BBA-B8F5-39A46227E1FA}" srcId="{D7166DFE-4186-44F4-BDC6-B708B55BEB3B}" destId="{3921D43A-9A7F-4F05-BF94-31B2E3515B08}" srcOrd="0" destOrd="0" parTransId="{C640E60C-43EE-4BF7-8F8E-B49EF6790486}" sibTransId="{7FD09B34-AFF8-46E7-9240-1C38FFE0A0B4}"/>
    <dgm:cxn modelId="{42F3720B-1633-45FD-9B3C-F2A1A30B8FED}" type="presOf" srcId="{95C0C2B5-9D8D-4A40-9C74-C8F2C953F90D}" destId="{51453FB6-FF3A-4DCC-99A0-C4D437F8A141}" srcOrd="1" destOrd="0" presId="urn:microsoft.com/office/officeart/2005/8/layout/cycle7"/>
    <dgm:cxn modelId="{06FEF92F-A5C6-4E3F-BEED-BA4D7A30DEBD}" type="presOf" srcId="{7FD09B34-AFF8-46E7-9240-1C38FFE0A0B4}" destId="{F8D99AEA-A786-4F1C-AD62-2AC0792A039E}" srcOrd="1" destOrd="0" presId="urn:microsoft.com/office/officeart/2005/8/layout/cycle7"/>
    <dgm:cxn modelId="{1B743F34-DA43-4105-AC03-285D145CC3D6}" type="presOf" srcId="{B0A7AC67-7D47-4438-8347-2883D507E5B0}" destId="{D599DF4D-BC01-41ED-87B0-803655A08821}" srcOrd="0" destOrd="0" presId="urn:microsoft.com/office/officeart/2005/8/layout/cycle7"/>
    <dgm:cxn modelId="{E4BD563D-AD31-4DEB-B99D-0B75519467AD}" type="presOf" srcId="{3921D43A-9A7F-4F05-BF94-31B2E3515B08}" destId="{491C970C-D115-46A6-B4F0-9F64F71E562C}" srcOrd="0" destOrd="0" presId="urn:microsoft.com/office/officeart/2005/8/layout/cycle7"/>
    <dgm:cxn modelId="{C0FFAD63-C4E8-44AC-A59E-29CEF47026D3}" type="presOf" srcId="{7FD09B34-AFF8-46E7-9240-1C38FFE0A0B4}" destId="{D93A81C4-4790-476D-ADCE-1142212C514E}" srcOrd="0" destOrd="0" presId="urn:microsoft.com/office/officeart/2005/8/layout/cycle7"/>
    <dgm:cxn modelId="{40EDBC48-3729-4E8F-AF0F-967D527A4B85}" type="presOf" srcId="{07391015-BE89-4284-AAF8-BAF2FFA3D7A0}" destId="{99D3C50F-8100-4363-AE99-BC5FE3D206CA}" srcOrd="0" destOrd="0" presId="urn:microsoft.com/office/officeart/2005/8/layout/cycle7"/>
    <dgm:cxn modelId="{0D0D816D-54A4-4D34-A5A8-81030003A6D0}" type="presOf" srcId="{95C0C2B5-9D8D-4A40-9C74-C8F2C953F90D}" destId="{62E1D64F-9DBF-4774-A6D1-D505D06B9CA0}" srcOrd="0" destOrd="0" presId="urn:microsoft.com/office/officeart/2005/8/layout/cycle7"/>
    <dgm:cxn modelId="{0E38AB76-B120-45EF-9A62-41771C0D369B}" type="presOf" srcId="{6F0E6127-4AB4-416A-99BA-7D9BF0D66230}" destId="{6749ABEA-72AF-4B42-B2BA-3FFDE358A3DC}" srcOrd="0" destOrd="0" presId="urn:microsoft.com/office/officeart/2005/8/layout/cycle7"/>
    <dgm:cxn modelId="{F700898A-8211-4866-9BAF-A82CD582012C}" type="presOf" srcId="{D7166DFE-4186-44F4-BDC6-B708B55BEB3B}" destId="{B4FAC098-31EA-4D47-9F69-300337D53A4F}" srcOrd="0" destOrd="0" presId="urn:microsoft.com/office/officeart/2005/8/layout/cycle7"/>
    <dgm:cxn modelId="{369D6693-327D-48E5-8EE8-E2333BC91EC8}" srcId="{D7166DFE-4186-44F4-BDC6-B708B55BEB3B}" destId="{B0A7AC67-7D47-4438-8347-2883D507E5B0}" srcOrd="1" destOrd="0" parTransId="{D4B70F14-137A-4BB3-8B22-12BA626DD91D}" sibTransId="{6F0E6127-4AB4-416A-99BA-7D9BF0D66230}"/>
    <dgm:cxn modelId="{DAC3E5AB-0468-4738-8A65-C23F52AC6BF2}" type="presOf" srcId="{6F0E6127-4AB4-416A-99BA-7D9BF0D66230}" destId="{BC7ED157-91E4-44A9-809C-78433F3AA6CF}" srcOrd="1" destOrd="0" presId="urn:microsoft.com/office/officeart/2005/8/layout/cycle7"/>
    <dgm:cxn modelId="{D73704BA-5C34-4BAA-822F-C61FBD71BBAD}" srcId="{D7166DFE-4186-44F4-BDC6-B708B55BEB3B}" destId="{07391015-BE89-4284-AAF8-BAF2FFA3D7A0}" srcOrd="2" destOrd="0" parTransId="{BFB148AA-A49F-4424-B8BF-65F0284EF952}" sibTransId="{95C0C2B5-9D8D-4A40-9C74-C8F2C953F90D}"/>
    <dgm:cxn modelId="{EEA7D4F9-E698-4E90-A55E-01E5E0D96766}" type="presParOf" srcId="{B4FAC098-31EA-4D47-9F69-300337D53A4F}" destId="{491C970C-D115-46A6-B4F0-9F64F71E562C}" srcOrd="0" destOrd="0" presId="urn:microsoft.com/office/officeart/2005/8/layout/cycle7"/>
    <dgm:cxn modelId="{88436030-838E-4F17-B56C-EDDB658FD09A}" type="presParOf" srcId="{B4FAC098-31EA-4D47-9F69-300337D53A4F}" destId="{D93A81C4-4790-476D-ADCE-1142212C514E}" srcOrd="1" destOrd="0" presId="urn:microsoft.com/office/officeart/2005/8/layout/cycle7"/>
    <dgm:cxn modelId="{4EC11155-2F87-4C02-AE46-D9DE7005E855}" type="presParOf" srcId="{D93A81C4-4790-476D-ADCE-1142212C514E}" destId="{F8D99AEA-A786-4F1C-AD62-2AC0792A039E}" srcOrd="0" destOrd="0" presId="urn:microsoft.com/office/officeart/2005/8/layout/cycle7"/>
    <dgm:cxn modelId="{454F8165-919B-4A45-9431-8F2B668AEDA9}" type="presParOf" srcId="{B4FAC098-31EA-4D47-9F69-300337D53A4F}" destId="{D599DF4D-BC01-41ED-87B0-803655A08821}" srcOrd="2" destOrd="0" presId="urn:microsoft.com/office/officeart/2005/8/layout/cycle7"/>
    <dgm:cxn modelId="{870CAD97-38A7-471D-936C-7BF589FE3D65}" type="presParOf" srcId="{B4FAC098-31EA-4D47-9F69-300337D53A4F}" destId="{6749ABEA-72AF-4B42-B2BA-3FFDE358A3DC}" srcOrd="3" destOrd="0" presId="urn:microsoft.com/office/officeart/2005/8/layout/cycle7"/>
    <dgm:cxn modelId="{FF31FF0B-C59B-487A-98EB-D71BAC4D2672}" type="presParOf" srcId="{6749ABEA-72AF-4B42-B2BA-3FFDE358A3DC}" destId="{BC7ED157-91E4-44A9-809C-78433F3AA6CF}" srcOrd="0" destOrd="0" presId="urn:microsoft.com/office/officeart/2005/8/layout/cycle7"/>
    <dgm:cxn modelId="{96548E79-8B68-4EC8-A838-FF2E9A93EF14}" type="presParOf" srcId="{B4FAC098-31EA-4D47-9F69-300337D53A4F}" destId="{99D3C50F-8100-4363-AE99-BC5FE3D206CA}" srcOrd="4" destOrd="0" presId="urn:microsoft.com/office/officeart/2005/8/layout/cycle7"/>
    <dgm:cxn modelId="{FA8A939E-95DB-476D-8E90-182D04CA366A}" type="presParOf" srcId="{B4FAC098-31EA-4D47-9F69-300337D53A4F}" destId="{62E1D64F-9DBF-4774-A6D1-D505D06B9CA0}" srcOrd="5" destOrd="0" presId="urn:microsoft.com/office/officeart/2005/8/layout/cycle7"/>
    <dgm:cxn modelId="{EE6D751B-EEFA-4884-8EA6-F79594134F85}" type="presParOf" srcId="{62E1D64F-9DBF-4774-A6D1-D505D06B9CA0}" destId="{51453FB6-FF3A-4DCC-99A0-C4D437F8A141}"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C970C-D115-46A6-B4F0-9F64F71E562C}">
      <dsp:nvSpPr>
        <dsp:cNvPr id="0" name=""/>
        <dsp:cNvSpPr/>
      </dsp:nvSpPr>
      <dsp:spPr>
        <a:xfrm>
          <a:off x="1383640" y="665"/>
          <a:ext cx="1193159" cy="596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Täter</a:t>
          </a:r>
        </a:p>
      </dsp:txBody>
      <dsp:txXfrm>
        <a:off x="1401113" y="18138"/>
        <a:ext cx="1158213" cy="561633"/>
      </dsp:txXfrm>
    </dsp:sp>
    <dsp:sp modelId="{D93A81C4-4790-476D-ADCE-1142212C514E}">
      <dsp:nvSpPr>
        <dsp:cNvPr id="0" name=""/>
        <dsp:cNvSpPr/>
      </dsp:nvSpPr>
      <dsp:spPr>
        <a:xfrm rot="3600000">
          <a:off x="2161936" y="1047726"/>
          <a:ext cx="621726" cy="208802"/>
        </a:xfrm>
        <a:prstGeom prst="leftArrow">
          <a:avLst/>
        </a:prstGeom>
        <a:solidFill>
          <a:schemeClr val="accent1">
            <a:tint val="60000"/>
            <a:hueOff val="0"/>
            <a:satOff val="0"/>
            <a:lumOff val="0"/>
            <a:alpha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de-DE" sz="800" kern="1200"/>
        </a:p>
      </dsp:txBody>
      <dsp:txXfrm>
        <a:off x="2224577" y="1089486"/>
        <a:ext cx="496444" cy="125282"/>
      </dsp:txXfrm>
    </dsp:sp>
    <dsp:sp modelId="{D599DF4D-BC01-41ED-87B0-803655A08821}">
      <dsp:nvSpPr>
        <dsp:cNvPr id="0" name=""/>
        <dsp:cNvSpPr/>
      </dsp:nvSpPr>
      <dsp:spPr>
        <a:xfrm>
          <a:off x="2368799" y="1707010"/>
          <a:ext cx="1193159" cy="596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endParaRPr lang="de-DE" sz="900" kern="1200" dirty="0"/>
        </a:p>
        <a:p>
          <a:pPr marL="0" lvl="0" indent="0" algn="ctr" defTabSz="400050">
            <a:lnSpc>
              <a:spcPct val="90000"/>
            </a:lnSpc>
            <a:spcBef>
              <a:spcPct val="0"/>
            </a:spcBef>
            <a:spcAft>
              <a:spcPct val="35000"/>
            </a:spcAft>
            <a:buNone/>
          </a:pPr>
          <a:r>
            <a:rPr lang="de-DE" sz="1400" kern="1200" dirty="0"/>
            <a:t>Geschädigter</a:t>
          </a:r>
        </a:p>
        <a:p>
          <a:pPr marL="0" lvl="0" indent="0" algn="ctr" defTabSz="400050">
            <a:lnSpc>
              <a:spcPct val="90000"/>
            </a:lnSpc>
            <a:spcBef>
              <a:spcPct val="0"/>
            </a:spcBef>
            <a:spcAft>
              <a:spcPct val="35000"/>
            </a:spcAft>
            <a:buNone/>
          </a:pPr>
          <a:endParaRPr lang="de-DE" sz="900" kern="1200" dirty="0"/>
        </a:p>
      </dsp:txBody>
      <dsp:txXfrm>
        <a:off x="2386272" y="1724483"/>
        <a:ext cx="1158213" cy="561633"/>
      </dsp:txXfrm>
    </dsp:sp>
    <dsp:sp modelId="{6749ABEA-72AF-4B42-B2BA-3FFDE358A3DC}">
      <dsp:nvSpPr>
        <dsp:cNvPr id="0" name=""/>
        <dsp:cNvSpPr/>
      </dsp:nvSpPr>
      <dsp:spPr>
        <a:xfrm rot="10800000">
          <a:off x="1669356" y="1900899"/>
          <a:ext cx="621726" cy="208802"/>
        </a:xfrm>
        <a:prstGeom prst="leftArrow">
          <a:avLst/>
        </a:prstGeom>
        <a:solidFill>
          <a:schemeClr val="accent1">
            <a:tint val="60000"/>
            <a:hueOff val="0"/>
            <a:satOff val="0"/>
            <a:lumOff val="0"/>
            <a:alphaOff val="0"/>
          </a:schemeClr>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de-DE" sz="800" kern="1200"/>
        </a:p>
      </dsp:txBody>
      <dsp:txXfrm rot="10800000">
        <a:off x="1731997" y="1942659"/>
        <a:ext cx="496444" cy="125282"/>
      </dsp:txXfrm>
    </dsp:sp>
    <dsp:sp modelId="{99D3C50F-8100-4363-AE99-BC5FE3D206CA}">
      <dsp:nvSpPr>
        <dsp:cNvPr id="0" name=""/>
        <dsp:cNvSpPr/>
      </dsp:nvSpPr>
      <dsp:spPr>
        <a:xfrm>
          <a:off x="398480" y="1707010"/>
          <a:ext cx="1193159" cy="596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Verfügender</a:t>
          </a:r>
        </a:p>
      </dsp:txBody>
      <dsp:txXfrm>
        <a:off x="415953" y="1724483"/>
        <a:ext cx="1158213" cy="561633"/>
      </dsp:txXfrm>
    </dsp:sp>
    <dsp:sp modelId="{62E1D64F-9DBF-4774-A6D1-D505D06B9CA0}">
      <dsp:nvSpPr>
        <dsp:cNvPr id="0" name=""/>
        <dsp:cNvSpPr/>
      </dsp:nvSpPr>
      <dsp:spPr>
        <a:xfrm rot="18000000">
          <a:off x="1176776" y="1047726"/>
          <a:ext cx="621726" cy="20880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de-DE" sz="800" kern="1200"/>
        </a:p>
      </dsp:txBody>
      <dsp:txXfrm>
        <a:off x="1239417" y="1089486"/>
        <a:ext cx="496444" cy="125282"/>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0D7165A-855A-43B8-8712-978F52E9C5A1}" type="datetimeFigureOut">
              <a:rPr lang="de-DE" smtClean="0"/>
              <a:t>29.11.2021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193364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0D7165A-855A-43B8-8712-978F52E9C5A1}" type="datetimeFigureOut">
              <a:rPr lang="de-DE" smtClean="0"/>
              <a:t>29.11.2021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249349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0D7165A-855A-43B8-8712-978F52E9C5A1}" type="datetimeFigureOut">
              <a:rPr lang="de-DE" smtClean="0"/>
              <a:t>29.11.2021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357306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0D7165A-855A-43B8-8712-978F52E9C5A1}" type="datetimeFigureOut">
              <a:rPr lang="de-DE" smtClean="0"/>
              <a:t>29.11.2021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29765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0D7165A-855A-43B8-8712-978F52E9C5A1}" type="datetimeFigureOut">
              <a:rPr lang="de-DE" smtClean="0"/>
              <a:t>29.11.2021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37702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0D7165A-855A-43B8-8712-978F52E9C5A1}" type="datetimeFigureOut">
              <a:rPr lang="de-DE" smtClean="0"/>
              <a:t>29.11.2021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423928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0D7165A-855A-43B8-8712-978F52E9C5A1}" type="datetimeFigureOut">
              <a:rPr lang="de-DE" smtClean="0"/>
              <a:t>29.11.2021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176029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0D7165A-855A-43B8-8712-978F52E9C5A1}" type="datetimeFigureOut">
              <a:rPr lang="de-DE" smtClean="0"/>
              <a:t>29.11.2021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174603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0D7165A-855A-43B8-8712-978F52E9C5A1}" type="datetimeFigureOut">
              <a:rPr lang="de-DE" smtClean="0"/>
              <a:t>29.11.2021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406108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0D7165A-855A-43B8-8712-978F52E9C5A1}" type="datetimeFigureOut">
              <a:rPr lang="de-DE" smtClean="0"/>
              <a:t>29.11.2021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58659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0D7165A-855A-43B8-8712-978F52E9C5A1}" type="datetimeFigureOut">
              <a:rPr lang="de-DE" smtClean="0"/>
              <a:t>29.11.2021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A5987BD-120B-4415-B8AA-A11092BD9686}" type="slidenum">
              <a:rPr lang="de-DE" smtClean="0"/>
              <a:t>‹Nr.›</a:t>
            </a:fld>
            <a:endParaRPr lang="de-DE"/>
          </a:p>
        </p:txBody>
      </p:sp>
    </p:spTree>
    <p:extLst>
      <p:ext uri="{BB962C8B-B14F-4D97-AF65-F5344CB8AC3E}">
        <p14:creationId xmlns:p14="http://schemas.microsoft.com/office/powerpoint/2010/main" val="1390860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7165A-855A-43B8-8712-978F52E9C5A1}" type="datetimeFigureOut">
              <a:rPr lang="de-DE" smtClean="0"/>
              <a:t>29.11.2021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987BD-120B-4415-B8AA-A11092BD9686}" type="slidenum">
              <a:rPr lang="de-DE" smtClean="0"/>
              <a:t>‹Nr.›</a:t>
            </a:fld>
            <a:endParaRPr lang="de-DE"/>
          </a:p>
        </p:txBody>
      </p:sp>
    </p:spTree>
    <p:extLst>
      <p:ext uri="{BB962C8B-B14F-4D97-AF65-F5344CB8AC3E}">
        <p14:creationId xmlns:p14="http://schemas.microsoft.com/office/powerpoint/2010/main" val="3532146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Betrug, § 263 StGB</a:t>
            </a:r>
          </a:p>
        </p:txBody>
      </p:sp>
      <p:sp>
        <p:nvSpPr>
          <p:cNvPr id="3" name="Untertitel 2"/>
          <p:cNvSpPr>
            <a:spLocks noGrp="1"/>
          </p:cNvSpPr>
          <p:nvPr>
            <p:ph type="subTitle" idx="1"/>
          </p:nvPr>
        </p:nvSpPr>
        <p:spPr/>
        <p:txBody>
          <a:bodyPr/>
          <a:lstStyle/>
          <a:p>
            <a:r>
              <a:rPr lang="de-DE" dirty="0"/>
              <a:t>Wiederholung und Vertiefung</a:t>
            </a:r>
          </a:p>
        </p:txBody>
      </p:sp>
    </p:spTree>
    <p:extLst>
      <p:ext uri="{BB962C8B-B14F-4D97-AF65-F5344CB8AC3E}">
        <p14:creationId xmlns:p14="http://schemas.microsoft.com/office/powerpoint/2010/main" val="1968085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Irrtum</a:t>
            </a:r>
          </a:p>
        </p:txBody>
      </p:sp>
      <p:sp>
        <p:nvSpPr>
          <p:cNvPr id="3" name="Inhaltsplatzhalter 2"/>
          <p:cNvSpPr>
            <a:spLocks noGrp="1"/>
          </p:cNvSpPr>
          <p:nvPr>
            <p:ph idx="1"/>
          </p:nvPr>
        </p:nvSpPr>
        <p:spPr/>
        <p:txBody>
          <a:bodyPr>
            <a:normAutofit fontScale="70000" lnSpcReduction="20000"/>
          </a:bodyPr>
          <a:lstStyle/>
          <a:p>
            <a:r>
              <a:rPr lang="de-DE" dirty="0"/>
              <a:t>„Aktualisiertes“ bzw. „reflektiertes“ Bewusstsein</a:t>
            </a:r>
          </a:p>
          <a:p>
            <a:pPr marL="265113" indent="0">
              <a:buNone/>
            </a:pPr>
            <a:r>
              <a:rPr lang="de-DE" dirty="0"/>
              <a:t>Kriterien:</a:t>
            </a:r>
          </a:p>
          <a:p>
            <a:pPr lvl="1"/>
            <a:r>
              <a:rPr lang="de-DE" dirty="0"/>
              <a:t>„Sachgedankliches Mitbewusstsein“</a:t>
            </a:r>
          </a:p>
          <a:p>
            <a:pPr lvl="1"/>
            <a:r>
              <a:rPr lang="de-DE" dirty="0"/>
              <a:t>Abzugrenzen: Bloßes Nichtwissen („</a:t>
            </a:r>
            <a:r>
              <a:rPr lang="de-DE" dirty="0" err="1"/>
              <a:t>ignoranta</a:t>
            </a:r>
            <a:r>
              <a:rPr lang="de-DE" dirty="0"/>
              <a:t> </a:t>
            </a:r>
            <a:r>
              <a:rPr lang="de-DE" dirty="0" err="1"/>
              <a:t>facti</a:t>
            </a:r>
            <a:r>
              <a:rPr lang="de-DE" dirty="0"/>
              <a:t>“)</a:t>
            </a:r>
          </a:p>
          <a:p>
            <a:pPr lvl="1"/>
            <a:r>
              <a:rPr lang="de-DE" dirty="0"/>
              <a:t>Formeln der Rechtsprechung: „Alles hat seine Richtigkeit“, „Alles ist in Ordnung“</a:t>
            </a:r>
          </a:p>
          <a:p>
            <a:r>
              <a:rPr lang="de-DE" dirty="0"/>
              <a:t>„Schwarzfahrerfälle“</a:t>
            </a:r>
          </a:p>
          <a:p>
            <a:pPr lvl="1"/>
            <a:r>
              <a:rPr lang="de-DE" dirty="0"/>
              <a:t>Falsche Antwort</a:t>
            </a:r>
          </a:p>
          <a:p>
            <a:pPr lvl="1"/>
            <a:r>
              <a:rPr lang="de-DE" dirty="0"/>
              <a:t>Abzugrenzen: „Blinder Passagier“</a:t>
            </a:r>
          </a:p>
          <a:p>
            <a:r>
              <a:rPr lang="de-DE" dirty="0"/>
              <a:t>Unterlassene Anmeldung von Arbeitnehmern zur Sozialversicherung</a:t>
            </a:r>
          </a:p>
          <a:p>
            <a:pPr marL="361950" indent="0">
              <a:buNone/>
            </a:pPr>
            <a:r>
              <a:rPr lang="de-DE" dirty="0"/>
              <a:t>Zu unterscheiden:</a:t>
            </a:r>
          </a:p>
          <a:p>
            <a:pPr lvl="1"/>
            <a:r>
              <a:rPr lang="de-DE" dirty="0"/>
              <a:t>Bestehendes Unternehmen</a:t>
            </a:r>
          </a:p>
          <a:p>
            <a:pPr lvl="1"/>
            <a:r>
              <a:rPr lang="de-DE" dirty="0"/>
              <a:t>Neugründung</a:t>
            </a:r>
          </a:p>
        </p:txBody>
      </p:sp>
    </p:spTree>
    <p:extLst>
      <p:ext uri="{BB962C8B-B14F-4D97-AF65-F5344CB8AC3E}">
        <p14:creationId xmlns:p14="http://schemas.microsoft.com/office/powerpoint/2010/main" val="96177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Vermögensverfügung</a:t>
            </a:r>
          </a:p>
        </p:txBody>
      </p:sp>
      <p:sp>
        <p:nvSpPr>
          <p:cNvPr id="3" name="Inhaltsplatzhalter 2"/>
          <p:cNvSpPr>
            <a:spLocks noGrp="1"/>
          </p:cNvSpPr>
          <p:nvPr>
            <p:ph idx="1"/>
          </p:nvPr>
        </p:nvSpPr>
        <p:spPr/>
        <p:txBody>
          <a:bodyPr/>
          <a:lstStyle/>
          <a:p>
            <a:r>
              <a:rPr lang="de-DE" u="sng" dirty="0"/>
              <a:t>Tun, Dulden oder Unterlassen</a:t>
            </a:r>
            <a:r>
              <a:rPr lang="de-DE" dirty="0"/>
              <a:t>, das</a:t>
            </a:r>
          </a:p>
          <a:p>
            <a:r>
              <a:rPr lang="de-DE" u="sng" dirty="0"/>
              <a:t>unmittelbar</a:t>
            </a:r>
            <a:r>
              <a:rPr lang="de-DE" dirty="0"/>
              <a:t> zu einer</a:t>
            </a:r>
          </a:p>
          <a:p>
            <a:r>
              <a:rPr lang="de-DE" u="sng" dirty="0"/>
              <a:t>Vermögensminderung</a:t>
            </a:r>
            <a:r>
              <a:rPr lang="de-DE" dirty="0"/>
              <a:t> führt.</a:t>
            </a:r>
          </a:p>
        </p:txBody>
      </p:sp>
    </p:spTree>
    <p:extLst>
      <p:ext uri="{BB962C8B-B14F-4D97-AF65-F5344CB8AC3E}">
        <p14:creationId xmlns:p14="http://schemas.microsoft.com/office/powerpoint/2010/main" val="191179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Vermögensbegriff</a:t>
            </a:r>
          </a:p>
        </p:txBody>
      </p:sp>
      <p:sp>
        <p:nvSpPr>
          <p:cNvPr id="3" name="Inhaltsplatzhalter 2"/>
          <p:cNvSpPr>
            <a:spLocks noGrp="1"/>
          </p:cNvSpPr>
          <p:nvPr>
            <p:ph idx="1"/>
          </p:nvPr>
        </p:nvSpPr>
        <p:spPr/>
        <p:txBody>
          <a:bodyPr>
            <a:normAutofit fontScale="77500" lnSpcReduction="20000"/>
          </a:bodyPr>
          <a:lstStyle/>
          <a:p>
            <a:pPr marL="0" indent="0">
              <a:buNone/>
            </a:pPr>
            <a:r>
              <a:rPr lang="de-DE" u="sng" dirty="0"/>
              <a:t>Juristischer Vermögensbegriff</a:t>
            </a:r>
          </a:p>
          <a:p>
            <a:pPr marL="0" indent="0">
              <a:buNone/>
            </a:pPr>
            <a:r>
              <a:rPr lang="de-DE" i="1" dirty="0"/>
              <a:t>Kritik:</a:t>
            </a:r>
          </a:p>
          <a:p>
            <a:pPr marL="457200" indent="-457200"/>
            <a:r>
              <a:rPr lang="de-DE" dirty="0"/>
              <a:t>Forderungen können auch wertlos sein</a:t>
            </a:r>
          </a:p>
          <a:p>
            <a:pPr marL="457200" indent="-457200"/>
            <a:r>
              <a:rPr lang="de-DE" dirty="0"/>
              <a:t>Rein tatsächliche Positionen kann wirtschaftlicher Wert innewohnen</a:t>
            </a:r>
          </a:p>
          <a:p>
            <a:pPr marL="0" indent="0">
              <a:buNone/>
            </a:pPr>
            <a:r>
              <a:rPr lang="de-DE" u="sng" dirty="0"/>
              <a:t>Juristisch-ökonomischer Vermögensbegriff</a:t>
            </a:r>
          </a:p>
          <a:p>
            <a:r>
              <a:rPr lang="de-DE" dirty="0"/>
              <a:t>Grundsätzlich wirtschaftlicher Vermögensbegriff</a:t>
            </a:r>
          </a:p>
          <a:p>
            <a:r>
              <a:rPr lang="de-DE" dirty="0"/>
              <a:t>Aber: Normative Korrekturen</a:t>
            </a:r>
          </a:p>
          <a:p>
            <a:pPr marL="0" indent="0">
              <a:buNone/>
            </a:pPr>
            <a:r>
              <a:rPr lang="de-DE" u="sng" dirty="0"/>
              <a:t>Wirtschaftlicher Vermögensbegriff</a:t>
            </a:r>
          </a:p>
          <a:p>
            <a:r>
              <a:rPr lang="de-DE" dirty="0"/>
              <a:t>Alle geldwerten Güter</a:t>
            </a:r>
          </a:p>
          <a:p>
            <a:r>
              <a:rPr lang="de-DE" dirty="0"/>
              <a:t>Nichtige Forderungen</a:t>
            </a:r>
          </a:p>
          <a:p>
            <a:r>
              <a:rPr lang="de-DE" dirty="0"/>
              <a:t>Besitz an </a:t>
            </a:r>
            <a:r>
              <a:rPr lang="de-DE" dirty="0" err="1"/>
              <a:t>BtM</a:t>
            </a:r>
            <a:endParaRPr lang="de-DE" dirty="0"/>
          </a:p>
        </p:txBody>
      </p:sp>
    </p:spTree>
    <p:extLst>
      <p:ext uri="{BB962C8B-B14F-4D97-AF65-F5344CB8AC3E}">
        <p14:creationId xmlns:p14="http://schemas.microsoft.com/office/powerpoint/2010/main" val="113092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Vermögensbegriff</a:t>
            </a:r>
          </a:p>
        </p:txBody>
      </p:sp>
      <p:sp>
        <p:nvSpPr>
          <p:cNvPr id="3" name="Inhaltsplatzhalter 2"/>
          <p:cNvSpPr>
            <a:spLocks noGrp="1"/>
          </p:cNvSpPr>
          <p:nvPr>
            <p:ph idx="1"/>
          </p:nvPr>
        </p:nvSpPr>
        <p:spPr/>
        <p:txBody>
          <a:bodyPr/>
          <a:lstStyle/>
          <a:p>
            <a:pPr marL="0" indent="0">
              <a:buNone/>
            </a:pPr>
            <a:r>
              <a:rPr lang="de-DE" i="1" dirty="0"/>
              <a:t>A sucht Drogenhändler B auf. Es wird vereinbart, dass A für 40 Euro 3 Gramm Speed erhält.</a:t>
            </a:r>
          </a:p>
          <a:p>
            <a:pPr marL="0" indent="0">
              <a:buNone/>
            </a:pPr>
            <a:r>
              <a:rPr lang="de-DE" i="1" dirty="0"/>
              <a:t>Varianten</a:t>
            </a:r>
            <a:r>
              <a:rPr lang="de-DE" dirty="0"/>
              <a:t>:</a:t>
            </a:r>
          </a:p>
          <a:p>
            <a:pPr marL="514350" indent="-514350">
              <a:buFont typeface="+mj-lt"/>
              <a:buAutoNum type="arabicParenR"/>
            </a:pPr>
            <a:r>
              <a:rPr lang="de-DE" dirty="0"/>
              <a:t>A hat nicht die Absicht zu zahlen.</a:t>
            </a:r>
          </a:p>
          <a:p>
            <a:pPr marL="514350" indent="-514350">
              <a:buFont typeface="+mj-lt"/>
              <a:buAutoNum type="arabicParenR"/>
            </a:pPr>
            <a:r>
              <a:rPr lang="de-DE" dirty="0"/>
              <a:t>B hat nicht die Absicht, die </a:t>
            </a:r>
            <a:r>
              <a:rPr lang="de-DE" dirty="0" err="1"/>
              <a:t>BtM</a:t>
            </a:r>
            <a:r>
              <a:rPr lang="de-DE" dirty="0"/>
              <a:t> zu übergeben.</a:t>
            </a:r>
          </a:p>
          <a:p>
            <a:pPr marL="514350" indent="-514350">
              <a:buFont typeface="+mj-lt"/>
              <a:buAutoNum type="arabicParenR"/>
            </a:pPr>
            <a:r>
              <a:rPr lang="de-DE" dirty="0"/>
              <a:t>A zahlt mit Falschgeld.</a:t>
            </a:r>
          </a:p>
        </p:txBody>
      </p:sp>
    </p:spTree>
    <p:extLst>
      <p:ext uri="{BB962C8B-B14F-4D97-AF65-F5344CB8AC3E}">
        <p14:creationId xmlns:p14="http://schemas.microsoft.com/office/powerpoint/2010/main" val="252136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Vermögensbegriff</a:t>
            </a:r>
          </a:p>
        </p:txBody>
      </p:sp>
      <p:sp>
        <p:nvSpPr>
          <p:cNvPr id="3" name="Inhaltsplatzhalter 2"/>
          <p:cNvSpPr>
            <a:spLocks noGrp="1"/>
          </p:cNvSpPr>
          <p:nvPr>
            <p:ph idx="1"/>
          </p:nvPr>
        </p:nvSpPr>
        <p:spPr/>
        <p:txBody>
          <a:bodyPr>
            <a:normAutofit fontScale="55000" lnSpcReduction="20000"/>
          </a:bodyPr>
          <a:lstStyle/>
          <a:p>
            <a:pPr marL="0" indent="0">
              <a:buNone/>
            </a:pPr>
            <a:r>
              <a:rPr lang="de-DE" u="sng" dirty="0"/>
              <a:t>Keine Zahlungsabsicht</a:t>
            </a:r>
          </a:p>
          <a:p>
            <a:r>
              <a:rPr lang="de-DE" dirty="0"/>
              <a:t>Getäuscht würde B.</a:t>
            </a:r>
          </a:p>
          <a:p>
            <a:r>
              <a:rPr lang="de-DE" dirty="0"/>
              <a:t>Gegenstand der Vermögensverfügung: </a:t>
            </a:r>
            <a:r>
              <a:rPr lang="de-DE" dirty="0" err="1"/>
              <a:t>BtM</a:t>
            </a:r>
            <a:endParaRPr lang="de-DE" dirty="0"/>
          </a:p>
          <a:p>
            <a:r>
              <a:rPr lang="de-DE" dirty="0"/>
              <a:t>Fraglich ob von „strafrechtlich geschütztem Vermögen“ umfasst. Nach BGH-Entscheidung aus 2017 (+).</a:t>
            </a:r>
          </a:p>
          <a:p>
            <a:pPr marL="0" indent="0">
              <a:buNone/>
            </a:pPr>
            <a:r>
              <a:rPr lang="de-DE" u="sng" dirty="0"/>
              <a:t>Keine Leistungsabsicht</a:t>
            </a:r>
          </a:p>
          <a:p>
            <a:r>
              <a:rPr lang="de-DE" dirty="0"/>
              <a:t>Getäuscht würde A.</a:t>
            </a:r>
          </a:p>
          <a:p>
            <a:r>
              <a:rPr lang="de-DE" dirty="0"/>
              <a:t>Gegenstand der Vermögensverfügung: 40 Euro</a:t>
            </a:r>
          </a:p>
          <a:p>
            <a:r>
              <a:rPr lang="de-DE" dirty="0"/>
              <a:t>Unproblematisch von strafrechtlich geschütztem Vermögen umfasst</a:t>
            </a:r>
          </a:p>
          <a:p>
            <a:pPr marL="0" indent="0">
              <a:buNone/>
            </a:pPr>
            <a:r>
              <a:rPr lang="de-DE" u="sng" dirty="0"/>
              <a:t>Zahlung mit Falschgeld</a:t>
            </a:r>
          </a:p>
          <a:p>
            <a:r>
              <a:rPr lang="de-DE" dirty="0"/>
              <a:t>Getäuscht würde B.</a:t>
            </a:r>
          </a:p>
          <a:p>
            <a:r>
              <a:rPr lang="de-DE" dirty="0"/>
              <a:t>Aber: Gegenstand Vermögensverfügung problematisch.</a:t>
            </a:r>
          </a:p>
          <a:p>
            <a:r>
              <a:rPr lang="de-DE" dirty="0"/>
              <a:t>Könnte auf Nichtgeltendmachung des „Zahlungsanspruchs“ abzustellen sein.</a:t>
            </a:r>
          </a:p>
          <a:p>
            <a:r>
              <a:rPr lang="de-DE" dirty="0"/>
              <a:t>Dann Problem berührt, ob nichtige Forderungen zum strafrechtlich geschützten Vermögen gehören.</a:t>
            </a:r>
          </a:p>
          <a:p>
            <a:pPr marL="0" indent="0">
              <a:buNone/>
            </a:pPr>
            <a:endParaRPr lang="de-DE" dirty="0"/>
          </a:p>
        </p:txBody>
      </p:sp>
    </p:spTree>
    <p:extLst>
      <p:ext uri="{BB962C8B-B14F-4D97-AF65-F5344CB8AC3E}">
        <p14:creationId xmlns:p14="http://schemas.microsoft.com/office/powerpoint/2010/main" val="80204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Vermögensverfügung</a:t>
            </a:r>
          </a:p>
        </p:txBody>
      </p:sp>
      <p:sp>
        <p:nvSpPr>
          <p:cNvPr id="3" name="Inhaltsplatzhalter 2"/>
          <p:cNvSpPr>
            <a:spLocks noGrp="1"/>
          </p:cNvSpPr>
          <p:nvPr>
            <p:ph idx="1"/>
          </p:nvPr>
        </p:nvSpPr>
        <p:spPr/>
        <p:txBody>
          <a:bodyPr>
            <a:normAutofit fontScale="92500" lnSpcReduction="10000"/>
          </a:bodyPr>
          <a:lstStyle/>
          <a:p>
            <a:pPr marL="0" indent="0">
              <a:buNone/>
            </a:pPr>
            <a:r>
              <a:rPr lang="de-DE" u="sng" dirty="0"/>
              <a:t>Sonderproblem „Dreiecksbetrug“</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r>
              <a:rPr lang="de-DE" sz="1300" dirty="0"/>
              <a:t>Handeln, Dulden, Unter-</a:t>
            </a:r>
          </a:p>
          <a:p>
            <a:pPr marL="0" indent="0">
              <a:buNone/>
            </a:pPr>
            <a:r>
              <a:rPr lang="de-DE" sz="1300" dirty="0"/>
              <a:t>lassen</a:t>
            </a:r>
          </a:p>
          <a:p>
            <a:pPr marL="0" indent="0">
              <a:buNone/>
            </a:pPr>
            <a:endParaRPr lang="de-DE" dirty="0"/>
          </a:p>
          <a:p>
            <a:pPr marL="0" indent="0">
              <a:buNone/>
            </a:pPr>
            <a:r>
              <a:rPr lang="de-DE" dirty="0"/>
              <a:t>Verfügender und Geschädigter brauchen nicht identisch zu sein.</a:t>
            </a:r>
          </a:p>
        </p:txBody>
      </p:sp>
      <p:graphicFrame>
        <p:nvGraphicFramePr>
          <p:cNvPr id="4" name="Diagramm 3"/>
          <p:cNvGraphicFramePr/>
          <p:nvPr>
            <p:extLst>
              <p:ext uri="{D42A27DB-BD31-4B8C-83A1-F6EECF244321}">
                <p14:modId xmlns:p14="http://schemas.microsoft.com/office/powerpoint/2010/main" val="3903511461"/>
              </p:ext>
            </p:extLst>
          </p:nvPr>
        </p:nvGraphicFramePr>
        <p:xfrm>
          <a:off x="1979712" y="2492896"/>
          <a:ext cx="3960440"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5796136" y="4077072"/>
            <a:ext cx="1440160" cy="461665"/>
          </a:xfrm>
          <a:prstGeom prst="rect">
            <a:avLst/>
          </a:prstGeom>
          <a:noFill/>
        </p:spPr>
        <p:txBody>
          <a:bodyPr wrap="square" rtlCol="0">
            <a:spAutoFit/>
          </a:bodyPr>
          <a:lstStyle/>
          <a:p>
            <a:r>
              <a:rPr lang="de-DE" sz="1200" dirty="0" err="1"/>
              <a:t>Vermögensmin-derung</a:t>
            </a:r>
            <a:endParaRPr lang="de-DE" sz="1200" dirty="0"/>
          </a:p>
        </p:txBody>
      </p:sp>
    </p:spTree>
    <p:extLst>
      <p:ext uri="{BB962C8B-B14F-4D97-AF65-F5344CB8AC3E}">
        <p14:creationId xmlns:p14="http://schemas.microsoft.com/office/powerpoint/2010/main" val="40425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Sonderproblem „Dreiecksbetrug“</a:t>
            </a:r>
          </a:p>
        </p:txBody>
      </p:sp>
      <p:sp>
        <p:nvSpPr>
          <p:cNvPr id="3" name="Inhaltsplatzhalter 2"/>
          <p:cNvSpPr>
            <a:spLocks noGrp="1"/>
          </p:cNvSpPr>
          <p:nvPr>
            <p:ph idx="1"/>
          </p:nvPr>
        </p:nvSpPr>
        <p:spPr/>
        <p:txBody>
          <a:bodyPr>
            <a:normAutofit fontScale="92500" lnSpcReduction="20000"/>
          </a:bodyPr>
          <a:lstStyle/>
          <a:p>
            <a:r>
              <a:rPr lang="de-DE" dirty="0"/>
              <a:t>Maßgebliches Kriterium: „</a:t>
            </a:r>
            <a:r>
              <a:rPr lang="de-DE" dirty="0" err="1"/>
              <a:t>Näheverhältnis</a:t>
            </a:r>
            <a:r>
              <a:rPr lang="de-DE" dirty="0"/>
              <a:t>“</a:t>
            </a:r>
          </a:p>
          <a:p>
            <a:pPr lvl="1"/>
            <a:r>
              <a:rPr lang="de-DE" dirty="0"/>
              <a:t>Unproblematisch gegeben bei rechtlicher Verfügungsbefugnis</a:t>
            </a:r>
          </a:p>
          <a:p>
            <a:pPr lvl="1"/>
            <a:r>
              <a:rPr lang="de-DE" dirty="0"/>
              <a:t>Ansonsten ausreichend: Verfügender steht „im Lager“ des Geschädigten</a:t>
            </a:r>
          </a:p>
          <a:p>
            <a:pPr lvl="1"/>
            <a:r>
              <a:rPr lang="de-DE" dirty="0"/>
              <a:t>Nicht ausreichend: Rein tatsächliche Einwirkungsmöglichkeit</a:t>
            </a:r>
          </a:p>
          <a:p>
            <a:r>
              <a:rPr lang="de-DE" dirty="0"/>
              <a:t>Beispiele:</a:t>
            </a:r>
          </a:p>
          <a:p>
            <a:pPr lvl="1"/>
            <a:r>
              <a:rPr lang="de-DE" dirty="0"/>
              <a:t>Prozessbetrug</a:t>
            </a:r>
          </a:p>
          <a:p>
            <a:pPr lvl="1"/>
            <a:r>
              <a:rPr lang="de-DE" dirty="0"/>
              <a:t>„Flugzeugfall“</a:t>
            </a:r>
          </a:p>
          <a:p>
            <a:pPr lvl="1"/>
            <a:r>
              <a:rPr lang="de-DE" dirty="0"/>
              <a:t>„Mitbewohnerfall“</a:t>
            </a:r>
          </a:p>
        </p:txBody>
      </p:sp>
    </p:spTree>
    <p:extLst>
      <p:ext uri="{BB962C8B-B14F-4D97-AF65-F5344CB8AC3E}">
        <p14:creationId xmlns:p14="http://schemas.microsoft.com/office/powerpoint/2010/main" val="37113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Vermögensverfügung</a:t>
            </a:r>
          </a:p>
        </p:txBody>
      </p:sp>
      <p:sp>
        <p:nvSpPr>
          <p:cNvPr id="3" name="Inhaltsplatzhalter 2"/>
          <p:cNvSpPr>
            <a:spLocks noGrp="1"/>
          </p:cNvSpPr>
          <p:nvPr>
            <p:ph idx="1"/>
          </p:nvPr>
        </p:nvSpPr>
        <p:spPr/>
        <p:txBody>
          <a:bodyPr>
            <a:normAutofit lnSpcReduction="10000"/>
          </a:bodyPr>
          <a:lstStyle/>
          <a:p>
            <a:pPr marL="0" indent="0">
              <a:buNone/>
            </a:pPr>
            <a:r>
              <a:rPr lang="de-DE" u="sng" dirty="0"/>
              <a:t>Problemkreis „Verfügungsbewusstsein“</a:t>
            </a:r>
          </a:p>
          <a:p>
            <a:pPr marL="0" indent="0">
              <a:buNone/>
            </a:pPr>
            <a:r>
              <a:rPr lang="de-DE" i="1" dirty="0"/>
              <a:t>„Winkelschleifer“-Fall: Kunde A versteckt in der Verpackung des Werkzeugs weitere Waren. Kassierer B bemerkt nichts und gibt sich mit der Bezahlung des Werkzeugs zufrieden.</a:t>
            </a:r>
          </a:p>
          <a:p>
            <a:r>
              <a:rPr lang="de-DE" dirty="0"/>
              <a:t>Gegenstand der Vermögensverfügung: Gewahrsamsübertragung</a:t>
            </a:r>
          </a:p>
          <a:p>
            <a:r>
              <a:rPr lang="de-DE" dirty="0"/>
              <a:t>Problem: Gewahrsamsübertragung an den versteckten Waren geschieht unbewusst.</a:t>
            </a:r>
          </a:p>
        </p:txBody>
      </p:sp>
    </p:spTree>
    <p:extLst>
      <p:ext uri="{BB962C8B-B14F-4D97-AF65-F5344CB8AC3E}">
        <p14:creationId xmlns:p14="http://schemas.microsoft.com/office/powerpoint/2010/main" val="35335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Vermögensverfügung</a:t>
            </a:r>
          </a:p>
        </p:txBody>
      </p:sp>
      <p:sp>
        <p:nvSpPr>
          <p:cNvPr id="3" name="Inhaltsplatzhalter 2"/>
          <p:cNvSpPr>
            <a:spLocks noGrp="1"/>
          </p:cNvSpPr>
          <p:nvPr>
            <p:ph idx="1"/>
          </p:nvPr>
        </p:nvSpPr>
        <p:spPr/>
        <p:txBody>
          <a:bodyPr>
            <a:normAutofit fontScale="77500" lnSpcReduction="20000"/>
          </a:bodyPr>
          <a:lstStyle/>
          <a:p>
            <a:r>
              <a:rPr lang="de-DE" dirty="0"/>
              <a:t>H.M. differenziert</a:t>
            </a:r>
          </a:p>
          <a:p>
            <a:pPr lvl="1"/>
            <a:r>
              <a:rPr lang="de-DE" dirty="0"/>
              <a:t>Bei Sachverfügung soll Verfügungsbewusstsein erforderlich sein</a:t>
            </a:r>
          </a:p>
          <a:p>
            <a:pPr lvl="1"/>
            <a:r>
              <a:rPr lang="de-DE" dirty="0"/>
              <a:t>Bei Verfügungen über Forderungen soll dies demgegenüber nicht gelten</a:t>
            </a:r>
          </a:p>
          <a:p>
            <a:r>
              <a:rPr lang="de-DE" dirty="0"/>
              <a:t>Lösung „Winkelschleifer“-Fall:</a:t>
            </a:r>
          </a:p>
          <a:p>
            <a:pPr lvl="1"/>
            <a:r>
              <a:rPr lang="de-DE" dirty="0"/>
              <a:t>Kein Verfügungsbewusstsein, daher Betrug (-)</a:t>
            </a:r>
          </a:p>
          <a:p>
            <a:pPr lvl="1"/>
            <a:r>
              <a:rPr lang="de-DE" dirty="0"/>
              <a:t>Aber Diebstahl (+)</a:t>
            </a:r>
          </a:p>
          <a:p>
            <a:r>
              <a:rPr lang="de-DE" dirty="0"/>
              <a:t>„Wechselgeld“-Fall</a:t>
            </a:r>
          </a:p>
          <a:p>
            <a:pPr lvl="1"/>
            <a:r>
              <a:rPr lang="de-DE" dirty="0"/>
              <a:t>Kassierer X gibt absichtlich zu wenig Wechselgeld</a:t>
            </a:r>
          </a:p>
          <a:p>
            <a:pPr lvl="1"/>
            <a:r>
              <a:rPr lang="de-DE" dirty="0"/>
              <a:t>Gegenstand der Vermögensverfügung: Restforderung, die der Kunde nicht geltend macht</a:t>
            </a:r>
          </a:p>
          <a:p>
            <a:pPr lvl="1"/>
            <a:r>
              <a:rPr lang="de-DE" dirty="0"/>
              <a:t>Da Verfügung über Forderung kein Verfügungsbewusstsein erforderlich, Betrug daher (+)</a:t>
            </a:r>
          </a:p>
          <a:p>
            <a:endParaRPr lang="de-DE" dirty="0"/>
          </a:p>
        </p:txBody>
      </p:sp>
    </p:spTree>
    <p:extLst>
      <p:ext uri="{BB962C8B-B14F-4D97-AF65-F5344CB8AC3E}">
        <p14:creationId xmlns:p14="http://schemas.microsoft.com/office/powerpoint/2010/main" val="69899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Vermögensverfügung</a:t>
            </a:r>
          </a:p>
        </p:txBody>
      </p:sp>
      <p:sp>
        <p:nvSpPr>
          <p:cNvPr id="3" name="Inhaltsplatzhalter 2"/>
          <p:cNvSpPr>
            <a:spLocks noGrp="1"/>
          </p:cNvSpPr>
          <p:nvPr>
            <p:ph idx="1"/>
          </p:nvPr>
        </p:nvSpPr>
        <p:spPr/>
        <p:txBody>
          <a:bodyPr>
            <a:normAutofit fontScale="85000" lnSpcReduction="10000"/>
          </a:bodyPr>
          <a:lstStyle/>
          <a:p>
            <a:pPr marL="0" indent="0">
              <a:buNone/>
            </a:pPr>
            <a:r>
              <a:rPr lang="de-DE" u="sng" dirty="0"/>
              <a:t>Unmittelbarkeitskriterium</a:t>
            </a:r>
          </a:p>
          <a:p>
            <a:r>
              <a:rPr lang="de-DE" dirty="0"/>
              <a:t>Ausdruck des Betrugs als Selbstbeschädigungsdelikt</a:t>
            </a:r>
          </a:p>
          <a:p>
            <a:r>
              <a:rPr lang="de-DE" dirty="0"/>
              <a:t>Handeln des Opfers muss „ohne weiteres Zutun“ des Täters zur Vermögensminderung führen</a:t>
            </a:r>
          </a:p>
          <a:p>
            <a:r>
              <a:rPr lang="de-DE" dirty="0"/>
              <a:t>Relevant bei Abgrenzung Sachbetrug/Trickdiebstahl</a:t>
            </a:r>
          </a:p>
          <a:p>
            <a:r>
              <a:rPr lang="de-DE" dirty="0"/>
              <a:t>Bloße „Gewahrsamslockerung“ nicht ausreichend, da Wegnahme durch den Täter weiterer Zwischenschritt</a:t>
            </a:r>
          </a:p>
          <a:p>
            <a:r>
              <a:rPr lang="de-DE" dirty="0"/>
              <a:t>Beispiel: „Juwelierfall“</a:t>
            </a:r>
          </a:p>
        </p:txBody>
      </p:sp>
    </p:spTree>
    <p:extLst>
      <p:ext uri="{BB962C8B-B14F-4D97-AF65-F5344CB8AC3E}">
        <p14:creationId xmlns:p14="http://schemas.microsoft.com/office/powerpoint/2010/main" val="198851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Systematischer Standort</a:t>
            </a:r>
          </a:p>
        </p:txBody>
      </p:sp>
      <p:sp>
        <p:nvSpPr>
          <p:cNvPr id="3" name="Inhaltsplatzhalter 2"/>
          <p:cNvSpPr>
            <a:spLocks noGrp="1"/>
          </p:cNvSpPr>
          <p:nvPr>
            <p:ph idx="1"/>
          </p:nvPr>
        </p:nvSpPr>
        <p:spPr/>
        <p:txBody>
          <a:bodyPr/>
          <a:lstStyle/>
          <a:p>
            <a:pPr marL="0" indent="0">
              <a:buNone/>
            </a:pPr>
            <a:r>
              <a:rPr lang="de-DE" u="sng" dirty="0"/>
              <a:t>Vermögensdelikte</a:t>
            </a:r>
          </a:p>
          <a:p>
            <a:r>
              <a:rPr lang="de-DE" dirty="0"/>
              <a:t>Eigentumsdelikte</a:t>
            </a:r>
          </a:p>
          <a:p>
            <a:pPr lvl="1"/>
            <a:r>
              <a:rPr lang="de-DE" dirty="0"/>
              <a:t>Diebstahl, § 242 StGB</a:t>
            </a:r>
          </a:p>
          <a:p>
            <a:pPr lvl="1"/>
            <a:r>
              <a:rPr lang="de-DE" dirty="0"/>
              <a:t>Unterschlagung, § 246 StGB</a:t>
            </a:r>
          </a:p>
          <a:p>
            <a:r>
              <a:rPr lang="de-DE" dirty="0"/>
              <a:t>Straftaten gegen das Vermögen als Ganzes</a:t>
            </a:r>
          </a:p>
          <a:p>
            <a:pPr lvl="1"/>
            <a:r>
              <a:rPr lang="de-DE" dirty="0"/>
              <a:t>Erpressung, § 253 StGB</a:t>
            </a:r>
          </a:p>
          <a:p>
            <a:pPr lvl="1"/>
            <a:r>
              <a:rPr lang="de-DE" dirty="0"/>
              <a:t>Untreue, § 266 StGB</a:t>
            </a:r>
          </a:p>
        </p:txBody>
      </p:sp>
    </p:spTree>
    <p:extLst>
      <p:ext uri="{BB962C8B-B14F-4D97-AF65-F5344CB8AC3E}">
        <p14:creationId xmlns:p14="http://schemas.microsoft.com/office/powerpoint/2010/main" val="113729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Vermögensschaden</a:t>
            </a:r>
          </a:p>
        </p:txBody>
      </p:sp>
      <p:sp>
        <p:nvSpPr>
          <p:cNvPr id="3" name="Inhaltsplatzhalter 2"/>
          <p:cNvSpPr>
            <a:spLocks noGrp="1"/>
          </p:cNvSpPr>
          <p:nvPr>
            <p:ph idx="1"/>
          </p:nvPr>
        </p:nvSpPr>
        <p:spPr/>
        <p:txBody>
          <a:bodyPr>
            <a:normAutofit fontScale="85000" lnSpcReduction="10000"/>
          </a:bodyPr>
          <a:lstStyle/>
          <a:p>
            <a:r>
              <a:rPr lang="de-DE" dirty="0"/>
              <a:t>Es gilt das Prinzip der „Gesamtsaldierung“</a:t>
            </a:r>
          </a:p>
          <a:p>
            <a:r>
              <a:rPr lang="de-DE" dirty="0"/>
              <a:t>Am Vermögensschaden fehlt es daher, wenn der Geschädigte unmittelbar durch die Tat eine „Kompensation“ erhält.</a:t>
            </a:r>
          </a:p>
          <a:p>
            <a:r>
              <a:rPr lang="de-DE" dirty="0"/>
              <a:t>Außer Betracht bleiben:</a:t>
            </a:r>
          </a:p>
          <a:p>
            <a:pPr lvl="1"/>
            <a:r>
              <a:rPr lang="de-DE" dirty="0"/>
              <a:t>Schadensersatzansprüche (insbesondere aus §§ 823 Abs. 2 BGB, 263 StGB)</a:t>
            </a:r>
          </a:p>
          <a:p>
            <a:pPr lvl="1"/>
            <a:r>
              <a:rPr lang="de-DE" dirty="0"/>
              <a:t>Gewährleistungs-/Bereicherungsansprüche</a:t>
            </a:r>
          </a:p>
          <a:p>
            <a:pPr lvl="1"/>
            <a:r>
              <a:rPr lang="de-DE" dirty="0"/>
              <a:t>Versicherungsleistungen</a:t>
            </a:r>
          </a:p>
          <a:p>
            <a:r>
              <a:rPr lang="de-DE" dirty="0"/>
              <a:t>Zu berücksichtigen können Sicherungsrechte sein (insbesondere: Unternehmerpfandrecht, § 647 BGB)</a:t>
            </a:r>
          </a:p>
          <a:p>
            <a:endParaRPr lang="de-DE" dirty="0"/>
          </a:p>
        </p:txBody>
      </p:sp>
    </p:spTree>
    <p:extLst>
      <p:ext uri="{BB962C8B-B14F-4D97-AF65-F5344CB8AC3E}">
        <p14:creationId xmlns:p14="http://schemas.microsoft.com/office/powerpoint/2010/main" val="304604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Vermögensschaden</a:t>
            </a:r>
          </a:p>
        </p:txBody>
      </p:sp>
      <p:sp>
        <p:nvSpPr>
          <p:cNvPr id="3" name="Inhaltsplatzhalter 2"/>
          <p:cNvSpPr>
            <a:spLocks noGrp="1"/>
          </p:cNvSpPr>
          <p:nvPr>
            <p:ph idx="1"/>
          </p:nvPr>
        </p:nvSpPr>
        <p:spPr/>
        <p:txBody>
          <a:bodyPr>
            <a:normAutofit fontScale="62500" lnSpcReduction="20000"/>
          </a:bodyPr>
          <a:lstStyle/>
          <a:p>
            <a:pPr marL="0" indent="0">
              <a:buNone/>
            </a:pPr>
            <a:r>
              <a:rPr lang="de-DE" sz="3500" u="sng" dirty="0"/>
              <a:t>„Schadensgleiche Vermögensgefährdung“/„Gefährdungsschaden“</a:t>
            </a:r>
          </a:p>
          <a:p>
            <a:pPr marL="0" indent="0">
              <a:buNone/>
            </a:pPr>
            <a:r>
              <a:rPr lang="de-DE" sz="3400" i="1" dirty="0"/>
              <a:t>A gewährt B ein ungesichertes Darlehen über 10.000 Euro. Die erste Rate in Höhe von 1.000 Euro soll in sechs Monaten fällig sein. B hat nicht die Absicht, das Geld zurückzuzahlen. Hierüber getäuscht, zahlt A den Betrag aus.</a:t>
            </a:r>
          </a:p>
          <a:p>
            <a:pPr marL="0" indent="0">
              <a:buNone/>
            </a:pPr>
            <a:endParaRPr lang="de-DE" sz="3400" i="1" dirty="0"/>
          </a:p>
          <a:p>
            <a:r>
              <a:rPr lang="de-DE" sz="3400" dirty="0"/>
              <a:t>Zustand, der jederzeit oder alsbald in einen Schaden „umschlagen“ kann</a:t>
            </a:r>
          </a:p>
          <a:p>
            <a:r>
              <a:rPr lang="de-DE" sz="3400" dirty="0"/>
              <a:t>Sollte zu einer „Vorverlagerung“ des Vollendungszeitpunkts führen</a:t>
            </a:r>
          </a:p>
          <a:p>
            <a:r>
              <a:rPr lang="de-DE" sz="3400" dirty="0"/>
              <a:t>Problem: Analogieverbot</a:t>
            </a:r>
          </a:p>
          <a:p>
            <a:r>
              <a:rPr lang="de-DE" sz="3400" dirty="0"/>
              <a:t>Heutige Auffassung: Lediglich Sonderfall des bereits eingetretenen Schadens</a:t>
            </a:r>
          </a:p>
          <a:p>
            <a:r>
              <a:rPr lang="de-DE" sz="3400" dirty="0"/>
              <a:t>Bei „bilanzieller Betrachtungsweise“ muss bereits zum Zeitpunkt der Vollendung ein Schaden feststellbar sein</a:t>
            </a:r>
          </a:p>
          <a:p>
            <a:r>
              <a:rPr lang="de-DE" sz="3400" dirty="0"/>
              <a:t>BVerfG: „Gefährdungsschaden“ muss </a:t>
            </a:r>
            <a:r>
              <a:rPr lang="de-DE" sz="3400" dirty="0" err="1"/>
              <a:t>bezifferbar</a:t>
            </a:r>
            <a:r>
              <a:rPr lang="de-DE" sz="3400" dirty="0"/>
              <a:t> sein</a:t>
            </a:r>
          </a:p>
        </p:txBody>
      </p:sp>
    </p:spTree>
    <p:extLst>
      <p:ext uri="{BB962C8B-B14F-4D97-AF65-F5344CB8AC3E}">
        <p14:creationId xmlns:p14="http://schemas.microsoft.com/office/powerpoint/2010/main" val="276657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Vermögensschaden</a:t>
            </a:r>
          </a:p>
        </p:txBody>
      </p:sp>
      <p:sp>
        <p:nvSpPr>
          <p:cNvPr id="3" name="Inhaltsplatzhalter 2"/>
          <p:cNvSpPr>
            <a:spLocks noGrp="1"/>
          </p:cNvSpPr>
          <p:nvPr>
            <p:ph idx="1"/>
          </p:nvPr>
        </p:nvSpPr>
        <p:spPr/>
        <p:txBody>
          <a:bodyPr>
            <a:normAutofit fontScale="77500" lnSpcReduction="20000"/>
          </a:bodyPr>
          <a:lstStyle/>
          <a:p>
            <a:pPr marL="0" indent="0">
              <a:buNone/>
            </a:pPr>
            <a:r>
              <a:rPr lang="de-DE" u="sng" dirty="0"/>
              <a:t>Eingehungsbetrug</a:t>
            </a:r>
          </a:p>
          <a:p>
            <a:pPr marL="0" indent="0">
              <a:buNone/>
            </a:pPr>
            <a:r>
              <a:rPr lang="de-DE" i="1" dirty="0"/>
              <a:t>Gastwirt A bestellt beim Lieferservice des B Spirituosen zum Preis von 5.000 Euro. Er verschweigt, dass er voraussichtlich nicht wird zahlen können.</a:t>
            </a:r>
          </a:p>
          <a:p>
            <a:pPr marL="0" indent="0">
              <a:buNone/>
            </a:pPr>
            <a:r>
              <a:rPr lang="de-DE" i="1" dirty="0"/>
              <a:t>Zeitpunkt des Schadenseintritts?</a:t>
            </a:r>
          </a:p>
          <a:p>
            <a:pPr marL="0" indent="0">
              <a:buNone/>
            </a:pPr>
            <a:endParaRPr lang="de-DE" i="1" dirty="0"/>
          </a:p>
          <a:p>
            <a:pPr marL="0" indent="0">
              <a:buNone/>
            </a:pPr>
            <a:r>
              <a:rPr lang="de-DE" dirty="0"/>
              <a:t>Nach Leistungspflicht des B zu differenzieren:</a:t>
            </a:r>
          </a:p>
          <a:p>
            <a:r>
              <a:rPr lang="de-DE" dirty="0"/>
              <a:t>Bei vertraglich vereinbarter Vorleistungspflicht: Vollendung bereits bei Vertragsschluss</a:t>
            </a:r>
          </a:p>
          <a:p>
            <a:r>
              <a:rPr lang="de-DE" dirty="0"/>
              <a:t>Bei freiwilliger Vorleistung: Entgegennahme der Leistung</a:t>
            </a:r>
          </a:p>
          <a:p>
            <a:r>
              <a:rPr lang="de-DE" dirty="0"/>
              <a:t>Bei Vorleistungspflicht (-) und ausbleibender Lieferung: Versuch (vgl. § 263 Abs. 2 StGB) prüfen!</a:t>
            </a:r>
          </a:p>
        </p:txBody>
      </p:sp>
    </p:spTree>
    <p:extLst>
      <p:ext uri="{BB962C8B-B14F-4D97-AF65-F5344CB8AC3E}">
        <p14:creationId xmlns:p14="http://schemas.microsoft.com/office/powerpoint/2010/main" val="195999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Vermögensschaden</a:t>
            </a:r>
          </a:p>
        </p:txBody>
      </p:sp>
      <p:sp>
        <p:nvSpPr>
          <p:cNvPr id="3" name="Inhaltsplatzhalter 2"/>
          <p:cNvSpPr>
            <a:spLocks noGrp="1"/>
          </p:cNvSpPr>
          <p:nvPr>
            <p:ph idx="1"/>
          </p:nvPr>
        </p:nvSpPr>
        <p:spPr/>
        <p:txBody>
          <a:bodyPr>
            <a:normAutofit fontScale="70000" lnSpcReduction="20000"/>
          </a:bodyPr>
          <a:lstStyle/>
          <a:p>
            <a:pPr marL="0" indent="0">
              <a:buNone/>
            </a:pPr>
            <a:r>
              <a:rPr lang="de-DE" u="sng" dirty="0"/>
              <a:t>„Makeltheorie“</a:t>
            </a:r>
          </a:p>
          <a:p>
            <a:pPr marL="0" indent="0">
              <a:buNone/>
            </a:pPr>
            <a:r>
              <a:rPr lang="de-DE" i="1" dirty="0"/>
              <a:t>A leiht sich ein wertvolles Buch und veräußert dieses sodann bei Antiquar B, der A für den Eigentümer hält.</a:t>
            </a:r>
          </a:p>
          <a:p>
            <a:pPr marL="0" indent="0">
              <a:buNone/>
            </a:pPr>
            <a:endParaRPr lang="de-DE" dirty="0"/>
          </a:p>
          <a:p>
            <a:r>
              <a:rPr lang="de-DE" dirty="0"/>
              <a:t>B erwirbt gutgläubig Eigentum gemäß §§ 929, 932 BGB</a:t>
            </a:r>
          </a:p>
          <a:p>
            <a:r>
              <a:rPr lang="de-DE" dirty="0"/>
              <a:t>Jedenfalls auf der Grundlage des juristischen Vermögensbegriffs eindeutig kein Vermögensschaden</a:t>
            </a:r>
          </a:p>
          <a:p>
            <a:r>
              <a:rPr lang="de-DE" dirty="0"/>
              <a:t>Alte Rechtsprechung: Erwerb ist „</a:t>
            </a:r>
            <a:r>
              <a:rPr lang="de-DE" dirty="0" err="1"/>
              <a:t>bemakelt</a:t>
            </a:r>
            <a:r>
              <a:rPr lang="de-DE" dirty="0"/>
              <a:t>“, daher Vermögensschaden (+)</a:t>
            </a:r>
          </a:p>
          <a:p>
            <a:r>
              <a:rPr lang="de-DE" dirty="0"/>
              <a:t>Heute: Vermögensschaden allenfalls bei konkretem Prozessrisiko, im Regelfall aber (-)</a:t>
            </a:r>
          </a:p>
          <a:p>
            <a:r>
              <a:rPr lang="de-DE" dirty="0"/>
              <a:t>Bei abhandengekommenen Sachen, Vermögensschaden wegen § 935 BGB natürlich (+)</a:t>
            </a:r>
          </a:p>
        </p:txBody>
      </p:sp>
    </p:spTree>
    <p:extLst>
      <p:ext uri="{BB962C8B-B14F-4D97-AF65-F5344CB8AC3E}">
        <p14:creationId xmlns:p14="http://schemas.microsoft.com/office/powerpoint/2010/main" val="331700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Vermögensschaden</a:t>
            </a:r>
          </a:p>
        </p:txBody>
      </p:sp>
      <p:sp>
        <p:nvSpPr>
          <p:cNvPr id="3" name="Inhaltsplatzhalter 2"/>
          <p:cNvSpPr>
            <a:spLocks noGrp="1"/>
          </p:cNvSpPr>
          <p:nvPr>
            <p:ph idx="1"/>
          </p:nvPr>
        </p:nvSpPr>
        <p:spPr/>
        <p:txBody>
          <a:bodyPr>
            <a:normAutofit fontScale="77500" lnSpcReduction="20000"/>
          </a:bodyPr>
          <a:lstStyle/>
          <a:p>
            <a:pPr marL="0" indent="0">
              <a:buNone/>
            </a:pPr>
            <a:r>
              <a:rPr lang="de-DE" u="sng" dirty="0"/>
              <a:t>„Individueller Schadenseinschlag“</a:t>
            </a:r>
          </a:p>
          <a:p>
            <a:pPr marL="0" indent="0">
              <a:buNone/>
            </a:pPr>
            <a:r>
              <a:rPr lang="de-DE" i="1" dirty="0"/>
              <a:t>Leistung und Gegenleistung sind gleichwertig. Der Getäuschte unterliegt aber einem Motivirrtum oder wollte bereits keine Verpflichtung eingehen.</a:t>
            </a:r>
          </a:p>
          <a:p>
            <a:pPr marL="0" indent="0">
              <a:buNone/>
            </a:pPr>
            <a:endParaRPr lang="de-DE" dirty="0"/>
          </a:p>
          <a:p>
            <a:r>
              <a:rPr lang="de-DE" dirty="0"/>
              <a:t>Grundsatz: Kein Schaden</a:t>
            </a:r>
          </a:p>
          <a:p>
            <a:r>
              <a:rPr lang="de-DE" dirty="0"/>
              <a:t>§ 263 StGB schützt Vermögen und nicht wirtschaftliche Dispositionsfreiheit</a:t>
            </a:r>
          </a:p>
          <a:p>
            <a:r>
              <a:rPr lang="de-DE" dirty="0"/>
              <a:t>Ausnahmen:</a:t>
            </a:r>
          </a:p>
          <a:p>
            <a:pPr marL="857250" lvl="1" indent="-457200"/>
            <a:r>
              <a:rPr lang="de-DE" dirty="0"/>
              <a:t>Ware für Vertragszweck unbrauchbar</a:t>
            </a:r>
          </a:p>
          <a:p>
            <a:pPr marL="857250" lvl="1" indent="-457200"/>
            <a:r>
              <a:rPr lang="de-DE" dirty="0"/>
              <a:t>Opfer wird zu vermögensschädigenden Maßnahmen veranlasst</a:t>
            </a:r>
          </a:p>
          <a:p>
            <a:pPr marL="857250" lvl="1" indent="-457200"/>
            <a:r>
              <a:rPr lang="de-DE" dirty="0"/>
              <a:t>Fähigkeit zur Aufbringung des Lebensunterhalts/Erfüllung der Verbindlichkeiten gefährdet</a:t>
            </a:r>
          </a:p>
        </p:txBody>
      </p:sp>
    </p:spTree>
    <p:extLst>
      <p:ext uri="{BB962C8B-B14F-4D97-AF65-F5344CB8AC3E}">
        <p14:creationId xmlns:p14="http://schemas.microsoft.com/office/powerpoint/2010/main" val="418374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Vermögensschaden</a:t>
            </a:r>
          </a:p>
        </p:txBody>
      </p:sp>
      <p:sp>
        <p:nvSpPr>
          <p:cNvPr id="3" name="Inhaltsplatzhalter 2"/>
          <p:cNvSpPr>
            <a:spLocks noGrp="1"/>
          </p:cNvSpPr>
          <p:nvPr>
            <p:ph idx="1"/>
          </p:nvPr>
        </p:nvSpPr>
        <p:spPr/>
        <p:txBody>
          <a:bodyPr/>
          <a:lstStyle/>
          <a:p>
            <a:pPr marL="0" indent="0">
              <a:buNone/>
            </a:pPr>
            <a:r>
              <a:rPr lang="de-DE" u="sng" dirty="0"/>
              <a:t>Zweckverfehlungslehre</a:t>
            </a:r>
          </a:p>
          <a:p>
            <a:pPr marL="0" indent="0">
              <a:buNone/>
            </a:pPr>
            <a:r>
              <a:rPr lang="de-DE" i="1" dirty="0"/>
              <a:t>A sammelt Spenden für das Rote Kreuz.</a:t>
            </a:r>
          </a:p>
          <a:p>
            <a:pPr marL="0" indent="0">
              <a:buNone/>
            </a:pPr>
            <a:r>
              <a:rPr lang="de-DE" i="1" dirty="0"/>
              <a:t>Varianten:</a:t>
            </a:r>
          </a:p>
          <a:p>
            <a:pPr marL="514350" indent="-514350">
              <a:buFont typeface="+mj-lt"/>
              <a:buAutoNum type="arabicParenR"/>
            </a:pPr>
            <a:r>
              <a:rPr lang="de-DE" dirty="0"/>
              <a:t>A will das Geld für sich behalten.</a:t>
            </a:r>
          </a:p>
          <a:p>
            <a:pPr marL="514350" indent="-514350">
              <a:buFont typeface="+mj-lt"/>
              <a:buAutoNum type="arabicParenR"/>
            </a:pPr>
            <a:r>
              <a:rPr lang="de-DE" dirty="0"/>
              <a:t>A fügt selbst 5- und 10-Euro-Scheine bei, um vorzutäuschen, dass höhere Beträge gespendet werden.</a:t>
            </a:r>
          </a:p>
          <a:p>
            <a:pPr marL="0" indent="0">
              <a:buNone/>
            </a:pPr>
            <a:endParaRPr lang="de-DE" dirty="0"/>
          </a:p>
          <a:p>
            <a:pPr marL="514350" indent="-514350">
              <a:buFont typeface="+mj-lt"/>
              <a:buAutoNum type="arabicParenR"/>
            </a:pPr>
            <a:endParaRPr lang="de-DE" dirty="0"/>
          </a:p>
        </p:txBody>
      </p:sp>
    </p:spTree>
    <p:extLst>
      <p:ext uri="{BB962C8B-B14F-4D97-AF65-F5344CB8AC3E}">
        <p14:creationId xmlns:p14="http://schemas.microsoft.com/office/powerpoint/2010/main" val="358287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Zweckverfehlungslehre</a:t>
            </a:r>
          </a:p>
        </p:txBody>
      </p:sp>
      <p:sp>
        <p:nvSpPr>
          <p:cNvPr id="3" name="Inhaltsplatzhalter 2"/>
          <p:cNvSpPr>
            <a:spLocks noGrp="1"/>
          </p:cNvSpPr>
          <p:nvPr>
            <p:ph idx="1"/>
          </p:nvPr>
        </p:nvSpPr>
        <p:spPr/>
        <p:txBody>
          <a:bodyPr>
            <a:normAutofit fontScale="85000" lnSpcReduction="10000"/>
          </a:bodyPr>
          <a:lstStyle/>
          <a:p>
            <a:pPr marL="0" indent="0">
              <a:buNone/>
            </a:pPr>
            <a:r>
              <a:rPr lang="de-DE" u="sng" dirty="0"/>
              <a:t>Verwendung zu eigenen Zwecken</a:t>
            </a:r>
          </a:p>
          <a:p>
            <a:r>
              <a:rPr lang="de-DE" dirty="0"/>
              <a:t>Vermögensopfer „verfehlt Zweck“ bzw. wird in seinem „sozialen Sinn“ entwertet</a:t>
            </a:r>
          </a:p>
          <a:p>
            <a:r>
              <a:rPr lang="de-DE" dirty="0"/>
              <a:t>Vermögensschaden daher (+)</a:t>
            </a:r>
          </a:p>
          <a:p>
            <a:endParaRPr lang="de-DE" dirty="0"/>
          </a:p>
          <a:p>
            <a:pPr marL="0" indent="0">
              <a:buNone/>
            </a:pPr>
            <a:r>
              <a:rPr lang="de-DE" u="sng" dirty="0"/>
              <a:t>Vortäuschen höherer Spenden</a:t>
            </a:r>
          </a:p>
          <a:p>
            <a:r>
              <a:rPr lang="de-DE" dirty="0"/>
              <a:t>„Unbeachtlicher Motivirrtum“</a:t>
            </a:r>
          </a:p>
          <a:p>
            <a:r>
              <a:rPr lang="de-DE" dirty="0"/>
              <a:t>Vermögensschaden daher (-)</a:t>
            </a:r>
          </a:p>
          <a:p>
            <a:endParaRPr lang="de-DE" dirty="0"/>
          </a:p>
          <a:p>
            <a:pPr marL="0" indent="0">
              <a:buNone/>
            </a:pPr>
            <a:r>
              <a:rPr lang="de-DE" dirty="0"/>
              <a:t>Im Ergebnis entscheiden reine Wertungsgesichtspunkte</a:t>
            </a:r>
          </a:p>
          <a:p>
            <a:endParaRPr lang="de-DE" dirty="0"/>
          </a:p>
        </p:txBody>
      </p:sp>
    </p:spTree>
    <p:extLst>
      <p:ext uri="{BB962C8B-B14F-4D97-AF65-F5344CB8AC3E}">
        <p14:creationId xmlns:p14="http://schemas.microsoft.com/office/powerpoint/2010/main" val="91505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Vermögensschaden</a:t>
            </a:r>
          </a:p>
        </p:txBody>
      </p:sp>
      <p:sp>
        <p:nvSpPr>
          <p:cNvPr id="3" name="Inhaltsplatzhalter 2"/>
          <p:cNvSpPr>
            <a:spLocks noGrp="1"/>
          </p:cNvSpPr>
          <p:nvPr>
            <p:ph idx="1"/>
          </p:nvPr>
        </p:nvSpPr>
        <p:spPr/>
        <p:txBody>
          <a:bodyPr>
            <a:normAutofit fontScale="85000" lnSpcReduction="20000"/>
          </a:bodyPr>
          <a:lstStyle/>
          <a:p>
            <a:pPr marL="0" indent="0">
              <a:buNone/>
            </a:pPr>
            <a:r>
              <a:rPr lang="de-DE" u="sng" dirty="0"/>
              <a:t>„Sicherungsbetrug“</a:t>
            </a:r>
          </a:p>
          <a:p>
            <a:pPr marL="0" indent="0">
              <a:buNone/>
            </a:pPr>
            <a:r>
              <a:rPr lang="de-DE" i="1" dirty="0"/>
              <a:t>Der Täter will sich einen bereits erlangten Vermögensvorteil durch Täuschung sichern.</a:t>
            </a:r>
          </a:p>
          <a:p>
            <a:pPr marL="0" indent="0">
              <a:buNone/>
            </a:pPr>
            <a:endParaRPr lang="de-DE" dirty="0"/>
          </a:p>
          <a:p>
            <a:r>
              <a:rPr lang="de-DE" dirty="0"/>
              <a:t>Grundsatz: Nur mitbestrafte Nachtat</a:t>
            </a:r>
          </a:p>
          <a:p>
            <a:r>
              <a:rPr lang="de-DE" dirty="0"/>
              <a:t>Beispiel: Täter wird verklagt und trägt im Prozess falsch vor, um erlangte Mittel nicht zurückzahlen zu müssen</a:t>
            </a:r>
          </a:p>
          <a:p>
            <a:r>
              <a:rPr lang="de-DE" dirty="0"/>
              <a:t>Anders, wenn „weitere Vermögensverschiebung“ bewirkt oder sonst eine „Schadensvertiefung“ eintritt</a:t>
            </a:r>
          </a:p>
          <a:p>
            <a:r>
              <a:rPr lang="de-DE" dirty="0"/>
              <a:t>Beispiel: Opfer stimmt der Weiterveräußerung einer durch Betrug erlangten Sache bei </a:t>
            </a:r>
          </a:p>
        </p:txBody>
      </p:sp>
    </p:spTree>
    <p:extLst>
      <p:ext uri="{BB962C8B-B14F-4D97-AF65-F5344CB8AC3E}">
        <p14:creationId xmlns:p14="http://schemas.microsoft.com/office/powerpoint/2010/main" val="309912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Absicht rechtswidriger Bereicherung</a:t>
            </a:r>
          </a:p>
        </p:txBody>
      </p:sp>
      <p:sp>
        <p:nvSpPr>
          <p:cNvPr id="3" name="Inhaltsplatzhalter 2"/>
          <p:cNvSpPr>
            <a:spLocks noGrp="1"/>
          </p:cNvSpPr>
          <p:nvPr>
            <p:ph idx="1"/>
          </p:nvPr>
        </p:nvSpPr>
        <p:spPr/>
        <p:txBody>
          <a:bodyPr>
            <a:normAutofit/>
          </a:bodyPr>
          <a:lstStyle/>
          <a:p>
            <a:pPr marL="0" indent="0">
              <a:buNone/>
            </a:pPr>
            <a:r>
              <a:rPr lang="de-DE" sz="2800" dirty="0"/>
              <a:t>Vermögensvorteil</a:t>
            </a:r>
          </a:p>
          <a:p>
            <a:pPr marL="0" indent="0">
              <a:buNone/>
            </a:pPr>
            <a:r>
              <a:rPr lang="de-DE" sz="2800" dirty="0"/>
              <a:t>(für sich oder</a:t>
            </a:r>
          </a:p>
          <a:p>
            <a:pPr marL="0" indent="0">
              <a:buNone/>
            </a:pPr>
            <a:r>
              <a:rPr lang="de-DE" sz="2800" dirty="0"/>
              <a:t>einen Dritten)</a:t>
            </a:r>
          </a:p>
          <a:p>
            <a:pPr marL="0" indent="0">
              <a:buNone/>
            </a:pPr>
            <a:endParaRPr lang="de-DE" sz="2800" dirty="0"/>
          </a:p>
          <a:p>
            <a:pPr marL="0" indent="0">
              <a:buNone/>
            </a:pPr>
            <a:r>
              <a:rPr lang="de-DE" sz="2800" dirty="0"/>
              <a:t>Rechtswidrig</a:t>
            </a:r>
          </a:p>
          <a:p>
            <a:pPr marL="0" indent="0">
              <a:buNone/>
            </a:pPr>
            <a:endParaRPr lang="de-DE" sz="2800" dirty="0"/>
          </a:p>
          <a:p>
            <a:pPr marL="0" indent="0">
              <a:buNone/>
            </a:pPr>
            <a:r>
              <a:rPr lang="de-DE" sz="2800" dirty="0"/>
              <a:t>Stoffgleich</a:t>
            </a:r>
          </a:p>
        </p:txBody>
      </p:sp>
      <p:sp>
        <p:nvSpPr>
          <p:cNvPr id="4" name="Textfeld 3"/>
          <p:cNvSpPr txBox="1"/>
          <p:nvPr/>
        </p:nvSpPr>
        <p:spPr>
          <a:xfrm>
            <a:off x="3635896" y="1685030"/>
            <a:ext cx="4680520" cy="1477328"/>
          </a:xfrm>
          <a:prstGeom prst="rect">
            <a:avLst/>
          </a:prstGeom>
          <a:noFill/>
        </p:spPr>
        <p:txBody>
          <a:bodyPr wrap="square" rtlCol="0">
            <a:spAutoFit/>
          </a:bodyPr>
          <a:lstStyle/>
          <a:p>
            <a:endParaRPr lang="de-DE" dirty="0"/>
          </a:p>
          <a:p>
            <a:endParaRPr lang="de-DE" dirty="0"/>
          </a:p>
          <a:p>
            <a:endParaRPr lang="de-DE" dirty="0"/>
          </a:p>
          <a:p>
            <a:endParaRPr lang="de-DE" dirty="0"/>
          </a:p>
          <a:p>
            <a:endParaRPr lang="de-DE" dirty="0"/>
          </a:p>
        </p:txBody>
      </p:sp>
      <p:sp>
        <p:nvSpPr>
          <p:cNvPr id="5" name="Pfeil nach links 4"/>
          <p:cNvSpPr/>
          <p:nvPr/>
        </p:nvSpPr>
        <p:spPr>
          <a:xfrm>
            <a:off x="3851920" y="2278275"/>
            <a:ext cx="900100" cy="2908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5542939" y="2131306"/>
            <a:ext cx="1983611" cy="584775"/>
          </a:xfrm>
          <a:prstGeom prst="rect">
            <a:avLst/>
          </a:prstGeom>
          <a:noFill/>
        </p:spPr>
        <p:txBody>
          <a:bodyPr wrap="square" rtlCol="0">
            <a:spAutoFit/>
          </a:bodyPr>
          <a:lstStyle/>
          <a:p>
            <a:r>
              <a:rPr lang="de-DE" sz="3200" dirty="0"/>
              <a:t>Absicht</a:t>
            </a:r>
          </a:p>
        </p:txBody>
      </p:sp>
      <p:sp>
        <p:nvSpPr>
          <p:cNvPr id="7" name="Geschweifte Klammer rechts 6"/>
          <p:cNvSpPr/>
          <p:nvPr/>
        </p:nvSpPr>
        <p:spPr>
          <a:xfrm>
            <a:off x="2555776" y="3717032"/>
            <a:ext cx="504056"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8" name="Pfeil nach links 7"/>
          <p:cNvSpPr/>
          <p:nvPr/>
        </p:nvSpPr>
        <p:spPr>
          <a:xfrm>
            <a:off x="3890293" y="4291693"/>
            <a:ext cx="900100" cy="2908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5477891" y="4175502"/>
            <a:ext cx="2749279" cy="523220"/>
          </a:xfrm>
          <a:prstGeom prst="rect">
            <a:avLst/>
          </a:prstGeom>
          <a:noFill/>
        </p:spPr>
        <p:txBody>
          <a:bodyPr wrap="none" rtlCol="0">
            <a:spAutoFit/>
          </a:bodyPr>
          <a:lstStyle/>
          <a:p>
            <a:r>
              <a:rPr lang="de-DE" sz="2800" dirty="0"/>
              <a:t>Bedingter Vorsatz</a:t>
            </a:r>
          </a:p>
        </p:txBody>
      </p:sp>
    </p:spTree>
    <p:extLst>
      <p:ext uri="{BB962C8B-B14F-4D97-AF65-F5344CB8AC3E}">
        <p14:creationId xmlns:p14="http://schemas.microsoft.com/office/powerpoint/2010/main" val="420533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p:bldP spid="7" grpId="0" animBg="1"/>
      <p:bldP spid="8" grpId="0" animBg="1"/>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Absicht rechtswidriger Bereicherung</a:t>
            </a:r>
          </a:p>
        </p:txBody>
      </p:sp>
      <p:sp>
        <p:nvSpPr>
          <p:cNvPr id="3" name="Inhaltsplatzhalter 2"/>
          <p:cNvSpPr>
            <a:spLocks noGrp="1"/>
          </p:cNvSpPr>
          <p:nvPr>
            <p:ph idx="1"/>
          </p:nvPr>
        </p:nvSpPr>
        <p:spPr/>
        <p:txBody>
          <a:bodyPr>
            <a:normAutofit fontScale="92500" lnSpcReduction="20000"/>
          </a:bodyPr>
          <a:lstStyle/>
          <a:p>
            <a:r>
              <a:rPr lang="de-DE" dirty="0"/>
              <a:t>Vermögensvorteil</a:t>
            </a:r>
          </a:p>
          <a:p>
            <a:pPr lvl="1"/>
            <a:r>
              <a:rPr lang="de-DE" dirty="0"/>
              <a:t>Vermögenszuwachs</a:t>
            </a:r>
          </a:p>
          <a:p>
            <a:pPr lvl="1"/>
            <a:r>
              <a:rPr lang="de-DE" dirty="0"/>
              <a:t>Abwendung Vermögensminderung</a:t>
            </a:r>
          </a:p>
          <a:p>
            <a:r>
              <a:rPr lang="de-DE" dirty="0"/>
              <a:t>Rechtswidrigkeit</a:t>
            </a:r>
          </a:p>
          <a:p>
            <a:pPr lvl="1"/>
            <a:r>
              <a:rPr lang="de-DE" dirty="0"/>
              <a:t>Gegeben, wenn der Täter keinen Anspruch auf den Vermögensvorteil hat</a:t>
            </a:r>
          </a:p>
          <a:p>
            <a:pPr lvl="1"/>
            <a:r>
              <a:rPr lang="de-DE" dirty="0"/>
              <a:t>Anspruch aus irrtumsbedingt geschlossenem Geschäft bleibt immer außer Betracht</a:t>
            </a:r>
          </a:p>
          <a:p>
            <a:pPr lvl="1"/>
            <a:r>
              <a:rPr lang="de-DE" dirty="0"/>
              <a:t>Kein Prozessbetrug, wenn mit fingierten Beweismitteln bestehender Anspruch durchgesetzt werden soll (aber ggf. § 267 StGB prüfen)</a:t>
            </a:r>
          </a:p>
        </p:txBody>
      </p:sp>
    </p:spTree>
    <p:extLst>
      <p:ext uri="{BB962C8B-B14F-4D97-AF65-F5344CB8AC3E}">
        <p14:creationId xmlns:p14="http://schemas.microsoft.com/office/powerpoint/2010/main" val="261814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Kriminalstatistik</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62839609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6982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Absicht rechtswidriger Bereicherung</a:t>
            </a:r>
          </a:p>
        </p:txBody>
      </p:sp>
      <p:sp>
        <p:nvSpPr>
          <p:cNvPr id="3" name="Inhaltsplatzhalter 2"/>
          <p:cNvSpPr>
            <a:spLocks noGrp="1"/>
          </p:cNvSpPr>
          <p:nvPr>
            <p:ph idx="1"/>
          </p:nvPr>
        </p:nvSpPr>
        <p:spPr/>
        <p:txBody>
          <a:bodyPr>
            <a:normAutofit fontScale="85000" lnSpcReduction="20000"/>
          </a:bodyPr>
          <a:lstStyle/>
          <a:p>
            <a:pPr marL="0" indent="0">
              <a:buNone/>
            </a:pPr>
            <a:r>
              <a:rPr lang="de-DE" u="sng" dirty="0" err="1"/>
              <a:t>Stoffgleicheit</a:t>
            </a:r>
            <a:endParaRPr lang="de-DE" u="sng" dirty="0"/>
          </a:p>
          <a:p>
            <a:pPr marL="0" indent="0">
              <a:buNone/>
            </a:pPr>
            <a:r>
              <a:rPr lang="de-DE" dirty="0"/>
              <a:t>Vermögensvorteil muss „Kehrseite“ des Vermögensschadens sein, diesem „spiegelbildlich entsprechen“.</a:t>
            </a:r>
          </a:p>
          <a:p>
            <a:pPr marL="0" indent="0">
              <a:buNone/>
            </a:pPr>
            <a:endParaRPr lang="de-DE" dirty="0"/>
          </a:p>
          <a:p>
            <a:pPr marL="0" indent="0">
              <a:buNone/>
            </a:pPr>
            <a:r>
              <a:rPr lang="de-DE" i="1" u="sng" dirty="0"/>
              <a:t>Fall 1:</a:t>
            </a:r>
          </a:p>
          <a:p>
            <a:pPr marL="0" indent="0">
              <a:buNone/>
            </a:pPr>
            <a:r>
              <a:rPr lang="de-DE" i="1" dirty="0"/>
              <a:t>Anlageberater A vermittelt an seine Kunden unter Vorspiegelung falscher Marktdaten Immobilien, die zwar objektiv ihren Preis wert sind, die Vermögensverhältnisse der Kunden jedoch deutlich übersteigen und diese in finanzielle Schwierigkeiten bringen. Hierfür erhält er von den Verkäufern Provisionen.</a:t>
            </a:r>
          </a:p>
        </p:txBody>
      </p:sp>
    </p:spTree>
    <p:extLst>
      <p:ext uri="{BB962C8B-B14F-4D97-AF65-F5344CB8AC3E}">
        <p14:creationId xmlns:p14="http://schemas.microsoft.com/office/powerpoint/2010/main" val="33120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Absicht rechtswidriger Bereicherung</a:t>
            </a:r>
          </a:p>
        </p:txBody>
      </p:sp>
      <p:sp>
        <p:nvSpPr>
          <p:cNvPr id="3" name="Inhaltsplatzhalter 2"/>
          <p:cNvSpPr>
            <a:spLocks noGrp="1"/>
          </p:cNvSpPr>
          <p:nvPr>
            <p:ph idx="1"/>
          </p:nvPr>
        </p:nvSpPr>
        <p:spPr/>
        <p:txBody>
          <a:bodyPr>
            <a:normAutofit fontScale="85000" lnSpcReduction="20000"/>
          </a:bodyPr>
          <a:lstStyle/>
          <a:p>
            <a:pPr marL="0" indent="0">
              <a:buNone/>
            </a:pPr>
            <a:r>
              <a:rPr lang="de-DE" u="sng" dirty="0"/>
              <a:t>Lösung Fall 1:</a:t>
            </a:r>
          </a:p>
          <a:p>
            <a:r>
              <a:rPr lang="de-DE" dirty="0"/>
              <a:t>Täuschung kurz ansprechen, </a:t>
            </a:r>
            <a:r>
              <a:rPr lang="de-DE" dirty="0" err="1"/>
              <a:t>i.E.</a:t>
            </a:r>
            <a:r>
              <a:rPr lang="de-DE" dirty="0"/>
              <a:t> aber unproblematisch, da „Markdaten“ dem Beweis zugänglich</a:t>
            </a:r>
          </a:p>
          <a:p>
            <a:r>
              <a:rPr lang="de-DE" dirty="0"/>
              <a:t>Problem bereits beim Vermögensschaden</a:t>
            </a:r>
          </a:p>
          <a:p>
            <a:r>
              <a:rPr lang="de-DE" dirty="0"/>
              <a:t>Hier: Individueller Schadenseinschlag, da Fähigkeit zur Erfüllung von Verbindlichkeiten beeinträchtigt</a:t>
            </a:r>
          </a:p>
          <a:p>
            <a:r>
              <a:rPr lang="de-DE" dirty="0"/>
              <a:t>Aber: Keine Stoffgleichheit des angestrebten Vermögensvorteils (Provision kommt aus Vermögen eines Dritten und entspricht somit nicht „spiegelbildlich“ dem Vermögensschaden)</a:t>
            </a:r>
          </a:p>
          <a:p>
            <a:r>
              <a:rPr lang="de-DE" dirty="0"/>
              <a:t>Auch kein Vermögensvorteil zugunsten eines Dritten (Verkäufer erhält nur angemessenen Kaufpreis)</a:t>
            </a:r>
          </a:p>
        </p:txBody>
      </p:sp>
    </p:spTree>
    <p:extLst>
      <p:ext uri="{BB962C8B-B14F-4D97-AF65-F5344CB8AC3E}">
        <p14:creationId xmlns:p14="http://schemas.microsoft.com/office/powerpoint/2010/main" val="74250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Absicht rechtswidriger Bereicherung</a:t>
            </a:r>
          </a:p>
        </p:txBody>
      </p:sp>
      <p:sp>
        <p:nvSpPr>
          <p:cNvPr id="3" name="Inhaltsplatzhalter 2"/>
          <p:cNvSpPr>
            <a:spLocks noGrp="1"/>
          </p:cNvSpPr>
          <p:nvPr>
            <p:ph idx="1"/>
          </p:nvPr>
        </p:nvSpPr>
        <p:spPr/>
        <p:txBody>
          <a:bodyPr>
            <a:normAutofit fontScale="92500"/>
          </a:bodyPr>
          <a:lstStyle/>
          <a:p>
            <a:pPr marL="0" indent="0">
              <a:buNone/>
            </a:pPr>
            <a:r>
              <a:rPr lang="de-DE" i="1" u="sng" dirty="0"/>
              <a:t>Fall 2:</a:t>
            </a:r>
          </a:p>
          <a:p>
            <a:pPr marL="0" indent="0">
              <a:buNone/>
            </a:pPr>
            <a:r>
              <a:rPr lang="de-DE" i="1" dirty="0"/>
              <a:t>Der Vorstandsvorsitzende V der X AG erklärt öffentlich, dass der Abschluss großvolumiger Vertriebsverträge mit Kunden aus Asien bevorstehe. Der Aktienkurs steigt deutlich an, was dem V hohe Bonuszahlungen seitens der X AG einbringt. Als sich herausstellt, dass über die Verträge niemals verhandelt worden war, fällt der Aktienkurs deutlich unter das Ursprungsniveau zurück.</a:t>
            </a:r>
          </a:p>
        </p:txBody>
      </p:sp>
    </p:spTree>
    <p:extLst>
      <p:ext uri="{BB962C8B-B14F-4D97-AF65-F5344CB8AC3E}">
        <p14:creationId xmlns:p14="http://schemas.microsoft.com/office/powerpoint/2010/main" val="3754703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Absicht rechtswidriger Bereicherung</a:t>
            </a:r>
          </a:p>
        </p:txBody>
      </p:sp>
      <p:sp>
        <p:nvSpPr>
          <p:cNvPr id="3" name="Inhaltsplatzhalter 2"/>
          <p:cNvSpPr>
            <a:spLocks noGrp="1"/>
          </p:cNvSpPr>
          <p:nvPr>
            <p:ph idx="1"/>
          </p:nvPr>
        </p:nvSpPr>
        <p:spPr/>
        <p:txBody>
          <a:bodyPr>
            <a:normAutofit fontScale="85000" lnSpcReduction="20000"/>
          </a:bodyPr>
          <a:lstStyle/>
          <a:p>
            <a:pPr marL="0" indent="0">
              <a:buNone/>
            </a:pPr>
            <a:r>
              <a:rPr lang="de-DE" u="sng" dirty="0"/>
              <a:t>Lösung Fall 2:</a:t>
            </a:r>
          </a:p>
          <a:p>
            <a:r>
              <a:rPr lang="de-DE" dirty="0"/>
              <a:t>Hier Täuschung bereits problematisch</a:t>
            </a:r>
          </a:p>
          <a:p>
            <a:r>
              <a:rPr lang="de-DE" dirty="0"/>
              <a:t>Bevorstehen von Vertragsschlüssen Prognose und somit Werturteil</a:t>
            </a:r>
          </a:p>
          <a:p>
            <a:r>
              <a:rPr lang="de-DE" dirty="0"/>
              <a:t>Aber Tatsachenkern, dass zumindest Verhandlungen geführt werden</a:t>
            </a:r>
          </a:p>
          <a:p>
            <a:r>
              <a:rPr lang="de-DE" dirty="0"/>
              <a:t>Annahme Täuschung daher vertretbar</a:t>
            </a:r>
          </a:p>
          <a:p>
            <a:r>
              <a:rPr lang="de-DE" dirty="0"/>
              <a:t>Aber Stoffgleichheit (-), die Bonuszahlungen an V entstammen nicht dem Vermögen der Aktionäre</a:t>
            </a:r>
          </a:p>
          <a:p>
            <a:r>
              <a:rPr lang="de-DE" dirty="0"/>
              <a:t>Daher kein Betrug (aber wohl Marktmanipulation, § 119 WpHG)</a:t>
            </a:r>
          </a:p>
        </p:txBody>
      </p:sp>
    </p:spTree>
    <p:extLst>
      <p:ext uri="{BB962C8B-B14F-4D97-AF65-F5344CB8AC3E}">
        <p14:creationId xmlns:p14="http://schemas.microsoft.com/office/powerpoint/2010/main" val="388931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Besonders schwerer Fall</a:t>
            </a:r>
          </a:p>
        </p:txBody>
      </p:sp>
      <p:sp>
        <p:nvSpPr>
          <p:cNvPr id="3" name="Inhaltsplatzhalter 2"/>
          <p:cNvSpPr>
            <a:spLocks noGrp="1"/>
          </p:cNvSpPr>
          <p:nvPr>
            <p:ph idx="1"/>
          </p:nvPr>
        </p:nvSpPr>
        <p:spPr/>
        <p:txBody>
          <a:bodyPr>
            <a:normAutofit fontScale="92500" lnSpcReduction="10000"/>
          </a:bodyPr>
          <a:lstStyle/>
          <a:p>
            <a:r>
              <a:rPr lang="de-DE" dirty="0"/>
              <a:t>Regelbeispiele des § 263 Abs. 3 Satz 2 StGB beachten</a:t>
            </a:r>
          </a:p>
          <a:p>
            <a:r>
              <a:rPr lang="de-DE" dirty="0"/>
              <a:t>Verwirklichung des Regelbeispiels hat keine Auswirkung auf die Länge der Verjährungsfrist (§ 78 Abs. 4 StGB)</a:t>
            </a:r>
          </a:p>
          <a:p>
            <a:r>
              <a:rPr lang="de-DE" dirty="0"/>
              <a:t>Besonders relevante Regelbeispiele:</a:t>
            </a:r>
          </a:p>
          <a:p>
            <a:pPr lvl="1"/>
            <a:r>
              <a:rPr lang="de-DE" dirty="0" err="1"/>
              <a:t>Gewerbs</a:t>
            </a:r>
            <a:r>
              <a:rPr lang="de-DE" dirty="0"/>
              <a:t>- oder bandenmäßige Begehung, § 263 Abs. 3 Satz 2 Nr. 1 StGB</a:t>
            </a:r>
          </a:p>
          <a:p>
            <a:pPr lvl="1"/>
            <a:r>
              <a:rPr lang="de-DE" dirty="0"/>
              <a:t>Herbeiführung eines Vermögensverlusts großen Ausmaßes (§ 263 Abs. 3 Satz 2 Nr. 2 StGB)</a:t>
            </a:r>
          </a:p>
          <a:p>
            <a:endParaRPr lang="de-DE" dirty="0"/>
          </a:p>
        </p:txBody>
      </p:sp>
    </p:spTree>
    <p:extLst>
      <p:ext uri="{BB962C8B-B14F-4D97-AF65-F5344CB8AC3E}">
        <p14:creationId xmlns:p14="http://schemas.microsoft.com/office/powerpoint/2010/main" val="401884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Besonders schwerer Fall</a:t>
            </a:r>
          </a:p>
        </p:txBody>
      </p:sp>
      <p:sp>
        <p:nvSpPr>
          <p:cNvPr id="3" name="Inhaltsplatzhalter 2"/>
          <p:cNvSpPr>
            <a:spLocks noGrp="1"/>
          </p:cNvSpPr>
          <p:nvPr>
            <p:ph idx="1"/>
          </p:nvPr>
        </p:nvSpPr>
        <p:spPr/>
        <p:txBody>
          <a:bodyPr>
            <a:normAutofit lnSpcReduction="10000"/>
          </a:bodyPr>
          <a:lstStyle/>
          <a:p>
            <a:pPr marL="0" indent="0">
              <a:buNone/>
            </a:pPr>
            <a:r>
              <a:rPr lang="de-DE" u="sng" dirty="0" err="1"/>
              <a:t>Gewerbsmäßigkeit</a:t>
            </a:r>
            <a:endParaRPr lang="de-DE" u="sng" dirty="0"/>
          </a:p>
          <a:p>
            <a:r>
              <a:rPr lang="de-DE" dirty="0"/>
              <a:t>Rein subjektives Merkmal</a:t>
            </a:r>
          </a:p>
          <a:p>
            <a:pPr lvl="1"/>
            <a:r>
              <a:rPr lang="de-DE" dirty="0"/>
              <a:t>Täter muss in der </a:t>
            </a:r>
            <a:r>
              <a:rPr lang="de-DE" u="sng" dirty="0"/>
              <a:t>Absicht</a:t>
            </a:r>
            <a:r>
              <a:rPr lang="de-DE" dirty="0"/>
              <a:t> handeln, sich durch</a:t>
            </a:r>
          </a:p>
          <a:p>
            <a:pPr lvl="1"/>
            <a:r>
              <a:rPr lang="de-DE" u="sng" dirty="0"/>
              <a:t>wiederholte Begehung</a:t>
            </a:r>
            <a:r>
              <a:rPr lang="de-DE" dirty="0"/>
              <a:t>,</a:t>
            </a:r>
          </a:p>
          <a:p>
            <a:pPr lvl="1"/>
            <a:r>
              <a:rPr lang="de-DE" dirty="0"/>
              <a:t>eine </a:t>
            </a:r>
            <a:r>
              <a:rPr lang="de-DE" u="sng" dirty="0"/>
              <a:t>Einnahmequelle von einiger Dauer und einigem Umfang </a:t>
            </a:r>
            <a:r>
              <a:rPr lang="de-DE" dirty="0"/>
              <a:t>verschaffen.</a:t>
            </a:r>
          </a:p>
          <a:p>
            <a:r>
              <a:rPr lang="de-DE" dirty="0"/>
              <a:t>Bei Vorliegen der entsprechenden Voraussetzungen verwirklicht bereits die erste Begehung das Regelbeispiel</a:t>
            </a:r>
          </a:p>
        </p:txBody>
      </p:sp>
    </p:spTree>
    <p:extLst>
      <p:ext uri="{BB962C8B-B14F-4D97-AF65-F5344CB8AC3E}">
        <p14:creationId xmlns:p14="http://schemas.microsoft.com/office/powerpoint/2010/main" val="2114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Besonders schwerer Fall</a:t>
            </a:r>
          </a:p>
        </p:txBody>
      </p:sp>
      <p:sp>
        <p:nvSpPr>
          <p:cNvPr id="3" name="Inhaltsplatzhalter 2"/>
          <p:cNvSpPr>
            <a:spLocks noGrp="1"/>
          </p:cNvSpPr>
          <p:nvPr>
            <p:ph idx="1"/>
          </p:nvPr>
        </p:nvSpPr>
        <p:spPr/>
        <p:txBody>
          <a:bodyPr/>
          <a:lstStyle/>
          <a:p>
            <a:pPr marL="0" indent="0">
              <a:buNone/>
            </a:pPr>
            <a:r>
              <a:rPr lang="de-DE" u="sng" dirty="0"/>
              <a:t>Bandenmäßige Begehung</a:t>
            </a:r>
          </a:p>
          <a:p>
            <a:r>
              <a:rPr lang="de-DE" dirty="0"/>
              <a:t>Bande: Mindestens drei Personen</a:t>
            </a:r>
          </a:p>
          <a:p>
            <a:r>
              <a:rPr lang="de-DE" dirty="0"/>
              <a:t>Verbindung in der Absicht, für eine </a:t>
            </a:r>
            <a:r>
              <a:rPr lang="de-DE" u="sng" dirty="0"/>
              <a:t>gewisse Dauer</a:t>
            </a:r>
            <a:r>
              <a:rPr lang="de-DE" dirty="0"/>
              <a:t> eine </a:t>
            </a:r>
            <a:r>
              <a:rPr lang="de-DE" u="sng" dirty="0"/>
              <a:t>noch unbestimmte Anzahl von Delikten</a:t>
            </a:r>
            <a:r>
              <a:rPr lang="de-DE" dirty="0"/>
              <a:t> gemäß §§ 263, 267 StGB zu begehen</a:t>
            </a:r>
          </a:p>
          <a:p>
            <a:r>
              <a:rPr lang="de-DE" dirty="0"/>
              <a:t>Handeln nur eines Bandenmitglieds genügt, wenn die Tat von der Bandenabrede umfasst ist</a:t>
            </a:r>
          </a:p>
        </p:txBody>
      </p:sp>
    </p:spTree>
    <p:extLst>
      <p:ext uri="{BB962C8B-B14F-4D97-AF65-F5344CB8AC3E}">
        <p14:creationId xmlns:p14="http://schemas.microsoft.com/office/powerpoint/2010/main" val="115078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Besonders schwerer Fall</a:t>
            </a:r>
          </a:p>
        </p:txBody>
      </p:sp>
      <p:sp>
        <p:nvSpPr>
          <p:cNvPr id="3" name="Inhaltsplatzhalter 2"/>
          <p:cNvSpPr>
            <a:spLocks noGrp="1"/>
          </p:cNvSpPr>
          <p:nvPr>
            <p:ph idx="1"/>
          </p:nvPr>
        </p:nvSpPr>
        <p:spPr/>
        <p:txBody>
          <a:bodyPr/>
          <a:lstStyle/>
          <a:p>
            <a:pPr marL="0" indent="0">
              <a:buNone/>
            </a:pPr>
            <a:r>
              <a:rPr lang="de-DE" u="sng" dirty="0"/>
              <a:t>Vermögensverlust großen Ausmaßes</a:t>
            </a:r>
          </a:p>
          <a:p>
            <a:r>
              <a:rPr lang="de-DE" dirty="0"/>
              <a:t>Maßgeblicher Schwellenwert: 50.000 Euro</a:t>
            </a:r>
          </a:p>
          <a:p>
            <a:r>
              <a:rPr lang="de-DE" dirty="0"/>
              <a:t>Bloßer „Gefährdungsschaden“ genügt nicht</a:t>
            </a:r>
          </a:p>
        </p:txBody>
      </p:sp>
    </p:spTree>
    <p:extLst>
      <p:ext uri="{BB962C8B-B14F-4D97-AF65-F5344CB8AC3E}">
        <p14:creationId xmlns:p14="http://schemas.microsoft.com/office/powerpoint/2010/main" val="15385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Qualifikationstatbestand</a:t>
            </a:r>
          </a:p>
        </p:txBody>
      </p:sp>
      <p:sp>
        <p:nvSpPr>
          <p:cNvPr id="3" name="Inhaltsplatzhalter 2"/>
          <p:cNvSpPr>
            <a:spLocks noGrp="1"/>
          </p:cNvSpPr>
          <p:nvPr>
            <p:ph idx="1"/>
          </p:nvPr>
        </p:nvSpPr>
        <p:spPr/>
        <p:txBody>
          <a:bodyPr>
            <a:normAutofit fontScale="85000" lnSpcReduction="10000"/>
          </a:bodyPr>
          <a:lstStyle/>
          <a:p>
            <a:r>
              <a:rPr lang="de-DE" dirty="0"/>
              <a:t>Werden die Regelbeispiele des § 263 Abs. 3 Satz 2 Nr. 1 StGB gleichzeitig verwirklicht, ist die Tat gemäß § 263 Abs. 5 StGB Verbrechen (§ 12 Abs. 1 StGB)</a:t>
            </a:r>
          </a:p>
          <a:p>
            <a:r>
              <a:rPr lang="de-DE" dirty="0"/>
              <a:t>Achtung: Der Bandenbegriff ist hier weiter (Kreis der Delikte, auf die sich die Bandenabrede beziehen kann)</a:t>
            </a:r>
          </a:p>
          <a:p>
            <a:r>
              <a:rPr lang="de-DE" dirty="0"/>
              <a:t>Folgen:</a:t>
            </a:r>
          </a:p>
          <a:p>
            <a:pPr lvl="1"/>
            <a:r>
              <a:rPr lang="de-DE" dirty="0"/>
              <a:t>Verfolgungsverjährung zehn Jahre (§ 78 Abs. 3 Nr. 3 StGB)</a:t>
            </a:r>
          </a:p>
          <a:p>
            <a:pPr lvl="1"/>
            <a:r>
              <a:rPr lang="de-DE" dirty="0"/>
              <a:t>Versuchte Anstiftung/Verabredung zur Tat strafbar (§ 30 StGB)</a:t>
            </a:r>
          </a:p>
        </p:txBody>
      </p:sp>
    </p:spTree>
    <p:extLst>
      <p:ext uri="{BB962C8B-B14F-4D97-AF65-F5344CB8AC3E}">
        <p14:creationId xmlns:p14="http://schemas.microsoft.com/office/powerpoint/2010/main" val="299068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Sonstiges</a:t>
            </a:r>
          </a:p>
        </p:txBody>
      </p:sp>
      <p:sp>
        <p:nvSpPr>
          <p:cNvPr id="3" name="Inhaltsplatzhalter 2"/>
          <p:cNvSpPr>
            <a:spLocks noGrp="1"/>
          </p:cNvSpPr>
          <p:nvPr>
            <p:ph idx="1"/>
          </p:nvPr>
        </p:nvSpPr>
        <p:spPr/>
        <p:txBody>
          <a:bodyPr/>
          <a:lstStyle/>
          <a:p>
            <a:r>
              <a:rPr lang="de-DE" dirty="0"/>
              <a:t>Versuchsstrafbarkeit: § 263 Abs. 2 StGB</a:t>
            </a:r>
          </a:p>
          <a:p>
            <a:r>
              <a:rPr lang="de-DE" dirty="0"/>
              <a:t>Antragserfordernisse</a:t>
            </a:r>
          </a:p>
          <a:p>
            <a:pPr lvl="1"/>
            <a:r>
              <a:rPr lang="de-DE" dirty="0"/>
              <a:t>Taten zugunsten von Angehörigen (§§ 263 Abs. 4, 247 StGB)</a:t>
            </a:r>
          </a:p>
          <a:p>
            <a:pPr lvl="1"/>
            <a:r>
              <a:rPr lang="de-DE" dirty="0"/>
              <a:t>Geringfügiger Vermögensschaden (§§ 263 Abs. 4, 248a StGB), Grenze: 25-50 Euro</a:t>
            </a:r>
          </a:p>
          <a:p>
            <a:endParaRPr lang="de-DE" dirty="0"/>
          </a:p>
        </p:txBody>
      </p:sp>
    </p:spTree>
    <p:extLst>
      <p:ext uri="{BB962C8B-B14F-4D97-AF65-F5344CB8AC3E}">
        <p14:creationId xmlns:p14="http://schemas.microsoft.com/office/powerpoint/2010/main" val="310654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Aufbau</a:t>
            </a:r>
          </a:p>
        </p:txBody>
      </p:sp>
      <p:sp>
        <p:nvSpPr>
          <p:cNvPr id="3" name="Inhaltsplatzhalter 2"/>
          <p:cNvSpPr>
            <a:spLocks noGrp="1"/>
          </p:cNvSpPr>
          <p:nvPr>
            <p:ph idx="1"/>
          </p:nvPr>
        </p:nvSpPr>
        <p:spPr/>
        <p:txBody>
          <a:bodyPr>
            <a:normAutofit lnSpcReduction="10000"/>
          </a:bodyPr>
          <a:lstStyle/>
          <a:p>
            <a:pPr marL="0" indent="0">
              <a:buNone/>
            </a:pPr>
            <a:r>
              <a:rPr lang="de-DE" u="sng" dirty="0"/>
              <a:t>Objektiver Tatbestand</a:t>
            </a:r>
          </a:p>
          <a:p>
            <a:r>
              <a:rPr lang="de-DE" dirty="0"/>
              <a:t>Täuschung</a:t>
            </a:r>
          </a:p>
          <a:p>
            <a:r>
              <a:rPr lang="de-DE" dirty="0"/>
              <a:t>Irrtum</a:t>
            </a:r>
          </a:p>
          <a:p>
            <a:r>
              <a:rPr lang="de-DE" dirty="0"/>
              <a:t>Vermögensverfügung</a:t>
            </a:r>
          </a:p>
          <a:p>
            <a:r>
              <a:rPr lang="de-DE" dirty="0"/>
              <a:t>Vermögensschaden</a:t>
            </a:r>
          </a:p>
          <a:p>
            <a:pPr marL="0" indent="0">
              <a:buNone/>
            </a:pPr>
            <a:r>
              <a:rPr lang="de-DE" u="sng" dirty="0"/>
              <a:t>Subjektiver Tatbestand</a:t>
            </a:r>
          </a:p>
          <a:p>
            <a:r>
              <a:rPr lang="de-DE" dirty="0"/>
              <a:t>Vorsatz</a:t>
            </a:r>
          </a:p>
          <a:p>
            <a:r>
              <a:rPr lang="de-DE" dirty="0"/>
              <a:t>Absicht rechtswidriger Bereicherung</a:t>
            </a:r>
          </a:p>
        </p:txBody>
      </p:sp>
      <p:sp>
        <p:nvSpPr>
          <p:cNvPr id="7" name="Pfeil nach unten 6"/>
          <p:cNvSpPr/>
          <p:nvPr/>
        </p:nvSpPr>
        <p:spPr>
          <a:xfrm>
            <a:off x="1475656" y="2571721"/>
            <a:ext cx="484632"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unten 7"/>
          <p:cNvSpPr/>
          <p:nvPr/>
        </p:nvSpPr>
        <p:spPr>
          <a:xfrm>
            <a:off x="1475656" y="3140968"/>
            <a:ext cx="484632"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feil nach unten 8"/>
          <p:cNvSpPr/>
          <p:nvPr/>
        </p:nvSpPr>
        <p:spPr>
          <a:xfrm>
            <a:off x="1475656" y="3717032"/>
            <a:ext cx="484632"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5220072" y="2771636"/>
            <a:ext cx="2664296" cy="830997"/>
          </a:xfrm>
          <a:prstGeom prst="rect">
            <a:avLst/>
          </a:prstGeom>
          <a:noFill/>
        </p:spPr>
        <p:txBody>
          <a:bodyPr wrap="square" rtlCol="0">
            <a:spAutoFit/>
          </a:bodyPr>
          <a:lstStyle/>
          <a:p>
            <a:r>
              <a:rPr lang="de-DE" sz="4800" dirty="0">
                <a:solidFill>
                  <a:schemeClr val="accent1"/>
                </a:solidFill>
              </a:rPr>
              <a:t>Kausalität</a:t>
            </a:r>
          </a:p>
        </p:txBody>
      </p:sp>
    </p:spTree>
    <p:extLst>
      <p:ext uri="{BB962C8B-B14F-4D97-AF65-F5344CB8AC3E}">
        <p14:creationId xmlns:p14="http://schemas.microsoft.com/office/powerpoint/2010/main" val="192969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P spid="9" grpId="0" animBg="1"/>
      <p:bldP spid="1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Absolute Verjährung bei Eröffnungsbeschluss</a:t>
            </a:r>
          </a:p>
        </p:txBody>
      </p:sp>
      <p:sp>
        <p:nvSpPr>
          <p:cNvPr id="3" name="Inhaltsplatzhalter 2"/>
          <p:cNvSpPr>
            <a:spLocks noGrp="1"/>
          </p:cNvSpPr>
          <p:nvPr>
            <p:ph idx="1"/>
          </p:nvPr>
        </p:nvSpPr>
        <p:spPr/>
        <p:txBody>
          <a:bodyPr>
            <a:normAutofit fontScale="77500" lnSpcReduction="20000"/>
          </a:bodyPr>
          <a:lstStyle/>
          <a:p>
            <a:r>
              <a:rPr lang="de-DE" dirty="0"/>
              <a:t>Wird die Verfolgungsverjährung gemäß § 78c Abs. 1 StGB unterbrochen, beginnt diese erneut</a:t>
            </a:r>
          </a:p>
          <a:p>
            <a:r>
              <a:rPr lang="de-DE" dirty="0"/>
              <a:t>Gemäß § 78c Abs. 3 Satz 2 StGB kann die Verjährungsfrist durch Unterbrechungen jedoch nur auf das Doppelte verlängert werden (absolute Verjährung)</a:t>
            </a:r>
          </a:p>
          <a:p>
            <a:r>
              <a:rPr lang="de-DE" dirty="0"/>
              <a:t>Der Betrug fällt jedoch unter die Sonderregelung des § 78b Abs. 4 StGB</a:t>
            </a:r>
          </a:p>
          <a:p>
            <a:r>
              <a:rPr lang="de-DE" dirty="0"/>
              <a:t>Ab Eröffnung des Hauptverfahrens (§ 203 StPO) durch das Landgericht ruht die Verjährung für maximal fünf Jahre</a:t>
            </a:r>
          </a:p>
          <a:p>
            <a:r>
              <a:rPr lang="de-DE" dirty="0"/>
              <a:t>Bei Betrug liegt die absolute Verjährung somit faktisch bei 15 Jahren</a:t>
            </a:r>
          </a:p>
        </p:txBody>
      </p:sp>
    </p:spTree>
    <p:extLst>
      <p:ext uri="{BB962C8B-B14F-4D97-AF65-F5344CB8AC3E}">
        <p14:creationId xmlns:p14="http://schemas.microsoft.com/office/powerpoint/2010/main" val="126775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dirty="0"/>
          </a:p>
          <a:p>
            <a:endParaRPr lang="de-DE"/>
          </a:p>
          <a:p>
            <a:endParaRPr lang="de-DE" dirty="0"/>
          </a:p>
          <a:p>
            <a:pPr marL="0" indent="0" algn="ctr">
              <a:buNone/>
            </a:pPr>
            <a:r>
              <a:rPr lang="de-DE" sz="4000" dirty="0"/>
              <a:t>Vielen Dank für Ihre Aufmerksamkeit!</a:t>
            </a:r>
          </a:p>
        </p:txBody>
      </p:sp>
    </p:spTree>
    <p:extLst>
      <p:ext uri="{BB962C8B-B14F-4D97-AF65-F5344CB8AC3E}">
        <p14:creationId xmlns:p14="http://schemas.microsoft.com/office/powerpoint/2010/main" val="2698970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Täuschung</a:t>
            </a:r>
          </a:p>
        </p:txBody>
      </p:sp>
      <p:sp>
        <p:nvSpPr>
          <p:cNvPr id="3" name="Inhaltsplatzhalter 2"/>
          <p:cNvSpPr>
            <a:spLocks noGrp="1"/>
          </p:cNvSpPr>
          <p:nvPr>
            <p:ph idx="1"/>
          </p:nvPr>
        </p:nvSpPr>
        <p:spPr/>
        <p:txBody>
          <a:bodyPr>
            <a:normAutofit fontScale="70000" lnSpcReduction="20000"/>
          </a:bodyPr>
          <a:lstStyle/>
          <a:p>
            <a:pPr marL="0" indent="0">
              <a:buNone/>
            </a:pPr>
            <a:r>
              <a:rPr lang="de-DE" sz="3400" u="sng" dirty="0"/>
              <a:t>Tatsachen</a:t>
            </a:r>
          </a:p>
          <a:p>
            <a:r>
              <a:rPr lang="de-DE" dirty="0"/>
              <a:t>„Dem Beweis zugänglich“/</a:t>
            </a:r>
            <a:br>
              <a:rPr lang="de-DE" dirty="0"/>
            </a:br>
            <a:r>
              <a:rPr lang="de-DE" dirty="0"/>
              <a:t>„objektivierbar“/„Wahr oder unwahr“</a:t>
            </a:r>
          </a:p>
          <a:p>
            <a:r>
              <a:rPr lang="de-DE" dirty="0"/>
              <a:t>Zu unterscheiden sind</a:t>
            </a:r>
          </a:p>
          <a:p>
            <a:pPr lvl="1"/>
            <a:r>
              <a:rPr lang="de-DE" dirty="0"/>
              <a:t>Äußere Tatsachen (der Wahrnehmung zugänglich, z.B. durch sehen oder hören)</a:t>
            </a:r>
          </a:p>
          <a:p>
            <a:pPr lvl="1"/>
            <a:r>
              <a:rPr lang="de-DE" dirty="0"/>
              <a:t>Innere Tatsachen (insbesondere Absichten, z.B. eine Leistung erbringen zu wollen)</a:t>
            </a:r>
          </a:p>
          <a:p>
            <a:pPr marL="0" indent="0">
              <a:buNone/>
            </a:pPr>
            <a:r>
              <a:rPr lang="de-DE" sz="3400" u="sng" dirty="0"/>
              <a:t>Werturteile</a:t>
            </a:r>
          </a:p>
          <a:p>
            <a:r>
              <a:rPr lang="de-DE" dirty="0"/>
              <a:t>„Durch Elemente des Meinens, des Dafürhaltens und der Stellungnahme geprägt“/„Richtig oder falsch“</a:t>
            </a:r>
          </a:p>
          <a:p>
            <a:r>
              <a:rPr lang="de-DE" dirty="0"/>
              <a:t>Beispiele</a:t>
            </a:r>
          </a:p>
          <a:p>
            <a:pPr lvl="1"/>
            <a:r>
              <a:rPr lang="de-DE" dirty="0"/>
              <a:t>„Reklamehafte Anpreisung“</a:t>
            </a:r>
          </a:p>
          <a:p>
            <a:pPr lvl="1"/>
            <a:r>
              <a:rPr lang="de-DE" dirty="0"/>
              <a:t>Wert als solcher</a:t>
            </a:r>
          </a:p>
        </p:txBody>
      </p:sp>
    </p:spTree>
    <p:extLst>
      <p:ext uri="{BB962C8B-B14F-4D97-AF65-F5344CB8AC3E}">
        <p14:creationId xmlns:p14="http://schemas.microsoft.com/office/powerpoint/2010/main" val="124906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Täuschung</a:t>
            </a:r>
          </a:p>
        </p:txBody>
      </p:sp>
      <p:sp>
        <p:nvSpPr>
          <p:cNvPr id="3" name="Inhaltsplatzhalter 2"/>
          <p:cNvSpPr>
            <a:spLocks noGrp="1"/>
          </p:cNvSpPr>
          <p:nvPr>
            <p:ph idx="1"/>
          </p:nvPr>
        </p:nvSpPr>
        <p:spPr/>
        <p:txBody>
          <a:bodyPr>
            <a:normAutofit lnSpcReduction="10000"/>
          </a:bodyPr>
          <a:lstStyle/>
          <a:p>
            <a:pPr marL="0" indent="0">
              <a:buNone/>
            </a:pPr>
            <a:r>
              <a:rPr lang="de-DE" u="sng" dirty="0"/>
              <a:t>Sonderprobleme</a:t>
            </a:r>
          </a:p>
          <a:p>
            <a:r>
              <a:rPr lang="de-DE" dirty="0"/>
              <a:t>Rechtsauffassungen</a:t>
            </a:r>
          </a:p>
          <a:p>
            <a:pPr lvl="1"/>
            <a:r>
              <a:rPr lang="de-DE" dirty="0"/>
              <a:t>Verwendung von Rechtsbegriffen, die von der Allgemeinheit mit bestimmtem Sachverhalt assoziiert werden</a:t>
            </a:r>
          </a:p>
          <a:p>
            <a:pPr lvl="1"/>
            <a:r>
              <a:rPr lang="de-DE" dirty="0"/>
              <a:t>Beispiel: Kündigung, Vertragsschluss</a:t>
            </a:r>
          </a:p>
          <a:p>
            <a:r>
              <a:rPr lang="de-DE" dirty="0"/>
              <a:t>Sonstige „Werturteile mit Tatsachenkern“</a:t>
            </a:r>
          </a:p>
          <a:p>
            <a:pPr lvl="1"/>
            <a:r>
              <a:rPr lang="de-DE" dirty="0"/>
              <a:t>„Regelkonforme Herstellung“</a:t>
            </a:r>
          </a:p>
          <a:p>
            <a:pPr lvl="1"/>
            <a:r>
              <a:rPr lang="de-DE" dirty="0"/>
              <a:t>Unter Umständen auch „Echtheit eines Gemäldes“</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335862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Täuschungshandlung</a:t>
            </a:r>
          </a:p>
        </p:txBody>
      </p:sp>
      <p:sp>
        <p:nvSpPr>
          <p:cNvPr id="3" name="Inhaltsplatzhalter 2"/>
          <p:cNvSpPr>
            <a:spLocks noGrp="1"/>
          </p:cNvSpPr>
          <p:nvPr>
            <p:ph idx="1"/>
          </p:nvPr>
        </p:nvSpPr>
        <p:spPr/>
        <p:txBody>
          <a:bodyPr>
            <a:normAutofit fontScale="85000" lnSpcReduction="20000"/>
          </a:bodyPr>
          <a:lstStyle/>
          <a:p>
            <a:pPr marL="0" indent="0">
              <a:buNone/>
            </a:pPr>
            <a:r>
              <a:rPr lang="de-DE" u="sng" dirty="0"/>
              <a:t>Täuschung durch positives Tun</a:t>
            </a:r>
          </a:p>
          <a:p>
            <a:r>
              <a:rPr lang="de-DE" dirty="0"/>
              <a:t>Möglich durch</a:t>
            </a:r>
          </a:p>
          <a:p>
            <a:pPr lvl="1"/>
            <a:r>
              <a:rPr lang="de-DE" dirty="0"/>
              <a:t>Ausdrückliche Erklärung</a:t>
            </a:r>
          </a:p>
          <a:p>
            <a:pPr lvl="1"/>
            <a:r>
              <a:rPr lang="de-DE" dirty="0"/>
              <a:t>Konkludentes Verhalten</a:t>
            </a:r>
          </a:p>
          <a:p>
            <a:r>
              <a:rPr lang="de-DE" dirty="0"/>
              <a:t>Gemeinsames Element: „Kommunikativer Akt“</a:t>
            </a:r>
          </a:p>
          <a:p>
            <a:pPr lvl="1"/>
            <a:r>
              <a:rPr lang="de-DE" dirty="0"/>
              <a:t>Bei Täuschung durch konkludentes Verhalten ggf. problematisch</a:t>
            </a:r>
          </a:p>
          <a:p>
            <a:pPr lvl="1"/>
            <a:r>
              <a:rPr lang="de-DE" dirty="0"/>
              <a:t>Kann fehlen in „Schwarzfahrerfällen“</a:t>
            </a:r>
          </a:p>
          <a:p>
            <a:pPr lvl="1"/>
            <a:r>
              <a:rPr lang="de-DE" dirty="0"/>
              <a:t>Ist vorhanden in „Miterklärungsfällen“</a:t>
            </a:r>
          </a:p>
          <a:p>
            <a:pPr marL="0" indent="0">
              <a:buNone/>
            </a:pPr>
            <a:r>
              <a:rPr lang="de-DE" u="sng" dirty="0"/>
              <a:t>Täuschung durch Unterlassen</a:t>
            </a:r>
          </a:p>
          <a:p>
            <a:pPr marL="0" indent="0">
              <a:buNone/>
            </a:pPr>
            <a:r>
              <a:rPr lang="de-DE" dirty="0"/>
              <a:t>Garantenstellung erforderlich (§ 13 StGB)</a:t>
            </a:r>
          </a:p>
        </p:txBody>
      </p:sp>
    </p:spTree>
    <p:extLst>
      <p:ext uri="{BB962C8B-B14F-4D97-AF65-F5344CB8AC3E}">
        <p14:creationId xmlns:p14="http://schemas.microsoft.com/office/powerpoint/2010/main" val="323588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Garantenstellung</a:t>
            </a:r>
          </a:p>
        </p:txBody>
      </p:sp>
      <p:sp>
        <p:nvSpPr>
          <p:cNvPr id="3" name="Inhaltsplatzhalter 2"/>
          <p:cNvSpPr>
            <a:spLocks noGrp="1"/>
          </p:cNvSpPr>
          <p:nvPr>
            <p:ph idx="1"/>
          </p:nvPr>
        </p:nvSpPr>
        <p:spPr/>
        <p:txBody>
          <a:bodyPr>
            <a:normAutofit lnSpcReduction="10000"/>
          </a:bodyPr>
          <a:lstStyle/>
          <a:p>
            <a:r>
              <a:rPr lang="de-DE" dirty="0"/>
              <a:t>Mögliche Grundlagen:</a:t>
            </a:r>
          </a:p>
          <a:p>
            <a:pPr lvl="1"/>
            <a:r>
              <a:rPr lang="de-DE" dirty="0"/>
              <a:t>Vertrag</a:t>
            </a:r>
          </a:p>
          <a:p>
            <a:pPr lvl="1"/>
            <a:r>
              <a:rPr lang="de-DE" dirty="0"/>
              <a:t>Sonstige schuldrechtliche Sonderbeziehungen</a:t>
            </a:r>
          </a:p>
          <a:p>
            <a:pPr lvl="1"/>
            <a:r>
              <a:rPr lang="de-DE" dirty="0"/>
              <a:t>Insbesondere: Vorvertragliches Schuldverhältnis</a:t>
            </a:r>
          </a:p>
          <a:p>
            <a:r>
              <a:rPr lang="de-DE" dirty="0"/>
              <a:t>Hohe Anforderungen zu stellen</a:t>
            </a:r>
          </a:p>
          <a:p>
            <a:r>
              <a:rPr lang="de-DE" dirty="0"/>
              <a:t>Mögliche Kriterien:</a:t>
            </a:r>
          </a:p>
          <a:p>
            <a:pPr lvl="1"/>
            <a:r>
              <a:rPr lang="de-DE" dirty="0"/>
              <a:t>Wissensgefälle</a:t>
            </a:r>
          </a:p>
          <a:p>
            <a:pPr lvl="1"/>
            <a:r>
              <a:rPr lang="de-DE" dirty="0"/>
              <a:t>Übernahme von Beratungsfunktionen</a:t>
            </a:r>
          </a:p>
          <a:p>
            <a:pPr lvl="1"/>
            <a:r>
              <a:rPr lang="de-DE" dirty="0"/>
              <a:t>Klassisches Beispiel: Gebrauchtwagenkauf</a:t>
            </a:r>
          </a:p>
        </p:txBody>
      </p:sp>
    </p:spTree>
    <p:extLst>
      <p:ext uri="{BB962C8B-B14F-4D97-AF65-F5344CB8AC3E}">
        <p14:creationId xmlns:p14="http://schemas.microsoft.com/office/powerpoint/2010/main" val="124189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Irrtum</a:t>
            </a:r>
          </a:p>
        </p:txBody>
      </p:sp>
      <p:sp>
        <p:nvSpPr>
          <p:cNvPr id="3" name="Inhaltsplatzhalter 2"/>
          <p:cNvSpPr>
            <a:spLocks noGrp="1"/>
          </p:cNvSpPr>
          <p:nvPr>
            <p:ph idx="1"/>
          </p:nvPr>
        </p:nvSpPr>
        <p:spPr/>
        <p:txBody>
          <a:bodyPr>
            <a:normAutofit/>
          </a:bodyPr>
          <a:lstStyle/>
          <a:p>
            <a:r>
              <a:rPr lang="de-DE" dirty="0"/>
              <a:t>„Aktualisiertes“ bzw. „reflektiertes“ Bewusstsein von der Fehlvorstellung erforderlich</a:t>
            </a:r>
          </a:p>
          <a:p>
            <a:r>
              <a:rPr lang="de-DE" dirty="0"/>
              <a:t>Beispiele: Diesel-Kauf/„Abschalteinrichtung“, Prüfung kassenärztlicher Abrechnungen (Massengeschäfte)</a:t>
            </a:r>
          </a:p>
        </p:txBody>
      </p:sp>
    </p:spTree>
    <p:extLst>
      <p:ext uri="{BB962C8B-B14F-4D97-AF65-F5344CB8AC3E}">
        <p14:creationId xmlns:p14="http://schemas.microsoft.com/office/powerpoint/2010/main" val="209303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1983</Words>
  <Application>Microsoft Office PowerPoint</Application>
  <PresentationFormat>Bildschirmpräsentation (4:3)</PresentationFormat>
  <Paragraphs>319</Paragraphs>
  <Slides>41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41</vt:i4>
      </vt:variant>
    </vt:vector>
  </HeadingPairs>
  <TitlesOfParts>
    <vt:vector size="44" baseType="lpstr">
      <vt:lpstr>Arial</vt:lpstr>
      <vt:lpstr>Calibri</vt:lpstr>
      <vt:lpstr>Larissa</vt:lpstr>
      <vt:lpstr>Betrug, § 263 StGB</vt:lpstr>
      <vt:lpstr>Systematischer Standort</vt:lpstr>
      <vt:lpstr>Kriminalstatistik</vt:lpstr>
      <vt:lpstr>Aufbau</vt:lpstr>
      <vt:lpstr>Täuschung</vt:lpstr>
      <vt:lpstr>Täuschung</vt:lpstr>
      <vt:lpstr>Täuschungshandlung</vt:lpstr>
      <vt:lpstr>Garantenstellung</vt:lpstr>
      <vt:lpstr>Irrtum</vt:lpstr>
      <vt:lpstr>Irrtum</vt:lpstr>
      <vt:lpstr>Vermögensverfügung</vt:lpstr>
      <vt:lpstr>Vermögensbegriff</vt:lpstr>
      <vt:lpstr>Beispiel Vermögensbegriff</vt:lpstr>
      <vt:lpstr>Beispiel Vermögensbegriff</vt:lpstr>
      <vt:lpstr>Vermögensverfügung</vt:lpstr>
      <vt:lpstr>Sonderproblem „Dreiecksbetrug“</vt:lpstr>
      <vt:lpstr>Vermögensverfügung</vt:lpstr>
      <vt:lpstr>Vermögensverfügung</vt:lpstr>
      <vt:lpstr>Vermögensverfügung</vt:lpstr>
      <vt:lpstr>Vermögensschaden</vt:lpstr>
      <vt:lpstr>Vermögensschaden</vt:lpstr>
      <vt:lpstr>Vermögensschaden</vt:lpstr>
      <vt:lpstr>Vermögensschaden</vt:lpstr>
      <vt:lpstr>Vermögensschaden</vt:lpstr>
      <vt:lpstr>Vermögensschaden</vt:lpstr>
      <vt:lpstr>Zweckverfehlungslehre</vt:lpstr>
      <vt:lpstr>Vermögensschaden</vt:lpstr>
      <vt:lpstr>Absicht rechtswidriger Bereicherung</vt:lpstr>
      <vt:lpstr>Absicht rechtswidriger Bereicherung</vt:lpstr>
      <vt:lpstr>Absicht rechtswidriger Bereicherung</vt:lpstr>
      <vt:lpstr>Absicht rechtswidriger Bereicherung</vt:lpstr>
      <vt:lpstr>Absicht rechtswidriger Bereicherung</vt:lpstr>
      <vt:lpstr>Absicht rechtswidriger Bereicherung</vt:lpstr>
      <vt:lpstr>Besonders schwerer Fall</vt:lpstr>
      <vt:lpstr>Besonders schwerer Fall</vt:lpstr>
      <vt:lpstr>Besonders schwerer Fall</vt:lpstr>
      <vt:lpstr>Besonders schwerer Fall</vt:lpstr>
      <vt:lpstr>Qualifikationstatbestand</vt:lpstr>
      <vt:lpstr>Sonstiges</vt:lpstr>
      <vt:lpstr>Absolute Verjährung bei Eröffnungsbeschluss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Frank Bisson</dc:creator>
  <cp:lastModifiedBy>Dr. Frank Bisson</cp:lastModifiedBy>
  <cp:revision>65</cp:revision>
  <cp:lastPrinted>2021-01-05T11:10:30Z</cp:lastPrinted>
  <dcterms:created xsi:type="dcterms:W3CDTF">2021-01-03T07:31:49Z</dcterms:created>
  <dcterms:modified xsi:type="dcterms:W3CDTF">2021-11-29T16:10:49Z</dcterms:modified>
</cp:coreProperties>
</file>