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sldIdLst>
    <p:sldId id="256" r:id="rId2"/>
    <p:sldId id="260" r:id="rId3"/>
    <p:sldId id="262" r:id="rId4"/>
    <p:sldId id="286" r:id="rId5"/>
    <p:sldId id="261" r:id="rId6"/>
    <p:sldId id="263" r:id="rId7"/>
    <p:sldId id="264" r:id="rId8"/>
    <p:sldId id="265" r:id="rId9"/>
    <p:sldId id="288" r:id="rId10"/>
    <p:sldId id="289" r:id="rId11"/>
    <p:sldId id="266" r:id="rId12"/>
    <p:sldId id="267" r:id="rId13"/>
    <p:sldId id="268" r:id="rId14"/>
    <p:sldId id="269" r:id="rId15"/>
    <p:sldId id="28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837" autoAdjust="0"/>
  </p:normalViewPr>
  <p:slideViewPr>
    <p:cSldViewPr snapToGrid="0">
      <p:cViewPr varScale="1">
        <p:scale>
          <a:sx n="81" d="100"/>
          <a:sy n="81" d="100"/>
        </p:scale>
        <p:origin x="706"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E1CCB7-04C6-48F8-BB83-55D541E1AA6A}" type="datetimeFigureOut">
              <a:rPr lang="de-DE" smtClean="0"/>
              <a:t>30.11.2018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106C1-EC34-4752-89C3-7D6FE86F0515}" type="slidenum">
              <a:rPr lang="de-DE" smtClean="0"/>
              <a:t>‹Nr.›</a:t>
            </a:fld>
            <a:endParaRPr lang="de-DE"/>
          </a:p>
        </p:txBody>
      </p:sp>
    </p:spTree>
    <p:extLst>
      <p:ext uri="{BB962C8B-B14F-4D97-AF65-F5344CB8AC3E}">
        <p14:creationId xmlns:p14="http://schemas.microsoft.com/office/powerpoint/2010/main" val="409958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Wetteinsatz irrelevant, Teil der Unrechtsvereinbarung und keine eigenständige Handlung! </a:t>
            </a:r>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5</a:t>
            </a:fld>
            <a:endParaRPr lang="de-DE"/>
          </a:p>
        </p:txBody>
      </p:sp>
    </p:spTree>
    <p:extLst>
      <p:ext uri="{BB962C8B-B14F-4D97-AF65-F5344CB8AC3E}">
        <p14:creationId xmlns:p14="http://schemas.microsoft.com/office/powerpoint/2010/main" val="3902152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Vorteilsbegriff siehe:</a:t>
            </a:r>
            <a:r>
              <a:rPr lang="de-DE" baseline="0" dirty="0"/>
              <a:t>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a:t>
            </a:r>
            <a:r>
              <a:rPr lang="de-DE" sz="1200" kern="1200" dirty="0" err="1">
                <a:solidFill>
                  <a:schemeClr val="tx1"/>
                </a:solidFill>
                <a:effectLst/>
                <a:latin typeface="+mn-lt"/>
                <a:ea typeface="+mn-ea"/>
                <a:cs typeface="+mn-cs"/>
              </a:rPr>
              <a:t>Momsen</a:t>
            </a:r>
            <a:r>
              <a:rPr lang="de-DE" sz="1200" kern="1200" dirty="0">
                <a:solidFill>
                  <a:schemeClr val="tx1"/>
                </a:solidFill>
                <a:effectLst/>
                <a:latin typeface="+mn-lt"/>
                <a:ea typeface="+mn-ea"/>
                <a:cs typeface="+mn-cs"/>
              </a:rPr>
              <a:t>/</a:t>
            </a:r>
            <a:r>
              <a:rPr lang="de-DE" sz="1200" kern="1200" dirty="0" err="1">
                <a:solidFill>
                  <a:schemeClr val="tx1"/>
                </a:solidFill>
                <a:effectLst/>
                <a:latin typeface="+mn-lt"/>
                <a:ea typeface="+mn-ea"/>
                <a:cs typeface="+mn-cs"/>
              </a:rPr>
              <a:t>Laudien</a:t>
            </a:r>
            <a:r>
              <a:rPr lang="de-DE" sz="1200" kern="1200" dirty="0">
                <a:solidFill>
                  <a:schemeClr val="tx1"/>
                </a:solidFill>
                <a:effectLst/>
                <a:latin typeface="+mn-lt"/>
                <a:ea typeface="+mn-ea"/>
                <a:cs typeface="+mn-cs"/>
              </a:rPr>
              <a:t> StGB § 299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34; BGH </a:t>
            </a:r>
            <a:r>
              <a:rPr lang="de-DE" sz="1200" kern="1200" dirty="0" err="1">
                <a:solidFill>
                  <a:schemeClr val="tx1"/>
                </a:solidFill>
                <a:effectLst/>
                <a:latin typeface="+mn-lt"/>
                <a:ea typeface="+mn-ea"/>
                <a:cs typeface="+mn-cs"/>
              </a:rPr>
              <a:t>NStZ</a:t>
            </a:r>
            <a:r>
              <a:rPr lang="de-DE" sz="1200" kern="1200" dirty="0">
                <a:solidFill>
                  <a:schemeClr val="tx1"/>
                </a:solidFill>
                <a:effectLst/>
                <a:latin typeface="+mn-lt"/>
                <a:ea typeface="+mn-ea"/>
                <a:cs typeface="+mn-cs"/>
              </a:rPr>
              <a:t> 2005, 334 (335); Fischer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8.</a:t>
            </a:r>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8</a:t>
            </a:fld>
            <a:endParaRPr lang="de-DE"/>
          </a:p>
        </p:txBody>
      </p:sp>
    </p:spTree>
    <p:extLst>
      <p:ext uri="{BB962C8B-B14F-4D97-AF65-F5344CB8AC3E}">
        <p14:creationId xmlns:p14="http://schemas.microsoft.com/office/powerpoint/2010/main" val="4047255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Vorteilsbegriff siehe:</a:t>
            </a:r>
            <a:r>
              <a:rPr lang="de-DE" baseline="0" dirty="0"/>
              <a:t>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a:t>
            </a:r>
            <a:r>
              <a:rPr lang="de-DE" sz="1200" kern="1200" dirty="0" err="1">
                <a:solidFill>
                  <a:schemeClr val="tx1"/>
                </a:solidFill>
                <a:effectLst/>
                <a:latin typeface="+mn-lt"/>
                <a:ea typeface="+mn-ea"/>
                <a:cs typeface="+mn-cs"/>
              </a:rPr>
              <a:t>Momsen</a:t>
            </a:r>
            <a:r>
              <a:rPr lang="de-DE" sz="1200" kern="1200" dirty="0">
                <a:solidFill>
                  <a:schemeClr val="tx1"/>
                </a:solidFill>
                <a:effectLst/>
                <a:latin typeface="+mn-lt"/>
                <a:ea typeface="+mn-ea"/>
                <a:cs typeface="+mn-cs"/>
              </a:rPr>
              <a:t>/</a:t>
            </a:r>
            <a:r>
              <a:rPr lang="de-DE" sz="1200" kern="1200" dirty="0" err="1">
                <a:solidFill>
                  <a:schemeClr val="tx1"/>
                </a:solidFill>
                <a:effectLst/>
                <a:latin typeface="+mn-lt"/>
                <a:ea typeface="+mn-ea"/>
                <a:cs typeface="+mn-cs"/>
              </a:rPr>
              <a:t>Laudien</a:t>
            </a:r>
            <a:r>
              <a:rPr lang="de-DE" sz="1200" kern="1200" dirty="0">
                <a:solidFill>
                  <a:schemeClr val="tx1"/>
                </a:solidFill>
                <a:effectLst/>
                <a:latin typeface="+mn-lt"/>
                <a:ea typeface="+mn-ea"/>
                <a:cs typeface="+mn-cs"/>
              </a:rPr>
              <a:t> StGB § 299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34; BGH </a:t>
            </a:r>
            <a:r>
              <a:rPr lang="de-DE" sz="1200" kern="1200" dirty="0" err="1">
                <a:solidFill>
                  <a:schemeClr val="tx1"/>
                </a:solidFill>
                <a:effectLst/>
                <a:latin typeface="+mn-lt"/>
                <a:ea typeface="+mn-ea"/>
                <a:cs typeface="+mn-cs"/>
              </a:rPr>
              <a:t>NStZ</a:t>
            </a:r>
            <a:r>
              <a:rPr lang="de-DE" sz="1200" kern="1200" dirty="0">
                <a:solidFill>
                  <a:schemeClr val="tx1"/>
                </a:solidFill>
                <a:effectLst/>
                <a:latin typeface="+mn-lt"/>
                <a:ea typeface="+mn-ea"/>
                <a:cs typeface="+mn-cs"/>
              </a:rPr>
              <a:t> 2005, 334 (335); Fischer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8.</a:t>
            </a:r>
          </a:p>
          <a:p>
            <a:r>
              <a:rPr lang="de-DE" sz="1200" kern="1200" dirty="0">
                <a:solidFill>
                  <a:schemeClr val="tx1"/>
                </a:solidFill>
                <a:effectLst/>
                <a:latin typeface="+mn-lt"/>
                <a:ea typeface="+mn-ea"/>
                <a:cs typeface="+mn-cs"/>
              </a:rPr>
              <a:t>Siehe Zimmermann, „Das Unrecht der Korruption. Eine strafrechtliche Theorie (Habilitationsschrift)“</a:t>
            </a:r>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9</a:t>
            </a:fld>
            <a:endParaRPr lang="de-DE"/>
          </a:p>
        </p:txBody>
      </p:sp>
    </p:spTree>
    <p:extLst>
      <p:ext uri="{BB962C8B-B14F-4D97-AF65-F5344CB8AC3E}">
        <p14:creationId xmlns:p14="http://schemas.microsoft.com/office/powerpoint/2010/main" val="2733796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Vorteilsbegriff siehe:</a:t>
            </a:r>
            <a:r>
              <a:rPr lang="de-DE" baseline="0" dirty="0"/>
              <a:t>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a:t>
            </a:r>
            <a:r>
              <a:rPr lang="de-DE" sz="1200" kern="1200" dirty="0" err="1">
                <a:solidFill>
                  <a:schemeClr val="tx1"/>
                </a:solidFill>
                <a:effectLst/>
                <a:latin typeface="+mn-lt"/>
                <a:ea typeface="+mn-ea"/>
                <a:cs typeface="+mn-cs"/>
              </a:rPr>
              <a:t>Momsen</a:t>
            </a:r>
            <a:r>
              <a:rPr lang="de-DE" sz="1200" kern="1200" dirty="0">
                <a:solidFill>
                  <a:schemeClr val="tx1"/>
                </a:solidFill>
                <a:effectLst/>
                <a:latin typeface="+mn-lt"/>
                <a:ea typeface="+mn-ea"/>
                <a:cs typeface="+mn-cs"/>
              </a:rPr>
              <a:t>/</a:t>
            </a:r>
            <a:r>
              <a:rPr lang="de-DE" sz="1200" kern="1200" dirty="0" err="1">
                <a:solidFill>
                  <a:schemeClr val="tx1"/>
                </a:solidFill>
                <a:effectLst/>
                <a:latin typeface="+mn-lt"/>
                <a:ea typeface="+mn-ea"/>
                <a:cs typeface="+mn-cs"/>
              </a:rPr>
              <a:t>Laudien</a:t>
            </a:r>
            <a:r>
              <a:rPr lang="de-DE" sz="1200" kern="1200" dirty="0">
                <a:solidFill>
                  <a:schemeClr val="tx1"/>
                </a:solidFill>
                <a:effectLst/>
                <a:latin typeface="+mn-lt"/>
                <a:ea typeface="+mn-ea"/>
                <a:cs typeface="+mn-cs"/>
              </a:rPr>
              <a:t> StGB § 299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34; BGH </a:t>
            </a:r>
            <a:r>
              <a:rPr lang="de-DE" sz="1200" kern="1200" dirty="0" err="1">
                <a:solidFill>
                  <a:schemeClr val="tx1"/>
                </a:solidFill>
                <a:effectLst/>
                <a:latin typeface="+mn-lt"/>
                <a:ea typeface="+mn-ea"/>
                <a:cs typeface="+mn-cs"/>
              </a:rPr>
              <a:t>NStZ</a:t>
            </a:r>
            <a:r>
              <a:rPr lang="de-DE" sz="1200" kern="1200" dirty="0">
                <a:solidFill>
                  <a:schemeClr val="tx1"/>
                </a:solidFill>
                <a:effectLst/>
                <a:latin typeface="+mn-lt"/>
                <a:ea typeface="+mn-ea"/>
                <a:cs typeface="+mn-cs"/>
              </a:rPr>
              <a:t> 2005, 334 (335); Fischer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8.</a:t>
            </a:r>
          </a:p>
          <a:p>
            <a:r>
              <a:rPr lang="de-DE" sz="1200" kern="1200" dirty="0">
                <a:solidFill>
                  <a:schemeClr val="tx1"/>
                </a:solidFill>
                <a:effectLst/>
                <a:latin typeface="+mn-lt"/>
                <a:ea typeface="+mn-ea"/>
                <a:cs typeface="+mn-cs"/>
              </a:rPr>
              <a:t>Siehe Zimmermann, </a:t>
            </a:r>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10</a:t>
            </a:fld>
            <a:endParaRPr lang="de-DE"/>
          </a:p>
        </p:txBody>
      </p:sp>
    </p:spTree>
    <p:extLst>
      <p:ext uri="{BB962C8B-B14F-4D97-AF65-F5344CB8AC3E}">
        <p14:creationId xmlns:p14="http://schemas.microsoft.com/office/powerpoint/2010/main" val="2348981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Beeinflussung des Wettbewerbs zugunsten des Gegners  siehe:</a:t>
            </a:r>
            <a:r>
              <a:rPr lang="de-DE" baseline="0" dirty="0"/>
              <a:t>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StGB/Bittmann/</a:t>
            </a:r>
            <a:r>
              <a:rPr lang="de-DE" sz="1200" kern="1200" dirty="0" err="1">
                <a:solidFill>
                  <a:schemeClr val="tx1"/>
                </a:solidFill>
                <a:effectLst/>
                <a:latin typeface="+mn-lt"/>
                <a:ea typeface="+mn-ea"/>
                <a:cs typeface="+mn-cs"/>
              </a:rPr>
              <a:t>Nuzinger</a:t>
            </a:r>
            <a:r>
              <a:rPr lang="de-DE" sz="1200" kern="1200" dirty="0">
                <a:solidFill>
                  <a:schemeClr val="tx1"/>
                </a:solidFill>
                <a:effectLst/>
                <a:latin typeface="+mn-lt"/>
                <a:ea typeface="+mn-ea"/>
                <a:cs typeface="+mn-cs"/>
              </a:rPr>
              <a:t>/Rübenstahl StGB § 265c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56; Rübenstahl JR 2017 264 (276); Berberich </a:t>
            </a:r>
            <a:r>
              <a:rPr lang="de-DE" sz="1200" kern="1200" dirty="0" err="1">
                <a:solidFill>
                  <a:schemeClr val="tx1"/>
                </a:solidFill>
                <a:effectLst/>
                <a:latin typeface="+mn-lt"/>
                <a:ea typeface="+mn-ea"/>
                <a:cs typeface="+mn-cs"/>
              </a:rPr>
              <a:t>ZfWG</a:t>
            </a:r>
            <a:r>
              <a:rPr lang="de-DE" sz="1200" kern="1200" dirty="0">
                <a:solidFill>
                  <a:schemeClr val="tx1"/>
                </a:solidFill>
                <a:effectLst/>
                <a:latin typeface="+mn-lt"/>
                <a:ea typeface="+mn-ea"/>
                <a:cs typeface="+mn-cs"/>
              </a:rPr>
              <a:t> 2017, 347 (348).</a:t>
            </a:r>
          </a:p>
        </p:txBody>
      </p:sp>
      <p:sp>
        <p:nvSpPr>
          <p:cNvPr id="4" name="Foliennummernplatzhalter 3"/>
          <p:cNvSpPr>
            <a:spLocks noGrp="1"/>
          </p:cNvSpPr>
          <p:nvPr>
            <p:ph type="sldNum" sz="quarter" idx="10"/>
          </p:nvPr>
        </p:nvSpPr>
        <p:spPr/>
        <p:txBody>
          <a:bodyPr/>
          <a:lstStyle/>
          <a:p>
            <a:fld id="{258106C1-EC34-4752-89C3-7D6FE86F0515}" type="slidenum">
              <a:rPr lang="de-DE" smtClean="0"/>
              <a:t>11</a:t>
            </a:fld>
            <a:endParaRPr lang="de-DE"/>
          </a:p>
        </p:txBody>
      </p:sp>
    </p:spTree>
    <p:extLst>
      <p:ext uri="{BB962C8B-B14F-4D97-AF65-F5344CB8AC3E}">
        <p14:creationId xmlns:p14="http://schemas.microsoft.com/office/powerpoint/2010/main" val="158655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Wettbewerb siehe: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StGB/Bittmann/</a:t>
            </a:r>
            <a:r>
              <a:rPr lang="de-DE" sz="1200" kern="1200" dirty="0" err="1">
                <a:solidFill>
                  <a:schemeClr val="tx1"/>
                </a:solidFill>
                <a:effectLst/>
                <a:latin typeface="+mn-lt"/>
                <a:ea typeface="+mn-ea"/>
                <a:cs typeface="+mn-cs"/>
              </a:rPr>
              <a:t>Nuzinger</a:t>
            </a:r>
            <a:r>
              <a:rPr lang="de-DE" sz="1200" kern="1200" dirty="0">
                <a:solidFill>
                  <a:schemeClr val="tx1"/>
                </a:solidFill>
                <a:effectLst/>
                <a:latin typeface="+mn-lt"/>
                <a:ea typeface="+mn-ea"/>
                <a:cs typeface="+mn-cs"/>
              </a:rPr>
              <a:t>/Rübenstahl StGB § 265c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80.</a:t>
            </a:r>
            <a:endParaRPr lang="de-DE" dirty="0"/>
          </a:p>
          <a:p>
            <a:r>
              <a:rPr lang="de-DE" dirty="0" err="1"/>
              <a:t>Regelwidrigerweise</a:t>
            </a:r>
            <a:r>
              <a:rPr lang="de-DE" baseline="0" dirty="0"/>
              <a:t> siehe: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StGB/Bittmann/</a:t>
            </a:r>
            <a:r>
              <a:rPr lang="de-DE" sz="1200" kern="1200" dirty="0" err="1">
                <a:solidFill>
                  <a:schemeClr val="tx1"/>
                </a:solidFill>
                <a:effectLst/>
                <a:latin typeface="+mn-lt"/>
                <a:ea typeface="+mn-ea"/>
                <a:cs typeface="+mn-cs"/>
              </a:rPr>
              <a:t>Nuzinger</a:t>
            </a:r>
            <a:r>
              <a:rPr lang="de-DE" sz="1200" kern="1200" dirty="0">
                <a:solidFill>
                  <a:schemeClr val="tx1"/>
                </a:solidFill>
                <a:effectLst/>
                <a:latin typeface="+mn-lt"/>
                <a:ea typeface="+mn-ea"/>
                <a:cs typeface="+mn-cs"/>
              </a:rPr>
              <a:t>/Rübenstahl StGB § 265c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81; </a:t>
            </a:r>
            <a:r>
              <a:rPr lang="de-DE" sz="1200" kern="1200" dirty="0" err="1">
                <a:solidFill>
                  <a:schemeClr val="tx1"/>
                </a:solidFill>
                <a:effectLst/>
                <a:latin typeface="+mn-lt"/>
                <a:ea typeface="+mn-ea"/>
                <a:cs typeface="+mn-cs"/>
              </a:rPr>
              <a:t>Satzger</a:t>
            </a:r>
            <a:r>
              <a:rPr lang="de-DE" sz="1200" kern="1200" dirty="0">
                <a:solidFill>
                  <a:schemeClr val="tx1"/>
                </a:solidFill>
                <a:effectLst/>
                <a:latin typeface="+mn-lt"/>
                <a:ea typeface="+mn-ea"/>
                <a:cs typeface="+mn-cs"/>
              </a:rPr>
              <a:t> Jura 2016, 1142 (1149); </a:t>
            </a:r>
            <a:r>
              <a:rPr lang="de-DE" sz="1200" kern="1200" dirty="0" err="1">
                <a:solidFill>
                  <a:schemeClr val="tx1"/>
                </a:solidFill>
                <a:effectLst/>
                <a:latin typeface="+mn-lt"/>
                <a:ea typeface="+mn-ea"/>
                <a:cs typeface="+mn-cs"/>
              </a:rPr>
              <a:t>Stam</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NZWiSt</a:t>
            </a:r>
            <a:r>
              <a:rPr lang="de-DE" sz="1200" kern="1200" dirty="0">
                <a:solidFill>
                  <a:schemeClr val="tx1"/>
                </a:solidFill>
                <a:effectLst/>
                <a:latin typeface="+mn-lt"/>
                <a:ea typeface="+mn-ea"/>
                <a:cs typeface="+mn-cs"/>
              </a:rPr>
              <a:t> 2018, 41 (45); vgl. BT-</a:t>
            </a:r>
            <a:r>
              <a:rPr lang="de-DE" sz="1200" kern="1200" dirty="0" err="1">
                <a:solidFill>
                  <a:schemeClr val="tx1"/>
                </a:solidFill>
                <a:effectLst/>
                <a:latin typeface="+mn-lt"/>
                <a:ea typeface="+mn-ea"/>
                <a:cs typeface="+mn-cs"/>
              </a:rPr>
              <a:t>Drs</a:t>
            </a:r>
            <a:r>
              <a:rPr lang="de-DE" sz="1200" kern="1200" dirty="0">
                <a:solidFill>
                  <a:schemeClr val="tx1"/>
                </a:solidFill>
                <a:effectLst/>
                <a:latin typeface="+mn-lt"/>
                <a:ea typeface="+mn-ea"/>
                <a:cs typeface="+mn-cs"/>
              </a:rPr>
              <a:t>. 18/8831, 18.</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Öffentliche</a:t>
            </a:r>
            <a:r>
              <a:rPr lang="de-DE" sz="1200" kern="1200" baseline="0" dirty="0">
                <a:solidFill>
                  <a:schemeClr val="tx1"/>
                </a:solidFill>
                <a:effectLst/>
                <a:latin typeface="+mn-lt"/>
                <a:ea typeface="+mn-ea"/>
                <a:cs typeface="+mn-cs"/>
              </a:rPr>
              <a:t> Sportwetten siehe: </a:t>
            </a:r>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StGB/Bittmann/</a:t>
            </a:r>
            <a:r>
              <a:rPr lang="de-DE" sz="1200" kern="1200" dirty="0" err="1">
                <a:solidFill>
                  <a:schemeClr val="tx1"/>
                </a:solidFill>
                <a:effectLst/>
                <a:latin typeface="+mn-lt"/>
                <a:ea typeface="+mn-ea"/>
                <a:cs typeface="+mn-cs"/>
              </a:rPr>
              <a:t>Nuzinger</a:t>
            </a:r>
            <a:r>
              <a:rPr lang="de-DE" sz="1200" kern="1200" dirty="0">
                <a:solidFill>
                  <a:schemeClr val="tx1"/>
                </a:solidFill>
                <a:effectLst/>
                <a:latin typeface="+mn-lt"/>
                <a:ea typeface="+mn-ea"/>
                <a:cs typeface="+mn-cs"/>
              </a:rPr>
              <a:t>/Rübenstahl StGB § 265c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64; vgl. BT-</a:t>
            </a:r>
            <a:r>
              <a:rPr lang="de-DE" sz="1200" kern="1200" dirty="0" err="1">
                <a:solidFill>
                  <a:schemeClr val="tx1"/>
                </a:solidFill>
                <a:effectLst/>
                <a:latin typeface="+mn-lt"/>
                <a:ea typeface="+mn-ea"/>
                <a:cs typeface="+mn-cs"/>
              </a:rPr>
              <a:t>Drs</a:t>
            </a:r>
            <a:r>
              <a:rPr lang="de-DE" sz="1200" kern="1200" dirty="0">
                <a:solidFill>
                  <a:schemeClr val="tx1"/>
                </a:solidFill>
                <a:effectLst/>
                <a:latin typeface="+mn-lt"/>
                <a:ea typeface="+mn-ea"/>
                <a:cs typeface="+mn-cs"/>
              </a:rPr>
              <a:t>. 18/8831, 16 f.</a:t>
            </a:r>
          </a:p>
          <a:p>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12</a:t>
            </a:fld>
            <a:endParaRPr lang="de-DE"/>
          </a:p>
        </p:txBody>
      </p:sp>
    </p:spTree>
    <p:extLst>
      <p:ext uri="{BB962C8B-B14F-4D97-AF65-F5344CB8AC3E}">
        <p14:creationId xmlns:p14="http://schemas.microsoft.com/office/powerpoint/2010/main" val="294299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Verweis auf</a:t>
            </a:r>
            <a:r>
              <a:rPr lang="de-DE" baseline="0" dirty="0"/>
              <a:t> obige Prüfung!!!</a:t>
            </a:r>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17</a:t>
            </a:fld>
            <a:endParaRPr lang="de-DE"/>
          </a:p>
        </p:txBody>
      </p:sp>
    </p:spTree>
    <p:extLst>
      <p:ext uri="{BB962C8B-B14F-4D97-AF65-F5344CB8AC3E}">
        <p14:creationId xmlns:p14="http://schemas.microsoft.com/office/powerpoint/2010/main" val="3278306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a:t>
            </a:r>
            <a:r>
              <a:rPr lang="de-DE" sz="1200" i="1" kern="1200" dirty="0">
                <a:solidFill>
                  <a:schemeClr val="tx1"/>
                </a:solidFill>
                <a:effectLst/>
                <a:latin typeface="+mn-lt"/>
                <a:ea typeface="+mn-ea"/>
                <a:cs typeface="+mn-cs"/>
              </a:rPr>
              <a:t>Das Merkmal soll jedoch als Korrektiv Einflussnahmen auf den Wettbewerb vom Tatbestand ausnehmen, bei denen </a:t>
            </a:r>
            <a:r>
              <a:rPr lang="de-DE" sz="1200" b="1" i="1" kern="1200" dirty="0">
                <a:solidFill>
                  <a:schemeClr val="tx1"/>
                </a:solidFill>
                <a:effectLst/>
                <a:latin typeface="+mn-lt"/>
                <a:ea typeface="+mn-ea"/>
                <a:cs typeface="+mn-cs"/>
              </a:rPr>
              <a:t>lediglich wettbewerbsimmanente Vorteile gewährt</a:t>
            </a:r>
            <a:r>
              <a:rPr lang="de-DE" sz="1200" i="1" kern="1200" dirty="0">
                <a:solidFill>
                  <a:schemeClr val="tx1"/>
                </a:solidFill>
                <a:effectLst/>
                <a:latin typeface="+mn-lt"/>
                <a:ea typeface="+mn-ea"/>
                <a:cs typeface="+mn-cs"/>
              </a:rPr>
              <a:t> werden und die Manipulation zumindest dem </a:t>
            </a:r>
            <a:r>
              <a:rPr lang="de-DE" sz="1200" b="1" i="1" kern="1200" dirty="0">
                <a:solidFill>
                  <a:schemeClr val="tx1"/>
                </a:solidFill>
                <a:effectLst/>
                <a:latin typeface="+mn-lt"/>
                <a:ea typeface="+mn-ea"/>
                <a:cs typeface="+mn-cs"/>
              </a:rPr>
              <a:t>mittelbaren Ziel eines eigenen sportlichen Erfolges</a:t>
            </a:r>
            <a:r>
              <a:rPr lang="de-DE" sz="1200" i="1" kern="1200" dirty="0">
                <a:solidFill>
                  <a:schemeClr val="tx1"/>
                </a:solidFill>
                <a:effectLst/>
                <a:latin typeface="+mn-lt"/>
                <a:ea typeface="+mn-ea"/>
                <a:cs typeface="+mn-cs"/>
              </a:rPr>
              <a:t> dient…</a:t>
            </a:r>
            <a:r>
              <a:rPr lang="de-DE" sz="1200" kern="1200" dirty="0">
                <a:solidFill>
                  <a:schemeClr val="tx1"/>
                </a:solidFill>
                <a:effectLst/>
                <a:latin typeface="+mn-lt"/>
                <a:ea typeface="+mn-ea"/>
                <a:cs typeface="+mn-cs"/>
              </a:rPr>
              <a:t> </a:t>
            </a:r>
            <a:r>
              <a:rPr lang="de-DE" sz="1200" i="1" kern="1200" dirty="0">
                <a:solidFill>
                  <a:schemeClr val="tx1"/>
                </a:solidFill>
                <a:effectLst/>
                <a:latin typeface="+mn-lt"/>
                <a:ea typeface="+mn-ea"/>
                <a:cs typeface="+mn-cs"/>
              </a:rPr>
              <a:t>Die Wettbewerbswidrigkeit entfällt insbesondere, wenn die Absprache zwar eine Beeinflussung zugunsten des Wettbewerbsgegners vorsieht, der dafür vom Wettbewerbsgegner zugewendete Vorteil jedoch wettbewerbsimmanent ist und die eigene Situation im (Gesamt-) Wettbewerb wiederum verbessern soll.“</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Kritik:</a:t>
            </a:r>
            <a:r>
              <a:rPr lang="de-DE" sz="1200" kern="1200" dirty="0">
                <a:solidFill>
                  <a:schemeClr val="tx1"/>
                </a:solidFill>
                <a:effectLst/>
                <a:latin typeface="+mn-lt"/>
                <a:ea typeface="+mn-ea"/>
                <a:cs typeface="+mn-cs"/>
              </a:rPr>
              <a:t> Nachträgliche Legitimierung der sog. „Schande von Gijón“? </a:t>
            </a:r>
          </a:p>
          <a:p>
            <a:r>
              <a:rPr lang="de-DE" sz="1200" kern="1200" dirty="0">
                <a:solidFill>
                  <a:schemeClr val="tx1"/>
                </a:solidFill>
                <a:effectLst/>
                <a:latin typeface="+mn-lt"/>
                <a:ea typeface="+mn-ea"/>
                <a:cs typeface="+mn-cs"/>
              </a:rPr>
              <a:t>BT-</a:t>
            </a:r>
            <a:r>
              <a:rPr lang="de-DE" sz="1200" kern="1200" dirty="0" err="1">
                <a:solidFill>
                  <a:schemeClr val="tx1"/>
                </a:solidFill>
                <a:effectLst/>
                <a:latin typeface="+mn-lt"/>
                <a:ea typeface="+mn-ea"/>
                <a:cs typeface="+mn-cs"/>
              </a:rPr>
              <a:t>Drs</a:t>
            </a:r>
            <a:r>
              <a:rPr lang="de-DE" sz="1200" kern="1200" dirty="0">
                <a:solidFill>
                  <a:schemeClr val="tx1"/>
                </a:solidFill>
                <a:effectLst/>
                <a:latin typeface="+mn-lt"/>
                <a:ea typeface="+mn-ea"/>
                <a:cs typeface="+mn-cs"/>
              </a:rPr>
              <a:t>. 18/8831, S. 21</a:t>
            </a:r>
          </a:p>
          <a:p>
            <a:r>
              <a:rPr lang="de-DE" sz="1200" kern="1200" dirty="0" err="1">
                <a:solidFill>
                  <a:schemeClr val="tx1"/>
                </a:solidFill>
                <a:effectLst/>
                <a:latin typeface="+mn-lt"/>
                <a:ea typeface="+mn-ea"/>
                <a:cs typeface="+mn-cs"/>
              </a:rPr>
              <a:t>BeckOK</a:t>
            </a:r>
            <a:r>
              <a:rPr lang="de-DE" sz="1200" kern="1200" dirty="0">
                <a:solidFill>
                  <a:schemeClr val="tx1"/>
                </a:solidFill>
                <a:effectLst/>
                <a:latin typeface="+mn-lt"/>
                <a:ea typeface="+mn-ea"/>
                <a:cs typeface="+mn-cs"/>
              </a:rPr>
              <a:t> StGB/Bittmann/</a:t>
            </a:r>
            <a:r>
              <a:rPr lang="de-DE" sz="1200" kern="1200" dirty="0" err="1">
                <a:solidFill>
                  <a:schemeClr val="tx1"/>
                </a:solidFill>
                <a:effectLst/>
                <a:latin typeface="+mn-lt"/>
                <a:ea typeface="+mn-ea"/>
                <a:cs typeface="+mn-cs"/>
              </a:rPr>
              <a:t>Nuzinger</a:t>
            </a:r>
            <a:r>
              <a:rPr lang="de-DE" sz="1200" kern="1200" dirty="0">
                <a:solidFill>
                  <a:schemeClr val="tx1"/>
                </a:solidFill>
                <a:effectLst/>
                <a:latin typeface="+mn-lt"/>
                <a:ea typeface="+mn-ea"/>
                <a:cs typeface="+mn-cs"/>
              </a:rPr>
              <a:t>/Rübenstahl StGB § 265d </a:t>
            </a:r>
            <a:r>
              <a:rPr lang="de-DE" sz="1200" kern="1200" dirty="0" err="1">
                <a:solidFill>
                  <a:schemeClr val="tx1"/>
                </a:solidFill>
                <a:effectLst/>
                <a:latin typeface="+mn-lt"/>
                <a:ea typeface="+mn-ea"/>
                <a:cs typeface="+mn-cs"/>
              </a:rPr>
              <a:t>Rn</a:t>
            </a:r>
            <a:r>
              <a:rPr lang="de-DE" sz="1200" kern="1200" dirty="0">
                <a:solidFill>
                  <a:schemeClr val="tx1"/>
                </a:solidFill>
                <a:effectLst/>
                <a:latin typeface="+mn-lt"/>
                <a:ea typeface="+mn-ea"/>
                <a:cs typeface="+mn-cs"/>
              </a:rPr>
              <a:t>. 51.</a:t>
            </a:r>
          </a:p>
          <a:p>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19</a:t>
            </a:fld>
            <a:endParaRPr lang="de-DE"/>
          </a:p>
        </p:txBody>
      </p:sp>
    </p:spTree>
    <p:extLst>
      <p:ext uri="{BB962C8B-B14F-4D97-AF65-F5344CB8AC3E}">
        <p14:creationId xmlns:p14="http://schemas.microsoft.com/office/powerpoint/2010/main" val="1399437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Auf Initiative der </a:t>
            </a:r>
            <a:r>
              <a:rPr lang="de-DE" sz="1200" kern="1200" dirty="0" err="1">
                <a:solidFill>
                  <a:schemeClr val="tx1"/>
                </a:solidFill>
                <a:effectLst/>
                <a:latin typeface="+mn-lt"/>
                <a:ea typeface="+mn-ea"/>
                <a:cs typeface="+mn-cs"/>
              </a:rPr>
              <a:t>StA</a:t>
            </a:r>
            <a:r>
              <a:rPr lang="de-DE" sz="1200" kern="1200" dirty="0">
                <a:solidFill>
                  <a:schemeClr val="tx1"/>
                </a:solidFill>
                <a:effectLst/>
                <a:latin typeface="+mn-lt"/>
                <a:ea typeface="+mn-ea"/>
                <a:cs typeface="+mn-cs"/>
              </a:rPr>
              <a:t> (+) [ein „Antrag“ </a:t>
            </a:r>
            <a:r>
              <a:rPr lang="de-DE" sz="1200" kern="1200" dirty="0" err="1">
                <a:solidFill>
                  <a:schemeClr val="tx1"/>
                </a:solidFill>
                <a:effectLst/>
                <a:latin typeface="+mn-lt"/>
                <a:ea typeface="+mn-ea"/>
                <a:cs typeface="+mn-cs"/>
              </a:rPr>
              <a:t>iSv</a:t>
            </a:r>
            <a:r>
              <a:rPr lang="de-DE" sz="1200" kern="1200" dirty="0">
                <a:solidFill>
                  <a:schemeClr val="tx1"/>
                </a:solidFill>
                <a:effectLst/>
                <a:latin typeface="+mn-lt"/>
                <a:ea typeface="+mn-ea"/>
                <a:cs typeface="+mn-cs"/>
              </a:rPr>
              <a:t> § 100e I 1 StPO ist nicht erforderlich, wenn der </a:t>
            </a:r>
            <a:r>
              <a:rPr lang="de-DE" sz="1200" kern="1200" dirty="0" err="1">
                <a:solidFill>
                  <a:schemeClr val="tx1"/>
                </a:solidFill>
                <a:effectLst/>
                <a:latin typeface="+mn-lt"/>
                <a:ea typeface="+mn-ea"/>
                <a:cs typeface="+mn-cs"/>
              </a:rPr>
              <a:t>StA</a:t>
            </a:r>
            <a:r>
              <a:rPr lang="de-DE" sz="1200" kern="1200" dirty="0">
                <a:solidFill>
                  <a:schemeClr val="tx1"/>
                </a:solidFill>
                <a:effectLst/>
                <a:latin typeface="+mn-lt"/>
                <a:ea typeface="+mn-ea"/>
                <a:cs typeface="+mn-cs"/>
              </a:rPr>
              <a:t> die Maßnahme gem. Satz 2 selbst anordnet – kein Antrag an sich selbst].</a:t>
            </a:r>
          </a:p>
          <a:p>
            <a:endParaRPr lang="de-DE" dirty="0"/>
          </a:p>
        </p:txBody>
      </p:sp>
      <p:sp>
        <p:nvSpPr>
          <p:cNvPr id="4" name="Foliennummernplatzhalter 3"/>
          <p:cNvSpPr>
            <a:spLocks noGrp="1"/>
          </p:cNvSpPr>
          <p:nvPr>
            <p:ph type="sldNum" sz="quarter" idx="10"/>
          </p:nvPr>
        </p:nvSpPr>
        <p:spPr/>
        <p:txBody>
          <a:bodyPr/>
          <a:lstStyle/>
          <a:p>
            <a:fld id="{258106C1-EC34-4752-89C3-7D6FE86F0515}" type="slidenum">
              <a:rPr lang="de-DE" smtClean="0"/>
              <a:t>23</a:t>
            </a:fld>
            <a:endParaRPr lang="de-DE"/>
          </a:p>
        </p:txBody>
      </p:sp>
    </p:spTree>
    <p:extLst>
      <p:ext uri="{BB962C8B-B14F-4D97-AF65-F5344CB8AC3E}">
        <p14:creationId xmlns:p14="http://schemas.microsoft.com/office/powerpoint/2010/main" val="3614522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81D2B58-3C76-4597-9CFD-08F303391083}" type="datetimeFigureOut">
              <a:rPr lang="de-DE" smtClean="0"/>
              <a:t>30.11.2018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143524047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81D2B58-3C76-4597-9CFD-08F303391083}" type="datetimeFigureOut">
              <a:rPr lang="de-DE" smtClean="0"/>
              <a:t>30.11.2018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104745488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81D2B58-3C76-4597-9CFD-08F303391083}" type="datetimeFigureOut">
              <a:rPr lang="de-DE" smtClean="0"/>
              <a:t>30.11.2018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403703455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81D2B58-3C76-4597-9CFD-08F303391083}" type="datetimeFigureOut">
              <a:rPr lang="de-DE" smtClean="0"/>
              <a:t>30.11.2018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360206236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281D2B58-3C76-4597-9CFD-08F303391083}" type="datetimeFigureOut">
              <a:rPr lang="de-DE" smtClean="0"/>
              <a:t>30.11.2018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251720084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81D2B58-3C76-4597-9CFD-08F303391083}" type="datetimeFigureOut">
              <a:rPr lang="de-DE" smtClean="0"/>
              <a:t>30.11.2018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206716103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81D2B58-3C76-4597-9CFD-08F303391083}" type="datetimeFigureOut">
              <a:rPr lang="de-DE" smtClean="0"/>
              <a:t>30.11.2018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34580991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81D2B58-3C76-4597-9CFD-08F303391083}" type="datetimeFigureOut">
              <a:rPr lang="de-DE" smtClean="0"/>
              <a:t>30.11.2018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192873327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81D2B58-3C76-4597-9CFD-08F303391083}" type="datetimeFigureOut">
              <a:rPr lang="de-DE" smtClean="0"/>
              <a:t>30.11.2018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367569023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281D2B58-3C76-4597-9CFD-08F303391083}" type="datetimeFigureOut">
              <a:rPr lang="de-DE" smtClean="0"/>
              <a:t>30.11.2018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387230887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281D2B58-3C76-4597-9CFD-08F303391083}" type="datetimeFigureOut">
              <a:rPr lang="de-DE" smtClean="0"/>
              <a:t>30.11.2018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A6BE260-E016-4E08-8641-180B044EF74A}" type="slidenum">
              <a:rPr lang="de-DE" smtClean="0"/>
              <a:t>‹Nr.›</a:t>
            </a:fld>
            <a:endParaRPr lang="de-DE"/>
          </a:p>
        </p:txBody>
      </p:sp>
    </p:spTree>
    <p:extLst>
      <p:ext uri="{BB962C8B-B14F-4D97-AF65-F5344CB8AC3E}">
        <p14:creationId xmlns:p14="http://schemas.microsoft.com/office/powerpoint/2010/main" val="55482691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D2B58-3C76-4597-9CFD-08F303391083}" type="datetimeFigureOut">
              <a:rPr lang="de-DE" smtClean="0"/>
              <a:t>30.11.2018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E260-E016-4E08-8641-180B044EF74A}" type="slidenum">
              <a:rPr lang="de-DE" smtClean="0"/>
              <a:t>‹Nr.›</a:t>
            </a:fld>
            <a:endParaRPr lang="de-DE"/>
          </a:p>
        </p:txBody>
      </p:sp>
    </p:spTree>
    <p:extLst>
      <p:ext uri="{BB962C8B-B14F-4D97-AF65-F5344CB8AC3E}">
        <p14:creationId xmlns:p14="http://schemas.microsoft.com/office/powerpoint/2010/main" val="4289956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beck-online.beck.de/?typ=reference&amp;y=100&amp;g=StGB&amp;p=265c"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beck-online.beck.de/?typ=reference&amp;y=100&amp;g=StGB&amp;p=265c&amp;x=6"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122362"/>
            <a:ext cx="9238211" cy="2859433"/>
          </a:xfrm>
        </p:spPr>
        <p:txBody>
          <a:bodyPr>
            <a:normAutofit/>
          </a:bodyPr>
          <a:lstStyle/>
          <a:p>
            <a:r>
              <a:rPr lang="de-DE" sz="5400" dirty="0"/>
              <a:t>Examensklausur </a:t>
            </a:r>
            <a:br>
              <a:rPr lang="de-DE" sz="5400" dirty="0"/>
            </a:br>
            <a:r>
              <a:rPr lang="de-DE" sz="5400" dirty="0"/>
              <a:t>vom 31.10.2018</a:t>
            </a:r>
          </a:p>
        </p:txBody>
      </p:sp>
      <p:sp>
        <p:nvSpPr>
          <p:cNvPr id="3" name="Untertitel 2"/>
          <p:cNvSpPr>
            <a:spLocks noGrp="1"/>
          </p:cNvSpPr>
          <p:nvPr>
            <p:ph type="subTitle" idx="1"/>
          </p:nvPr>
        </p:nvSpPr>
        <p:spPr>
          <a:xfrm>
            <a:off x="1429789" y="4235570"/>
            <a:ext cx="9238211" cy="1022230"/>
          </a:xfrm>
        </p:spPr>
        <p:txBody>
          <a:bodyPr>
            <a:normAutofit/>
          </a:bodyPr>
          <a:lstStyle/>
          <a:p>
            <a:r>
              <a:rPr lang="de-DE" dirty="0" err="1"/>
              <a:t>Examensklausurenkurs</a:t>
            </a:r>
            <a:r>
              <a:rPr lang="de-DE" dirty="0"/>
              <a:t> WS 18/19</a:t>
            </a:r>
          </a:p>
          <a:p>
            <a:r>
              <a:rPr lang="de-DE" dirty="0"/>
              <a:t>Prof. Dr. Till Zimmermann</a:t>
            </a:r>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646331"/>
          </a:xfrm>
          <a:prstGeom prst="rect">
            <a:avLst/>
          </a:prstGeom>
          <a:noFill/>
        </p:spPr>
        <p:txBody>
          <a:bodyPr wrap="square" rtlCol="0">
            <a:spAutoFit/>
          </a:bodyPr>
          <a:lstStyle/>
          <a:p>
            <a:r>
              <a:rPr lang="de-DE" dirty="0"/>
              <a:t> Prof. Dr. Till Zimmermann</a:t>
            </a:r>
          </a:p>
          <a:p>
            <a:endParaRPr lang="de-DE" dirty="0"/>
          </a:p>
        </p:txBody>
      </p:sp>
    </p:spTree>
    <p:extLst>
      <p:ext uri="{BB962C8B-B14F-4D97-AF65-F5344CB8AC3E}">
        <p14:creationId xmlns:p14="http://schemas.microsoft.com/office/powerpoint/2010/main" val="3442619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3" name="Untertitel 2"/>
          <p:cNvSpPr>
            <a:spLocks noGrp="1"/>
          </p:cNvSpPr>
          <p:nvPr>
            <p:ph type="body" idx="1"/>
          </p:nvPr>
        </p:nvSpPr>
        <p:spPr/>
        <p:txBody>
          <a:bodyPr>
            <a:normAutofit/>
          </a:bodyPr>
          <a:lstStyle/>
          <a:p>
            <a:pPr marL="3028950" lvl="6" indent="-285750" algn="l">
              <a:buFont typeface="Symbol" panose="05050102010706020507" pitchFamily="18" charset="2"/>
              <a:buChar char="-"/>
            </a:pPr>
            <a:endParaRPr lang="de-DE" dirty="0"/>
          </a:p>
          <a:p>
            <a:pPr marL="2114550" lvl="4" indent="-285750" algn="l">
              <a:buFont typeface="Symbol" panose="05050102010706020507" pitchFamily="18" charset="2"/>
              <a:buChar char="-"/>
            </a:pPr>
            <a:endParaRPr lang="de-DE" dirty="0"/>
          </a:p>
        </p:txBody>
      </p:sp>
      <p:sp>
        <p:nvSpPr>
          <p:cNvPr id="5" name="Inhaltsplatzhalter 4"/>
          <p:cNvSpPr>
            <a:spLocks noGrp="1"/>
          </p:cNvSpPr>
          <p:nvPr>
            <p:ph sz="half" idx="2"/>
          </p:nvPr>
        </p:nvSpPr>
        <p:spPr/>
        <p:txBody>
          <a:bodyPr>
            <a:normAutofit fontScale="55000" lnSpcReduction="20000"/>
          </a:bodyPr>
          <a:lstStyle/>
          <a:p>
            <a:pPr marL="0" indent="0" algn="ctr">
              <a:buNone/>
            </a:pPr>
            <a:r>
              <a:rPr lang="de-DE" b="1" dirty="0"/>
              <a:t>§ 40 StGB</a:t>
            </a:r>
            <a:br>
              <a:rPr lang="de-DE" b="1" dirty="0"/>
            </a:br>
            <a:r>
              <a:rPr lang="de-DE" b="1" dirty="0"/>
              <a:t>Verhängung in Tagessätzen</a:t>
            </a:r>
          </a:p>
          <a:p>
            <a:pPr marL="0" indent="0" algn="just">
              <a:buNone/>
            </a:pPr>
            <a:r>
              <a:rPr lang="de-DE" dirty="0"/>
              <a:t>(1) Die Geldstrafe wird in Tagessätzen verhängt. Sie beträgt </a:t>
            </a:r>
            <a:r>
              <a:rPr lang="de-DE" b="1" dirty="0"/>
              <a:t>mindestens fünf </a:t>
            </a:r>
            <a:r>
              <a:rPr lang="de-DE" dirty="0"/>
              <a:t>und, wenn das Gesetz nichts anderes bestimmt, höchstens dreihundertsechzig volle Tagessätze.</a:t>
            </a:r>
          </a:p>
          <a:p>
            <a:pPr marL="0" indent="0" algn="just">
              <a:buNone/>
            </a:pPr>
            <a:r>
              <a:rPr lang="de-DE" dirty="0"/>
              <a:t>(2) Die Höhe eines Tagessatzes bestimmt das Gericht unter Berücksichtigung der persönlichen und wirtschaftlichen Verhältnisse des Täters. Dabei geht es in der Regel von dem Nettoeinkommen aus, das der Täter durchschnittlich an einem Tag hat oder haben könnte. Ein Tagessatz wird auf mindestens einen und </a:t>
            </a:r>
            <a:r>
              <a:rPr lang="de-DE" b="1" dirty="0"/>
              <a:t>höchstens dreißigtausend Euro </a:t>
            </a:r>
            <a:r>
              <a:rPr lang="de-DE" dirty="0"/>
              <a:t>festgesetzt.</a:t>
            </a:r>
          </a:p>
          <a:p>
            <a:pPr marL="0" indent="0" algn="just">
              <a:buNone/>
            </a:pPr>
            <a:r>
              <a:rPr lang="de-DE" dirty="0"/>
              <a:t>(3) Die Einkünfte des Täters, sein Vermögen und andere Grundlagen für die Bemessung eines Tagessatzes können geschätzt werden.</a:t>
            </a:r>
          </a:p>
          <a:p>
            <a:pPr marL="0" indent="0" algn="just">
              <a:buNone/>
            </a:pPr>
            <a:r>
              <a:rPr lang="de-DE" dirty="0"/>
              <a:t>(4) In der Entscheidung werden Zahl und Höhe der Tagessätze angegeben.</a:t>
            </a:r>
          </a:p>
        </p:txBody>
      </p:sp>
      <p:sp>
        <p:nvSpPr>
          <p:cNvPr id="8" name="Textplatzhalter 7"/>
          <p:cNvSpPr>
            <a:spLocks noGrp="1"/>
          </p:cNvSpPr>
          <p:nvPr>
            <p:ph type="body" sz="quarter" idx="3"/>
          </p:nvPr>
        </p:nvSpPr>
        <p:spPr>
          <a:xfrm>
            <a:off x="3304712" y="1405438"/>
            <a:ext cx="5183188" cy="823912"/>
          </a:xfrm>
        </p:spPr>
        <p:txBody>
          <a:bodyPr/>
          <a:lstStyle/>
          <a:p>
            <a:pPr algn="ctr"/>
            <a:r>
              <a:rPr lang="de-DE" dirty="0"/>
              <a:t>Aufgabe A – Lösung (Exkurs)</a:t>
            </a:r>
          </a:p>
        </p:txBody>
      </p:sp>
      <p:sp>
        <p:nvSpPr>
          <p:cNvPr id="9" name="Inhaltsplatzhalter 8"/>
          <p:cNvSpPr>
            <a:spLocks noGrp="1"/>
          </p:cNvSpPr>
          <p:nvPr>
            <p:ph sz="quarter" idx="4"/>
          </p:nvPr>
        </p:nvSpPr>
        <p:spPr/>
        <p:txBody>
          <a:bodyPr>
            <a:normAutofit fontScale="55000" lnSpcReduction="20000"/>
          </a:bodyPr>
          <a:lstStyle/>
          <a:p>
            <a:pPr marL="0" indent="0" algn="ctr">
              <a:buNone/>
            </a:pPr>
            <a:r>
              <a:rPr lang="de-DE" b="1" dirty="0"/>
              <a:t>§ 17 OWiG</a:t>
            </a:r>
            <a:br>
              <a:rPr lang="de-DE" b="1" dirty="0"/>
            </a:br>
            <a:r>
              <a:rPr lang="de-DE" b="1" dirty="0"/>
              <a:t>Höhe der Geldbuße</a:t>
            </a:r>
          </a:p>
          <a:p>
            <a:pPr marL="0" indent="0">
              <a:buNone/>
            </a:pPr>
            <a:r>
              <a:rPr lang="de-DE" dirty="0"/>
              <a:t>(1) Die Geldbuße beträgt </a:t>
            </a:r>
            <a:r>
              <a:rPr lang="de-DE" b="1" dirty="0"/>
              <a:t>mindestens fünf Euro</a:t>
            </a:r>
            <a:r>
              <a:rPr lang="de-DE" dirty="0"/>
              <a:t> und, wenn das Gesetz nichts anderes bestimmt, </a:t>
            </a:r>
            <a:r>
              <a:rPr lang="de-DE" b="1" dirty="0"/>
              <a:t>höchstens eintausend Euro</a:t>
            </a:r>
            <a:r>
              <a:rPr lang="de-DE" dirty="0"/>
              <a:t>.</a:t>
            </a:r>
          </a:p>
          <a:p>
            <a:pPr marL="0" indent="0">
              <a:buNone/>
            </a:pPr>
            <a:r>
              <a:rPr lang="de-DE" dirty="0"/>
              <a:t>(2) Droht das Gesetz für vorsätzliches und fahrlässiges Handeln Geldbuße an, ohne im Höchstmaß zu unterscheiden, so kann fahrlässiges Handeln im Höchstmaß nur mit der Hälfte des angedrohten Höchstbetrages der Geldbuße geahndet werden.</a:t>
            </a:r>
          </a:p>
          <a:p>
            <a:pPr marL="0" indent="0">
              <a:buNone/>
            </a:pPr>
            <a:r>
              <a:rPr lang="de-DE" dirty="0"/>
              <a:t>(3) Grundlage für die Zumessung der Geldbuße sind die Bedeutung der Ordnungswidrigkeit und der Vorwurf, der den Täter trifft. Auch die wirtschaftlichen Verhältnisse des Täters kommen in Betracht; bei geringfügigen Ordnungswidrigkeiten bleiben sie jedoch in der Regel unberücksichtigt.</a:t>
            </a:r>
          </a:p>
          <a:p>
            <a:pPr marL="0" indent="0">
              <a:buNone/>
            </a:pPr>
            <a:r>
              <a:rPr lang="de-DE" dirty="0"/>
              <a:t>(4) Die Geldbuße soll den wirtschaftlichen Vorteil, den der Täter aus der Ordnungswidrigkeit gezogen hat, übersteigen. Reicht das gesetzliche Höchstmaß hierzu nicht aus, so kann es überschritten werden.</a:t>
            </a:r>
          </a:p>
          <a:p>
            <a:pPr marL="0" indent="0">
              <a:buNone/>
            </a:pPr>
            <a:endParaRPr lang="de-DE" dirty="0"/>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243242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lvl="2" algn="l"/>
            <a:r>
              <a:rPr lang="de-DE" dirty="0"/>
              <a:t>e. Unrechtsvereinbarung</a:t>
            </a:r>
          </a:p>
          <a:p>
            <a:pPr marL="1657350" lvl="3" indent="-285750" algn="l">
              <a:buFont typeface="Wingdings" panose="05000000000000000000" pitchFamily="2" charset="2"/>
              <a:buChar char="§"/>
            </a:pPr>
            <a:r>
              <a:rPr lang="de-DE" dirty="0"/>
              <a:t>Äquivalenzverhältnis (+)</a:t>
            </a:r>
          </a:p>
          <a:p>
            <a:pPr marL="1657350" lvl="3" indent="-285750" algn="l">
              <a:buFont typeface="Wingdings" panose="05000000000000000000" pitchFamily="2" charset="2"/>
              <a:buChar char="§"/>
            </a:pPr>
            <a:r>
              <a:rPr lang="de-DE" dirty="0"/>
              <a:t>Wettbewerb des organisierten Sportes (§ 265c V) </a:t>
            </a:r>
          </a:p>
          <a:p>
            <a:pPr marL="1657350" lvl="3" indent="-285750" algn="l">
              <a:buFont typeface="Wingdings" panose="05000000000000000000" pitchFamily="2" charset="2"/>
              <a:buChar char="§"/>
            </a:pPr>
            <a:r>
              <a:rPr lang="de-DE" dirty="0"/>
              <a:t>Beeinflussung des Wettbewerbs zugunsten des Gegners (§ 265c II) – </a:t>
            </a:r>
            <a:r>
              <a:rPr lang="de-DE" b="1" dirty="0"/>
              <a:t>Bezüglich R</a:t>
            </a:r>
          </a:p>
          <a:p>
            <a:pPr marL="2114550" lvl="4" indent="-285750" algn="l">
              <a:buFont typeface="Symbol" panose="05050102010706020507" pitchFamily="18" charset="2"/>
              <a:buChar char="-"/>
            </a:pPr>
            <a:r>
              <a:rPr lang="de-DE" i="1" dirty="0"/>
              <a:t>„Erfasst sind alle Verhaltensweisen </a:t>
            </a:r>
            <a:r>
              <a:rPr lang="de-DE" b="1" i="1" dirty="0"/>
              <a:t>vor einem Wettbewerb oder während </a:t>
            </a:r>
            <a:r>
              <a:rPr lang="de-DE" i="1" dirty="0"/>
              <a:t>desselben, die darauf gerichtet sind, dessen </a:t>
            </a:r>
            <a:r>
              <a:rPr lang="de-DE" b="1" i="1" dirty="0"/>
              <a:t>Verlauf oder Ergebnis zu manipulieren</a:t>
            </a:r>
            <a:r>
              <a:rPr lang="de-DE" i="1" dirty="0"/>
              <a:t>, indem sie auf die </a:t>
            </a:r>
            <a:r>
              <a:rPr lang="de-DE" b="1" i="1" dirty="0"/>
              <a:t>Aufhebung oder Einschränkung der Unvorhersehbarkeit des Wettbewerbsgeschehens</a:t>
            </a:r>
            <a:r>
              <a:rPr lang="de-DE" i="1" dirty="0"/>
              <a:t> zielen“</a:t>
            </a:r>
          </a:p>
          <a:p>
            <a:pPr marL="2114550" lvl="4" indent="-285750" algn="l">
              <a:buFont typeface="Symbol" panose="05050102010706020507" pitchFamily="18" charset="2"/>
              <a:buChar char="-"/>
            </a:pPr>
            <a:r>
              <a:rPr lang="de-DE" dirty="0"/>
              <a:t>Foul des R: Bruch sportlicher Regeln nicht notwendig, Beeinflussung wohl (+)</a:t>
            </a:r>
          </a:p>
          <a:p>
            <a:pPr marL="2114550" lvl="4" indent="-285750" algn="l">
              <a:buFont typeface="Symbol" panose="05050102010706020507" pitchFamily="18" charset="2"/>
              <a:buChar char="-"/>
            </a:pPr>
            <a:r>
              <a:rPr lang="de-DE" b="1" dirty="0"/>
              <a:t>Problem</a:t>
            </a:r>
            <a:r>
              <a:rPr lang="de-DE" dirty="0"/>
              <a:t>: Zugunsten des Wettbewerbsgegners?</a:t>
            </a:r>
          </a:p>
          <a:p>
            <a:pPr marL="2114550" lvl="4" indent="-285750" algn="l">
              <a:buFont typeface="Symbol" panose="05050102010706020507" pitchFamily="18" charset="2"/>
              <a:buChar char="-"/>
            </a:pPr>
            <a:r>
              <a:rPr lang="de-DE" dirty="0"/>
              <a:t>H „fängt“ alle negativen Folgen ab, Wettbewerbsgegner wird ausschließlich geschwächt.</a:t>
            </a:r>
          </a:p>
          <a:p>
            <a:pPr marL="2114550" lvl="4" indent="-285750" algn="l">
              <a:buFont typeface="Symbol" panose="05050102010706020507" pitchFamily="18" charset="2"/>
              <a:buChar char="-"/>
            </a:pPr>
            <a:r>
              <a:rPr lang="de-DE" dirty="0"/>
              <a:t>Hier: Zuungunsten des Wettbewerbsgegners!</a:t>
            </a:r>
          </a:p>
          <a:p>
            <a:pPr marL="2114550" lvl="4" indent="-285750" algn="l">
              <a:buFont typeface="Symbol" panose="05050102010706020507" pitchFamily="18" charset="2"/>
              <a:buChar char="-"/>
            </a:pPr>
            <a:r>
              <a:rPr lang="de-DE" dirty="0"/>
              <a:t>Umstritten (Integrität des Sports als RG !), jedoch eindeutiger Wortlaut.</a:t>
            </a:r>
          </a:p>
          <a:p>
            <a:pPr marL="2114550" lvl="4" indent="-285750" algn="l">
              <a:buFont typeface="Symbol" panose="05050102010706020507" pitchFamily="18" charset="2"/>
              <a:buChar char="-"/>
            </a:pPr>
            <a:r>
              <a:rPr lang="de-DE" b="1" dirty="0"/>
              <a:t>§§ 265c II, 265e S. 2 Nr.1, 25 II StGB (-)</a:t>
            </a:r>
            <a:endParaRPr lang="de-DE" dirty="0"/>
          </a:p>
          <a:p>
            <a:pPr marL="1657350" lvl="3" indent="-285750" algn="l">
              <a:buFont typeface="Wingdings" panose="05000000000000000000" pitchFamily="2" charset="2"/>
              <a:buChar char="§"/>
            </a:pPr>
            <a:endParaRPr lang="de-DE" dirty="0"/>
          </a:p>
          <a:p>
            <a:pPr algn="l"/>
            <a:endParaRPr lang="de-DE" dirty="0"/>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108313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marL="1714500" lvl="3" indent="-342900" algn="l">
              <a:buFont typeface="Wingdings" panose="05000000000000000000" pitchFamily="2" charset="2"/>
              <a:buChar char="§"/>
            </a:pPr>
            <a:r>
              <a:rPr lang="de-DE" dirty="0"/>
              <a:t>Beeinflussung in regelwidriger Weise (§ 265c IV) – </a:t>
            </a:r>
            <a:r>
              <a:rPr lang="de-DE" b="1" dirty="0"/>
              <a:t>Bezüglich H</a:t>
            </a:r>
          </a:p>
          <a:p>
            <a:pPr marL="2114550" lvl="4" indent="-285750" algn="l">
              <a:buFont typeface="Symbol" panose="05050102010706020507" pitchFamily="18" charset="2"/>
              <a:buChar char="-"/>
            </a:pPr>
            <a:r>
              <a:rPr lang="de-DE" i="1" dirty="0"/>
              <a:t>„Wettbewerb mit </a:t>
            </a:r>
            <a:r>
              <a:rPr lang="de-DE" b="1" i="1" dirty="0"/>
              <a:t>verpflichtenden Regeln</a:t>
            </a:r>
            <a:r>
              <a:rPr lang="de-DE" i="1" dirty="0"/>
              <a:t> einer nationalen  oder internationalen </a:t>
            </a:r>
            <a:r>
              <a:rPr lang="de-DE" b="1" i="1" dirty="0"/>
              <a:t>Sportorganisation</a:t>
            </a:r>
            <a:r>
              <a:rPr lang="de-DE" i="1" dirty="0"/>
              <a:t>“</a:t>
            </a:r>
          </a:p>
          <a:p>
            <a:pPr marL="2114550" lvl="4" indent="-285750" algn="l">
              <a:buFont typeface="Symbol" panose="05050102010706020507" pitchFamily="18" charset="2"/>
              <a:buChar char="-"/>
            </a:pPr>
            <a:r>
              <a:rPr lang="de-DE" i="1" dirty="0"/>
              <a:t>„eine Verletzung der von der Sportorganisation aufgestellten Regeln liegt daher schon dann vor, wenn der Vorteilsnehmer als Gegenleistung seine </a:t>
            </a:r>
            <a:r>
              <a:rPr lang="de-DE" b="1" i="1" dirty="0"/>
              <a:t>Neutralitätspflicht den Interessen des Vorteilsgebers unterordnen soll“</a:t>
            </a:r>
          </a:p>
          <a:p>
            <a:pPr marL="2114550" lvl="4" indent="-285750" algn="l">
              <a:buFont typeface="Symbol" panose="05050102010706020507" pitchFamily="18" charset="2"/>
              <a:buChar char="-"/>
            </a:pPr>
            <a:r>
              <a:rPr lang="de-DE" dirty="0"/>
              <a:t>Hier: SV eindeutig! (+)</a:t>
            </a:r>
          </a:p>
          <a:p>
            <a:pPr marL="1657350" lvl="3" indent="-285750" algn="l">
              <a:buFont typeface="Wingdings" panose="05000000000000000000" pitchFamily="2" charset="2"/>
              <a:buChar char="§"/>
            </a:pPr>
            <a:r>
              <a:rPr lang="de-DE" dirty="0"/>
              <a:t>Öffentliche Sportwette</a:t>
            </a:r>
          </a:p>
          <a:p>
            <a:pPr marL="2114550" lvl="4" indent="-285750" algn="l">
              <a:buFont typeface="Symbol" panose="05050102010706020507" pitchFamily="18" charset="2"/>
              <a:buChar char="-"/>
            </a:pPr>
            <a:r>
              <a:rPr lang="de-DE" i="1" dirty="0"/>
              <a:t>„Sportwetten </a:t>
            </a:r>
            <a:r>
              <a:rPr lang="de-DE" i="1" dirty="0" err="1"/>
              <a:t>iSd</a:t>
            </a:r>
            <a:r>
              <a:rPr lang="de-DE" i="1" dirty="0"/>
              <a:t> § 265c sind alle Wetten aus Anlass von Sportereignissen, § 17 II </a:t>
            </a:r>
            <a:r>
              <a:rPr lang="de-DE" i="1" dirty="0" err="1"/>
              <a:t>RennwLottG</a:t>
            </a:r>
            <a:r>
              <a:rPr lang="de-DE" i="1" dirty="0"/>
              <a:t>“</a:t>
            </a:r>
          </a:p>
          <a:p>
            <a:pPr marL="2114550" lvl="4" indent="-285750" algn="l">
              <a:buFont typeface="Symbol" panose="05050102010706020507" pitchFamily="18" charset="2"/>
              <a:buChar char="-"/>
            </a:pPr>
            <a:r>
              <a:rPr lang="de-DE" dirty="0"/>
              <a:t>Hier: (+)</a:t>
            </a:r>
          </a:p>
          <a:p>
            <a:pPr lvl="2" algn="l"/>
            <a:r>
              <a:rPr lang="de-DE" dirty="0"/>
              <a:t>d. Zwischenergebnis</a:t>
            </a:r>
          </a:p>
          <a:p>
            <a:pPr marL="1657350" lvl="3" indent="-285750" algn="l">
              <a:buFont typeface="Wingdings" panose="05000000000000000000" pitchFamily="2" charset="2"/>
              <a:buChar char="§"/>
            </a:pPr>
            <a:r>
              <a:rPr lang="de-DE" dirty="0"/>
              <a:t>Objektiver Tatbestand  des </a:t>
            </a:r>
            <a:r>
              <a:rPr lang="nn-NO" dirty="0"/>
              <a:t>§ 265c IV </a:t>
            </a:r>
            <a:r>
              <a:rPr lang="de-DE" dirty="0"/>
              <a:t>(+)</a:t>
            </a:r>
          </a:p>
          <a:p>
            <a:pPr lvl="1" algn="l"/>
            <a:r>
              <a:rPr lang="de-DE" dirty="0"/>
              <a:t>3. Subjektiver Tatbestand</a:t>
            </a:r>
          </a:p>
          <a:p>
            <a:pPr marL="1257300" lvl="2" indent="-342900" algn="l">
              <a:buFont typeface="Wingdings" panose="05000000000000000000" pitchFamily="2" charset="2"/>
              <a:buChar char="§"/>
            </a:pPr>
            <a:r>
              <a:rPr lang="de-DE" dirty="0"/>
              <a:t>§ 15 StGB, Vorsatz (+)</a:t>
            </a:r>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5199307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III. Rechtswidrigkeit</a:t>
            </a:r>
          </a:p>
          <a:p>
            <a:pPr algn="l"/>
            <a:r>
              <a:rPr lang="de-DE" dirty="0"/>
              <a:t>IV. Schuld</a:t>
            </a:r>
          </a:p>
          <a:p>
            <a:pPr algn="l"/>
            <a:r>
              <a:rPr lang="de-DE" dirty="0"/>
              <a:t>V. Strafzumessung</a:t>
            </a:r>
          </a:p>
          <a:p>
            <a:pPr marL="800100" lvl="1" indent="-342900" algn="l">
              <a:buFont typeface="Wingdings" panose="05000000000000000000" pitchFamily="2" charset="2"/>
              <a:buChar char="§"/>
            </a:pPr>
            <a:r>
              <a:rPr lang="de-DE" dirty="0"/>
              <a:t>§ 265e S. 2 Nr. 1 StGB </a:t>
            </a:r>
          </a:p>
          <a:p>
            <a:pPr marL="800100" lvl="1" indent="-342900" algn="l">
              <a:buFont typeface="Wingdings" panose="05000000000000000000" pitchFamily="2" charset="2"/>
              <a:buChar char="§"/>
            </a:pPr>
            <a:r>
              <a:rPr lang="de-DE" dirty="0"/>
              <a:t>Maßgeblich ist der </a:t>
            </a:r>
            <a:r>
              <a:rPr lang="de-DE" b="1" dirty="0"/>
              <a:t>gewährte Vorteil</a:t>
            </a:r>
            <a:r>
              <a:rPr lang="de-DE" dirty="0"/>
              <a:t>, nicht der erstrebte Vermögensvorteil. </a:t>
            </a:r>
          </a:p>
          <a:p>
            <a:pPr marL="800100" lvl="1" indent="-342900" algn="l">
              <a:buFont typeface="Wingdings" panose="05000000000000000000" pitchFamily="2" charset="2"/>
              <a:buChar char="§"/>
            </a:pPr>
            <a:r>
              <a:rPr lang="de-DE" dirty="0"/>
              <a:t>Vorteil großen Ausmaßes ist umstritten, mit über 50.000 € [50.000 ₤ &gt; 50.000 €, s. </a:t>
            </a:r>
            <a:r>
              <a:rPr lang="de-DE" dirty="0" err="1"/>
              <a:t>Bearbeitervermerk</a:t>
            </a:r>
            <a:r>
              <a:rPr lang="de-DE" dirty="0"/>
              <a:t>] wohl aber (+).</a:t>
            </a:r>
          </a:p>
          <a:p>
            <a:pPr algn="l"/>
            <a:r>
              <a:rPr lang="de-DE" dirty="0"/>
              <a:t>VI. Ergebnis</a:t>
            </a:r>
          </a:p>
          <a:p>
            <a:pPr marL="800100" lvl="1" indent="-342900" algn="l">
              <a:buFont typeface="Wingdings" panose="05000000000000000000" pitchFamily="2" charset="2"/>
              <a:buChar char="§"/>
            </a:pPr>
            <a:r>
              <a:rPr lang="nn-NO" dirty="0"/>
              <a:t>§§ 265c II, 25 II StGB </a:t>
            </a:r>
            <a:r>
              <a:rPr lang="nn-NO" b="1" dirty="0"/>
              <a:t>(-</a:t>
            </a:r>
            <a:r>
              <a:rPr lang="nn-NO" dirty="0"/>
              <a:t>/+)</a:t>
            </a:r>
          </a:p>
          <a:p>
            <a:pPr marL="800100" lvl="1" indent="-342900" algn="l">
              <a:buFont typeface="Wingdings" panose="05000000000000000000" pitchFamily="2" charset="2"/>
              <a:buChar char="§"/>
            </a:pPr>
            <a:r>
              <a:rPr lang="nn-NO" dirty="0"/>
              <a:t>§§ 265c IV, 265e S. 2 Nr.1, 25 II StGB (+)</a:t>
            </a:r>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830241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B. Strafbarkeit des H gem. §§ 265c III, 265e StGB (+)</a:t>
            </a:r>
          </a:p>
          <a:p>
            <a:pPr marL="800100" lvl="1" indent="-342900" algn="l">
              <a:buFont typeface="Wingdings" panose="05000000000000000000" pitchFamily="2" charset="2"/>
              <a:buChar char="§"/>
            </a:pPr>
            <a:r>
              <a:rPr lang="de-DE" dirty="0"/>
              <a:t>Hinweis: Klausurtaktik!</a:t>
            </a:r>
          </a:p>
          <a:p>
            <a:pPr marL="800100" lvl="1" indent="-342900" algn="l">
              <a:buFont typeface="Wingdings" panose="05000000000000000000" pitchFamily="2" charset="2"/>
              <a:buChar char="§"/>
            </a:pPr>
            <a:r>
              <a:rPr lang="de-DE" dirty="0"/>
              <a:t>Spiegelbildliche Prüfung zur Strafbarkeit von A und B</a:t>
            </a:r>
          </a:p>
          <a:p>
            <a:pPr marL="800100" lvl="1" indent="-342900" algn="l">
              <a:buFont typeface="Wingdings" panose="05000000000000000000" pitchFamily="2" charset="2"/>
              <a:buChar char="§"/>
            </a:pPr>
            <a:r>
              <a:rPr lang="de-DE" dirty="0"/>
              <a:t>Prüfung sollte kurz und im Feststellungsstil erfolgen.</a:t>
            </a:r>
          </a:p>
          <a:p>
            <a:pPr algn="l"/>
            <a:endParaRPr lang="de-DE"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15644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6"/>
            <a:ext cx="11148079" cy="4404348"/>
          </a:xfrm>
          <a:solidFill>
            <a:schemeClr val="bg1"/>
          </a:solidFill>
        </p:spPr>
        <p:txBody>
          <a:bodyPr>
            <a:normAutofit fontScale="55000" lnSpcReduction="20000"/>
          </a:bodyPr>
          <a:lstStyle/>
          <a:p>
            <a:r>
              <a:rPr lang="de-DE" b="1" dirty="0"/>
              <a:t>§ 265d  Manipulation von berufssportlichen Wettbewerben</a:t>
            </a:r>
          </a:p>
          <a:p>
            <a:pPr algn="just"/>
            <a:r>
              <a:rPr lang="de-DE" dirty="0"/>
              <a:t>(1) Wer als Sportler oder Trainer einen Vorteil für sich oder einen Dritten als Gegenleistung dafür fordert, sich versprechen lässt oder annimmt, dass er den Verlauf oder das Ergebnis eines berufssportlichen Wettbewerbs in wettbewerbswidriger Weise zugunsten des Wettbewerbsgegners beeinflusse, wird mit Freiheitsstrafe bis zu drei Jahren oder mit Geldstrafe bestraft. </a:t>
            </a:r>
          </a:p>
          <a:p>
            <a:pPr algn="just"/>
            <a:r>
              <a:rPr lang="de-DE" dirty="0"/>
              <a:t>(2) Ebenso wird bestraft, </a:t>
            </a:r>
            <a:r>
              <a:rPr lang="de-DE" b="1" dirty="0"/>
              <a:t>wer einem Sportler </a:t>
            </a:r>
            <a:r>
              <a:rPr lang="de-DE" dirty="0"/>
              <a:t>oder Trainer einen Vorteil für diesen oder einen Dritten als Gegenleistung dafür anbietet, verspricht oder gewährt, dass er den Verlauf oder das Ergebnis eines berufssportlichen Wettbewerbs in wettbewerbswidriger Weise zugunsten des Wettbewerbsgegners beeinflusse. </a:t>
            </a:r>
          </a:p>
          <a:p>
            <a:pPr algn="just"/>
            <a:r>
              <a:rPr lang="de-DE" dirty="0"/>
              <a:t>(3) </a:t>
            </a:r>
            <a:r>
              <a:rPr lang="de-DE" b="1" dirty="0"/>
              <a:t>Wer als Schieds-, Wertungs- oder Kampfrichter</a:t>
            </a:r>
            <a:r>
              <a:rPr lang="de-DE" dirty="0"/>
              <a:t> einen Vorteil für sich oder einen Dritten als Gegenleistung dafür fordert, sich versprechen lässt oder annimmt, dass er den Verlauf oder das Ergebnis eines berufssportlichen Wettbewerbs in regelwidriger Weise beeinflusse, wird mit Freiheitsstrafe bis zu drei Jahren oder mit Geldstrafe bestraft. </a:t>
            </a:r>
          </a:p>
          <a:p>
            <a:pPr algn="just"/>
            <a:r>
              <a:rPr lang="de-DE" dirty="0"/>
              <a:t>(4) Ebenso wird bestraft</a:t>
            </a:r>
            <a:r>
              <a:rPr lang="de-DE" b="1" dirty="0"/>
              <a:t>, wer einem Schieds-, Wertungs- oder Kampfrichter </a:t>
            </a:r>
            <a:r>
              <a:rPr lang="de-DE" dirty="0"/>
              <a:t>einen Vorteil für diesen oder einen Dritten als Gegenleistung dafür anbietet, verspricht oder gewährt, dass er den Verlauf oder das Ergebnis eines berufssportlichen Wettbewerbs in regelwidriger Weise beeinflusse. </a:t>
            </a:r>
          </a:p>
          <a:p>
            <a:pPr algn="just"/>
            <a:r>
              <a:rPr lang="de-DE" dirty="0"/>
              <a:t>(5) Ein </a:t>
            </a:r>
            <a:r>
              <a:rPr lang="de-DE" b="1" dirty="0"/>
              <a:t>berufssportlicher Wettbewerb im Sinne dieser Vorschrift </a:t>
            </a:r>
            <a:r>
              <a:rPr lang="de-DE" dirty="0"/>
              <a:t>ist jede Sportveranstaltung im Inland oder im Ausland, </a:t>
            </a:r>
          </a:p>
          <a:p>
            <a:pPr algn="just"/>
            <a:r>
              <a:rPr lang="de-DE" i="1" dirty="0"/>
              <a:t>1.</a:t>
            </a:r>
            <a:r>
              <a:rPr lang="de-DE" dirty="0"/>
              <a:t>die von einem Sportbundesverband oder einer internationalen Sportorganisation veranstaltet oder in deren Auftrag oder mit deren Anerkennung organisiert wird,</a:t>
            </a:r>
          </a:p>
          <a:p>
            <a:pPr algn="just"/>
            <a:r>
              <a:rPr lang="de-DE" i="1" dirty="0"/>
              <a:t>2.</a:t>
            </a:r>
            <a:r>
              <a:rPr lang="de-DE" dirty="0"/>
              <a:t>bei der Regeln einzuhalten sind, die von einer nationalen oder internationalen Sportorganisation mit verpflichtender Wirkung für ihre Mitgliedsorganisationen verabschiedet wurden, und</a:t>
            </a:r>
          </a:p>
          <a:p>
            <a:pPr algn="just"/>
            <a:r>
              <a:rPr lang="de-DE" i="1" dirty="0"/>
              <a:t>3.</a:t>
            </a:r>
            <a:r>
              <a:rPr lang="de-DE" dirty="0"/>
              <a:t>an der überwiegend Sportler teilnehmen, die durch ihre sportliche Betätigung unmittelbar oder mittelbar Einnahmen von erheblichem Umfang erzielen.</a:t>
            </a:r>
          </a:p>
          <a:p>
            <a:pPr algn="just"/>
            <a:r>
              <a:rPr lang="de-DE" dirty="0"/>
              <a:t>(6) § </a:t>
            </a:r>
            <a:r>
              <a:rPr lang="de-DE" dirty="0">
                <a:hlinkClick r:id="rId3"/>
              </a:rPr>
              <a:t>265c</a:t>
            </a:r>
            <a:r>
              <a:rPr lang="de-DE" dirty="0"/>
              <a:t> Absatz </a:t>
            </a:r>
            <a:r>
              <a:rPr lang="de-DE" dirty="0">
                <a:hlinkClick r:id="rId4"/>
              </a:rPr>
              <a:t>6</a:t>
            </a:r>
            <a:r>
              <a:rPr lang="de-DE" dirty="0"/>
              <a:t> gilt entsprechend. </a:t>
            </a:r>
          </a:p>
          <a:p>
            <a:pPr algn="l"/>
            <a:endParaRPr lang="de-DE"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604103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C. Strafbarkeit von B und A gem. §§ 265d II, IV, 265e S. 2 Nr. 1, 25 II StGB</a:t>
            </a:r>
          </a:p>
          <a:p>
            <a:pPr marL="971550" lvl="1" indent="-514350" algn="l">
              <a:buFont typeface="+mj-lt"/>
              <a:buAutoNum type="romanUcPeriod"/>
            </a:pPr>
            <a:r>
              <a:rPr lang="de-DE" dirty="0"/>
              <a:t>Anwendbarkeit deutschen Strafrechts</a:t>
            </a:r>
          </a:p>
          <a:p>
            <a:pPr marL="1371600" lvl="2" indent="-457200" algn="l">
              <a:buFont typeface="+mj-lt"/>
              <a:buAutoNum type="arabicPeriod"/>
            </a:pPr>
            <a:r>
              <a:rPr lang="de-DE" dirty="0"/>
              <a:t>§ 5 Nr. 10a StGB (+)</a:t>
            </a:r>
          </a:p>
          <a:p>
            <a:pPr marL="1371600" lvl="2" indent="-457200" algn="l">
              <a:buFont typeface="+mj-lt"/>
              <a:buAutoNum type="arabicPeriod"/>
            </a:pPr>
            <a:r>
              <a:rPr lang="de-DE" dirty="0"/>
              <a:t>§§ 3, 9 StGB</a:t>
            </a:r>
          </a:p>
          <a:p>
            <a:pPr marL="1657350" lvl="3" indent="-285750" algn="l">
              <a:buFont typeface="Wingdings" panose="05000000000000000000" pitchFamily="2" charset="2"/>
              <a:buChar char="§"/>
            </a:pPr>
            <a:r>
              <a:rPr lang="de-DE" dirty="0"/>
              <a:t>Handlungsort: </a:t>
            </a:r>
          </a:p>
          <a:p>
            <a:pPr marL="2114550" lvl="4" indent="-285750" algn="l">
              <a:buFont typeface="Symbol" panose="05050102010706020507" pitchFamily="18" charset="2"/>
              <a:buChar char="-"/>
            </a:pPr>
            <a:r>
              <a:rPr lang="de-DE" dirty="0"/>
              <a:t>Absprache mit H (+), Absprache mit R (-)</a:t>
            </a:r>
          </a:p>
          <a:p>
            <a:pPr marL="1657350" lvl="3" indent="-285750" algn="l">
              <a:buFont typeface="Wingdings" panose="05000000000000000000" pitchFamily="2" charset="2"/>
              <a:buChar char="§"/>
            </a:pPr>
            <a:r>
              <a:rPr lang="de-DE" dirty="0"/>
              <a:t>Erfolgsort: </a:t>
            </a:r>
          </a:p>
          <a:p>
            <a:pPr marL="2114550" lvl="4" indent="-285750" algn="l">
              <a:buFont typeface="Symbol" panose="05050102010706020507" pitchFamily="18" charset="2"/>
              <a:buChar char="-"/>
            </a:pPr>
            <a:r>
              <a:rPr lang="de-DE" dirty="0"/>
              <a:t>Achtung: §§ 265c, 265d = abstrakte Gefährdungsdelikte!</a:t>
            </a:r>
          </a:p>
          <a:p>
            <a:pPr marL="2114550" lvl="4" indent="-285750" algn="l">
              <a:buFont typeface="Symbol" panose="05050102010706020507" pitchFamily="18" charset="2"/>
              <a:buChar char="-"/>
            </a:pPr>
            <a:r>
              <a:rPr lang="de-DE" dirty="0"/>
              <a:t>Erfolgsort von Abstrakten Gefährdungsdelikten ist grundsätzlich umstritten!</a:t>
            </a:r>
          </a:p>
          <a:p>
            <a:pPr marL="2114550" lvl="4" indent="-285750" algn="l">
              <a:buFont typeface="Symbol" panose="05050102010706020507" pitchFamily="18" charset="2"/>
              <a:buChar char="-"/>
            </a:pPr>
            <a:r>
              <a:rPr lang="de-DE" dirty="0"/>
              <a:t>Hier irrelevant (da mind. § 5 Nr. 10a StGB (+))</a:t>
            </a:r>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4184243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II. Tatbestand</a:t>
            </a:r>
          </a:p>
          <a:p>
            <a:pPr marL="914400" lvl="1" indent="-457200" algn="l">
              <a:buAutoNum type="arabicPeriod"/>
            </a:pPr>
            <a:r>
              <a:rPr lang="de-DE" dirty="0"/>
              <a:t>Objektiver Tatbestand</a:t>
            </a:r>
          </a:p>
          <a:p>
            <a:pPr marL="1371600" lvl="2" indent="-457200" algn="l">
              <a:buFont typeface="+mj-lt"/>
              <a:buAutoNum type="alphaLcPeriod"/>
            </a:pPr>
            <a:r>
              <a:rPr lang="de-DE" dirty="0"/>
              <a:t>Täter auf Vorteilsgeberseite</a:t>
            </a:r>
          </a:p>
          <a:p>
            <a:pPr marL="1371600" lvl="2" indent="-457200" algn="l">
              <a:buFont typeface="+mj-lt"/>
              <a:buAutoNum type="alphaLcPeriod"/>
            </a:pPr>
            <a:r>
              <a:rPr lang="de-DE" dirty="0"/>
              <a:t>Täter auf Vorteilsnehmerseite</a:t>
            </a:r>
          </a:p>
          <a:p>
            <a:pPr marL="1371600" lvl="2" indent="-457200" algn="l">
              <a:buFont typeface="+mj-lt"/>
              <a:buAutoNum type="alphaLcPeriod"/>
            </a:pPr>
            <a:r>
              <a:rPr lang="de-DE" dirty="0"/>
              <a:t>Tathandlung</a:t>
            </a:r>
          </a:p>
          <a:p>
            <a:pPr marL="1371600" lvl="2" indent="-457200" algn="l">
              <a:buFont typeface="+mj-lt"/>
              <a:buAutoNum type="alphaLcPeriod"/>
            </a:pPr>
            <a:r>
              <a:rPr lang="de-DE" dirty="0"/>
              <a:t>Tatobjekt</a:t>
            </a:r>
          </a:p>
          <a:p>
            <a:pPr marL="1371600" lvl="2" indent="-457200" algn="l">
              <a:buFont typeface="+mj-lt"/>
              <a:buAutoNum type="alphaLcPeriod"/>
            </a:pPr>
            <a:r>
              <a:rPr lang="de-DE" dirty="0"/>
              <a:t>Unrechtsvereinbarung</a:t>
            </a:r>
          </a:p>
          <a:p>
            <a:pPr marL="1657350" lvl="3" indent="-285750" algn="l">
              <a:buFont typeface="Wingdings" panose="05000000000000000000" pitchFamily="2" charset="2"/>
              <a:buChar char="§"/>
            </a:pPr>
            <a:r>
              <a:rPr lang="de-DE" dirty="0"/>
              <a:t>Äquivalenzverhältnis </a:t>
            </a:r>
          </a:p>
          <a:p>
            <a:pPr marL="1657350" lvl="3" indent="-285750" algn="l">
              <a:buFont typeface="Wingdings" panose="05000000000000000000" pitchFamily="2" charset="2"/>
              <a:buChar char="§"/>
            </a:pPr>
            <a:r>
              <a:rPr lang="de-DE" dirty="0"/>
              <a:t>Berufssportlicher Wettbewerb (§ 265d V)</a:t>
            </a:r>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8903728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r>
              <a:rPr lang="de-DE" dirty="0"/>
              <a:t>§ 265d Manipulation von berufssportlichen Wettbewerben </a:t>
            </a:r>
            <a:r>
              <a:rPr lang="de-DE" b="1" dirty="0"/>
              <a:t>(Auszug)</a:t>
            </a:r>
          </a:p>
          <a:p>
            <a:pPr algn="l"/>
            <a:r>
              <a:rPr lang="de-DE" dirty="0"/>
              <a:t>(5) Ein </a:t>
            </a:r>
            <a:r>
              <a:rPr lang="de-DE" b="1" dirty="0"/>
              <a:t>berufssportlicher Wettbewerb </a:t>
            </a:r>
            <a:r>
              <a:rPr lang="de-DE" dirty="0"/>
              <a:t>im Sinne dieser Vorschrift ist jede Sportveranstaltung im Inland oder im Ausland, </a:t>
            </a:r>
          </a:p>
          <a:p>
            <a:pPr lvl="1" algn="l"/>
            <a:r>
              <a:rPr lang="de-DE" dirty="0"/>
              <a:t>1. die von einem </a:t>
            </a:r>
            <a:r>
              <a:rPr lang="de-DE" b="1" dirty="0"/>
              <a:t>Sportbundesverband oder einer internationalen Sportorganisation</a:t>
            </a:r>
            <a:r>
              <a:rPr lang="de-DE" dirty="0"/>
              <a:t> veranstaltet oder in deren Auftrag oder mit deren Anerkennung </a:t>
            </a:r>
            <a:r>
              <a:rPr lang="de-DE" b="1" dirty="0"/>
              <a:t>organisiert</a:t>
            </a:r>
            <a:r>
              <a:rPr lang="de-DE" dirty="0"/>
              <a:t> wird,</a:t>
            </a:r>
          </a:p>
          <a:p>
            <a:pPr lvl="1" algn="l"/>
            <a:r>
              <a:rPr lang="de-DE" dirty="0"/>
              <a:t>2. bei der </a:t>
            </a:r>
            <a:r>
              <a:rPr lang="de-DE" b="1" dirty="0"/>
              <a:t>Regeln einzuhalten </a:t>
            </a:r>
            <a:r>
              <a:rPr lang="de-DE" dirty="0"/>
              <a:t>sind, die von einer nationalen oder internationalen Sportorganisation </a:t>
            </a:r>
            <a:r>
              <a:rPr lang="de-DE" b="1" dirty="0"/>
              <a:t>mit verpflichtender Wirkung </a:t>
            </a:r>
            <a:r>
              <a:rPr lang="de-DE" dirty="0"/>
              <a:t>für ihre Mitgliedsorganisationen verabschiedet wurden, und</a:t>
            </a:r>
          </a:p>
          <a:p>
            <a:pPr lvl="1" algn="l"/>
            <a:r>
              <a:rPr lang="de-DE" dirty="0"/>
              <a:t>3. an der </a:t>
            </a:r>
            <a:r>
              <a:rPr lang="de-DE" b="1" dirty="0"/>
              <a:t>überwiegend Sportler </a:t>
            </a:r>
            <a:r>
              <a:rPr lang="de-DE" dirty="0"/>
              <a:t>teilnehmen, die durch ihre sportliche Betätigung </a:t>
            </a:r>
            <a:r>
              <a:rPr lang="de-DE" b="1" dirty="0"/>
              <a:t>unmittelbar oder mittelbar Einnahmen von erheblichem Umfang</a:t>
            </a:r>
            <a:r>
              <a:rPr lang="de-DE" dirty="0"/>
              <a:t> erzielen.</a:t>
            </a:r>
          </a:p>
          <a:p>
            <a:endParaRPr lang="de-DE" b="1"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761781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marL="1371600" lvl="2" indent="-457200" algn="l">
              <a:buFont typeface="Wingdings" panose="05000000000000000000" pitchFamily="2" charset="2"/>
              <a:buChar char="§"/>
            </a:pPr>
            <a:r>
              <a:rPr lang="de-DE" dirty="0"/>
              <a:t>Zugunsten des Wettbewerbsgegners in wettbewerbswidriger Weise (§ 265d II) – </a:t>
            </a:r>
            <a:r>
              <a:rPr lang="de-DE" b="1" dirty="0"/>
              <a:t>Bezüglich R </a:t>
            </a:r>
          </a:p>
          <a:p>
            <a:pPr marL="1657350" lvl="3" indent="-285750" algn="l">
              <a:buFont typeface="Symbol" panose="05050102010706020507" pitchFamily="18" charset="2"/>
              <a:buChar char="-"/>
            </a:pPr>
            <a:r>
              <a:rPr lang="de-DE" dirty="0"/>
              <a:t>Durch R (-),s.o.</a:t>
            </a:r>
          </a:p>
          <a:p>
            <a:pPr marL="1657350" lvl="3" indent="-285750" algn="l">
              <a:buFont typeface="Symbol" panose="05050102010706020507" pitchFamily="18" charset="2"/>
              <a:buChar char="-"/>
            </a:pPr>
            <a:r>
              <a:rPr lang="de-DE" dirty="0"/>
              <a:t>Exkurs: Auslegung des Merkmals „in wettbewerbswidriger Weise“ ist umstritten!</a:t>
            </a:r>
          </a:p>
          <a:p>
            <a:pPr marL="1200150" lvl="2" indent="-285750" algn="l">
              <a:buFont typeface="Wingdings" panose="05000000000000000000" pitchFamily="2" charset="2"/>
              <a:buChar char="§"/>
            </a:pPr>
            <a:r>
              <a:rPr lang="de-DE" dirty="0"/>
              <a:t>Beeinflussung in regelwidriger Weise (§ 265d IV) – </a:t>
            </a:r>
            <a:r>
              <a:rPr lang="de-DE" b="1" dirty="0"/>
              <a:t>Bezüglich H</a:t>
            </a:r>
          </a:p>
          <a:p>
            <a:pPr marL="1657350" lvl="3" indent="-285750" algn="l">
              <a:buFont typeface="Symbol" panose="05050102010706020507" pitchFamily="18" charset="2"/>
              <a:buChar char="-"/>
            </a:pPr>
            <a:r>
              <a:rPr lang="de-DE" dirty="0"/>
              <a:t>S.O. (+)</a:t>
            </a:r>
          </a:p>
          <a:p>
            <a:pPr lvl="1" algn="l"/>
            <a:r>
              <a:rPr lang="de-DE" dirty="0"/>
              <a:t>f. Zwischenergebnis</a:t>
            </a:r>
          </a:p>
          <a:p>
            <a:pPr marL="1257300" lvl="2" indent="-342900" algn="l">
              <a:buFont typeface="Wingdings" panose="05000000000000000000" pitchFamily="2" charset="2"/>
              <a:buChar char="§"/>
            </a:pPr>
            <a:r>
              <a:rPr lang="de-DE" dirty="0"/>
              <a:t>Objektiver Tatbestand  des </a:t>
            </a:r>
            <a:r>
              <a:rPr lang="nn-NO" dirty="0"/>
              <a:t>§ 265d IV </a:t>
            </a:r>
            <a:r>
              <a:rPr lang="de-DE" dirty="0"/>
              <a:t>(+)</a:t>
            </a:r>
          </a:p>
          <a:p>
            <a:pPr algn="l"/>
            <a:r>
              <a:rPr lang="de-DE" dirty="0"/>
              <a:t>2. Subjektiver Tatbestand (+)</a:t>
            </a:r>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537421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122362"/>
            <a:ext cx="9353230" cy="853087"/>
          </a:xfrm>
        </p:spPr>
        <p:txBody>
          <a:bodyPr>
            <a:normAutofit/>
          </a:bodyPr>
          <a:lstStyle/>
          <a:p>
            <a:r>
              <a:rPr lang="de-DE" sz="4800" dirty="0"/>
              <a:t>Aufgabe A: Sachverhalt </a:t>
            </a:r>
          </a:p>
        </p:txBody>
      </p:sp>
      <p:sp>
        <p:nvSpPr>
          <p:cNvPr id="3" name="Untertitel 2"/>
          <p:cNvSpPr>
            <a:spLocks noGrp="1"/>
          </p:cNvSpPr>
          <p:nvPr>
            <p:ph type="subTitle" idx="1"/>
          </p:nvPr>
        </p:nvSpPr>
        <p:spPr>
          <a:xfrm>
            <a:off x="672860" y="2061713"/>
            <a:ext cx="10895163" cy="4286078"/>
          </a:xfrm>
        </p:spPr>
        <p:txBody>
          <a:bodyPr>
            <a:normAutofit fontScale="55000" lnSpcReduction="20000"/>
          </a:bodyPr>
          <a:lstStyle/>
          <a:p>
            <a:pPr algn="just"/>
            <a:r>
              <a:rPr lang="de-DE" dirty="0"/>
              <a:t>Die spanischen Staatsangehörigen </a:t>
            </a:r>
            <a:r>
              <a:rPr lang="de-DE" b="1" dirty="0"/>
              <a:t>A</a:t>
            </a:r>
            <a:r>
              <a:rPr lang="de-DE" dirty="0"/>
              <a:t> und </a:t>
            </a:r>
            <a:r>
              <a:rPr lang="de-DE" b="1" dirty="0"/>
              <a:t>B</a:t>
            </a:r>
            <a:r>
              <a:rPr lang="de-DE" dirty="0"/>
              <a:t> sind bereits seit Kindertagen Fans der sog. „Königlichen“, einem der größten Fußballclubs in Spanien (im Folgenden nur noch „Real“ genannt) und verfolgen mit großer Begeisterung die aktuelle Champions League-Saison, in welcher der Verein erstmals zum 3. Mal in Folge den begehrten Pokal gewinnen könnte. Die Spiele der Champions League finden dabei in ganz Europa statt (Hin- und Rückspiel im jeweiligen Land der beteiligten Mannschaften; Finale in einer europäischen Großstadt). Nachdem sich Real nach einem grandiosen Halbfinale in München und Madrid durchsetzen konnte, freuen die beiden sich auf das Finale in Berlin und die Verwirklichung ihres großen Fan-Traums. </a:t>
            </a:r>
          </a:p>
          <a:p>
            <a:pPr algn="just"/>
            <a:r>
              <a:rPr lang="de-DE" dirty="0"/>
              <a:t>Um sich auch zukünftig die teuren Dauertickets, neue Trikots und Reisen zu Auswärtsspielen leisten zu können, schließen </a:t>
            </a:r>
            <a:r>
              <a:rPr lang="de-DE" b="1" dirty="0"/>
              <a:t>A</a:t>
            </a:r>
            <a:r>
              <a:rPr lang="de-DE" dirty="0"/>
              <a:t> und </a:t>
            </a:r>
            <a:r>
              <a:rPr lang="de-DE" b="1" dirty="0"/>
              <a:t>B</a:t>
            </a:r>
            <a:r>
              <a:rPr lang="de-DE" dirty="0"/>
              <a:t> Sportwetten ab, bei denen sie jedoch eher mäßige Erfolge einfahren. Als die Finalpaarung der Champions League feststeht – Real gegen die „Reds“, einen der größten Fußballclubs Englands –, beschließen die beiden, all ihr Geld in eine Wette auf dieses Spiel zu investieren. Um sich dabei einen „kleinen Vorteil“ zu verschaffen und ihre Gewinnchancen zu erhöhen, beschließen sie, sowohl einen beteiligten Spieler als auch den Schiedsrichter des Finalspiels für sich zu gewinnen. </a:t>
            </a:r>
            <a:r>
              <a:rPr lang="de-DE" b="1" dirty="0"/>
              <a:t>A</a:t>
            </a:r>
            <a:r>
              <a:rPr lang="de-DE" dirty="0"/>
              <a:t> und </a:t>
            </a:r>
            <a:r>
              <a:rPr lang="de-DE" b="1" dirty="0"/>
              <a:t>B </a:t>
            </a:r>
            <a:r>
              <a:rPr lang="de-DE" dirty="0"/>
              <a:t>wissen, dass die Reds vor allem dank ihres Starspielers </a:t>
            </a:r>
            <a:r>
              <a:rPr lang="de-DE" b="1" dirty="0"/>
              <a:t>S</a:t>
            </a:r>
            <a:r>
              <a:rPr lang="de-DE" dirty="0"/>
              <a:t> gute Siegeschancen haben – und planen daher, diese Risikoquelle wie folgt auszuschalten: </a:t>
            </a:r>
            <a:r>
              <a:rPr lang="de-DE" b="1" dirty="0"/>
              <a:t>A</a:t>
            </a:r>
            <a:r>
              <a:rPr lang="de-DE" dirty="0"/>
              <a:t> ist durch seine lange Vereinstreue mit einigen Real-Spielern eng befreundet und kontaktiert in einem Madrider Kaffee </a:t>
            </a:r>
            <a:r>
              <a:rPr lang="de-DE" b="1" dirty="0"/>
              <a:t>R</a:t>
            </a:r>
            <a:r>
              <a:rPr lang="de-DE" dirty="0"/>
              <a:t>, einen der Stammspieler von Real. </a:t>
            </a:r>
            <a:r>
              <a:rPr lang="de-DE" b="1" dirty="0"/>
              <a:t>A</a:t>
            </a:r>
            <a:r>
              <a:rPr lang="de-DE" dirty="0"/>
              <a:t> bietet </a:t>
            </a:r>
            <a:r>
              <a:rPr lang="de-DE" b="1" dirty="0"/>
              <a:t>R</a:t>
            </a:r>
            <a:r>
              <a:rPr lang="de-DE" dirty="0"/>
              <a:t> 10.000 € an, sofern dieser im Finalspiel den </a:t>
            </a:r>
            <a:r>
              <a:rPr lang="de-DE" b="1" dirty="0"/>
              <a:t>S</a:t>
            </a:r>
            <a:r>
              <a:rPr lang="de-DE" dirty="0"/>
              <a:t> durch ein massiv unsportliches Foul verletzen würde. Um dem eigenen Verein dadurch aber nicht zu schaden, kontaktiert </a:t>
            </a:r>
            <a:r>
              <a:rPr lang="de-DE" b="1" dirty="0"/>
              <a:t>B</a:t>
            </a:r>
            <a:r>
              <a:rPr lang="de-DE" dirty="0"/>
              <a:t> wenige Tage vor dem Finalspiel den schottischen Final-Schiedsrichter </a:t>
            </a:r>
            <a:r>
              <a:rPr lang="de-DE" b="1" dirty="0"/>
              <a:t>H </a:t>
            </a:r>
            <a:r>
              <a:rPr lang="de-DE" dirty="0"/>
              <a:t>in Berlin. Dieser soll, als Gegenleistung für eine Summe von 50.000 ₤, den </a:t>
            </a:r>
            <a:r>
              <a:rPr lang="de-DE" b="1" dirty="0"/>
              <a:t>R</a:t>
            </a:r>
            <a:r>
              <a:rPr lang="de-DE" dirty="0"/>
              <a:t> bei seiner Aktion unterstützen und ihn lediglich mit der gelben Karte bestrafen. Ein Platzverweis („rote Karte“), der in einem solchen Fall nach den Fußballregeln zwingend zu verhängen wäre, soll in keinem Fall erteilt werden. </a:t>
            </a:r>
          </a:p>
          <a:p>
            <a:pPr algn="just"/>
            <a:r>
              <a:rPr lang="de-DE" dirty="0"/>
              <a:t>Sowohl </a:t>
            </a:r>
            <a:r>
              <a:rPr lang="de-DE" b="1" dirty="0"/>
              <a:t>R</a:t>
            </a:r>
            <a:r>
              <a:rPr lang="de-DE" dirty="0"/>
              <a:t> als auch </a:t>
            </a:r>
            <a:r>
              <a:rPr lang="de-DE" b="1" dirty="0"/>
              <a:t>H</a:t>
            </a:r>
            <a:r>
              <a:rPr lang="de-DE" dirty="0"/>
              <a:t> willigen ein. </a:t>
            </a:r>
            <a:r>
              <a:rPr lang="de-DE" b="1" dirty="0"/>
              <a:t>B</a:t>
            </a:r>
            <a:r>
              <a:rPr lang="de-DE" dirty="0"/>
              <a:t> setzt im Nachgang mit seinem Gespräch mit </a:t>
            </a:r>
            <a:r>
              <a:rPr lang="de-DE" b="1" dirty="0"/>
              <a:t>H</a:t>
            </a:r>
            <a:r>
              <a:rPr lang="de-DE" dirty="0"/>
              <a:t> im Berliner Wettbüro </a:t>
            </a:r>
            <a:r>
              <a:rPr lang="de-DE" b="1" dirty="0"/>
              <a:t>W </a:t>
            </a:r>
            <a:r>
              <a:rPr lang="de-DE" dirty="0"/>
              <a:t>den Großteil der gemeinsamen Ersparnisse, rund 200.000 €, auf den Sieg ihrer Mannschaft. </a:t>
            </a:r>
          </a:p>
          <a:p>
            <a:pPr algn="just"/>
            <a:r>
              <a:rPr lang="de-DE" dirty="0"/>
              <a:t>Am 26. Mai findet das Finale der Champions League wie geplant in Berlin statt. Absprachegemäß verletzt </a:t>
            </a:r>
            <a:r>
              <a:rPr lang="de-DE" b="1" dirty="0"/>
              <a:t>R</a:t>
            </a:r>
            <a:r>
              <a:rPr lang="de-DE" dirty="0"/>
              <a:t> den </a:t>
            </a:r>
            <a:r>
              <a:rPr lang="de-DE" b="1" dirty="0"/>
              <a:t>S </a:t>
            </a:r>
            <a:r>
              <a:rPr lang="de-DE" dirty="0"/>
              <a:t>so schwer, dass dieser bereits nach fünf Minuten den Platz verlassen muss, </a:t>
            </a:r>
            <a:r>
              <a:rPr lang="de-DE" b="1" dirty="0"/>
              <a:t>H</a:t>
            </a:r>
            <a:r>
              <a:rPr lang="de-DE" dirty="0"/>
              <a:t> ahndet das Foul entsprechend der Abmachung nicht mit einem Platzverweis, obwohl dies den Regeln entsprechen würde, und lässt</a:t>
            </a:r>
            <a:r>
              <a:rPr lang="de-DE" b="1" dirty="0"/>
              <a:t> R</a:t>
            </a:r>
            <a:r>
              <a:rPr lang="de-DE" dirty="0"/>
              <a:t> sogar nur mit einer Verwarnung davonkommen. Am Ende des Abends gewinnt Real zum 3. Mal in Folge die Champions League. </a:t>
            </a:r>
            <a:r>
              <a:rPr lang="de-DE" b="1" dirty="0"/>
              <a:t>A</a:t>
            </a:r>
            <a:r>
              <a:rPr lang="de-DE" dirty="0"/>
              <a:t> und </a:t>
            </a:r>
            <a:r>
              <a:rPr lang="de-DE" b="1" dirty="0"/>
              <a:t>B</a:t>
            </a:r>
            <a:r>
              <a:rPr lang="de-DE" dirty="0"/>
              <a:t> freuen sich über den Sieg ihrer Mannschaft und den beträchtlichen Wettgewinn in Höhe von ca. 1 Mio. Euro.</a:t>
            </a:r>
          </a:p>
          <a:p>
            <a:pPr algn="just"/>
            <a:r>
              <a:rPr lang="de-DE" dirty="0"/>
              <a:t> </a:t>
            </a:r>
          </a:p>
          <a:p>
            <a:pPr algn="l"/>
            <a:r>
              <a:rPr lang="de-DE" b="1" dirty="0"/>
              <a:t>Aufgabe 1:</a:t>
            </a:r>
            <a:r>
              <a:rPr lang="de-DE" dirty="0"/>
              <a:t> Wie haben sich </a:t>
            </a:r>
            <a:r>
              <a:rPr lang="de-DE" b="1" dirty="0"/>
              <a:t>A, B</a:t>
            </a:r>
            <a:r>
              <a:rPr lang="de-DE" dirty="0"/>
              <a:t> und </a:t>
            </a:r>
            <a:r>
              <a:rPr lang="de-DE" b="1" dirty="0"/>
              <a:t>H</a:t>
            </a:r>
            <a:r>
              <a:rPr lang="de-DE" dirty="0"/>
              <a:t> nach dem StGB strafbar gemacht? 	</a:t>
            </a:r>
            <a:br>
              <a:rPr lang="de-DE" dirty="0"/>
            </a:br>
            <a:r>
              <a:rPr lang="de-DE" dirty="0"/>
              <a:t>§§ 223, 224, 263, 284, 285 und 299 StGB sind nicht zu prüfen. 1 britisches Pfund (₤) entspricht ca. 1,1 €.</a:t>
            </a:r>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0766678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III. Rechtswidrigkeit</a:t>
            </a:r>
          </a:p>
          <a:p>
            <a:pPr algn="l"/>
            <a:r>
              <a:rPr lang="de-DE" dirty="0"/>
              <a:t>IV. Schuld</a:t>
            </a:r>
          </a:p>
          <a:p>
            <a:pPr algn="l"/>
            <a:r>
              <a:rPr lang="de-DE" dirty="0"/>
              <a:t>V. Strafzumessung</a:t>
            </a:r>
          </a:p>
          <a:p>
            <a:pPr marL="800100" lvl="1" indent="-342900" algn="l">
              <a:buFont typeface="Wingdings" panose="05000000000000000000" pitchFamily="2" charset="2"/>
              <a:buChar char="§"/>
            </a:pPr>
            <a:r>
              <a:rPr lang="de-DE" dirty="0"/>
              <a:t>§ 265e S. 2 Nr. 1 StGB</a:t>
            </a:r>
          </a:p>
          <a:p>
            <a:pPr marL="800100" lvl="1" indent="-342900" algn="l">
              <a:buFont typeface="Wingdings" panose="05000000000000000000" pitchFamily="2" charset="2"/>
              <a:buChar char="§"/>
            </a:pPr>
            <a:r>
              <a:rPr lang="de-DE" dirty="0"/>
              <a:t>Maßgeblich ist der gewährte Vorteil, nicht der erstrebte Vermögensvorteil. </a:t>
            </a:r>
          </a:p>
          <a:p>
            <a:pPr marL="800100" lvl="1" indent="-342900" algn="l">
              <a:buFont typeface="Wingdings" panose="05000000000000000000" pitchFamily="2" charset="2"/>
              <a:buChar char="§"/>
            </a:pPr>
            <a:r>
              <a:rPr lang="de-DE" dirty="0"/>
              <a:t>Vorteil großen Ausmaßes ist umstritten, mit über 50.000 € [50.000 ₤ &gt; 50.000 €, s. </a:t>
            </a:r>
            <a:r>
              <a:rPr lang="de-DE" dirty="0" err="1"/>
              <a:t>Bearbeitervermerk</a:t>
            </a:r>
            <a:r>
              <a:rPr lang="de-DE" dirty="0"/>
              <a:t>] wohl aber (+). </a:t>
            </a:r>
          </a:p>
          <a:p>
            <a:pPr algn="l"/>
            <a:r>
              <a:rPr lang="de-DE" dirty="0"/>
              <a:t>VI. </a:t>
            </a:r>
            <a:r>
              <a:rPr lang="de-DE" dirty="0" err="1"/>
              <a:t>Ergebenis</a:t>
            </a:r>
            <a:endParaRPr lang="de-DE" dirty="0"/>
          </a:p>
          <a:p>
            <a:pPr marL="800100" lvl="1" indent="-342900" algn="l">
              <a:buFont typeface="Wingdings" panose="05000000000000000000" pitchFamily="2" charset="2"/>
              <a:buChar char="§"/>
            </a:pPr>
            <a:r>
              <a:rPr lang="nn-NO" dirty="0"/>
              <a:t>§§ 265d II, 25 II StGB (-)</a:t>
            </a:r>
          </a:p>
          <a:p>
            <a:pPr marL="800100" lvl="1" indent="-342900" algn="l">
              <a:buFont typeface="Wingdings" panose="05000000000000000000" pitchFamily="2" charset="2"/>
              <a:buChar char="§"/>
            </a:pPr>
            <a:r>
              <a:rPr lang="nn-NO" dirty="0"/>
              <a:t>§§ 265d IV, 265e S. 2 Nr.1, 25 II StGB (+)</a:t>
            </a:r>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1505226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D. Strafbarkeit des H gem. §§ 265d III, 265e S. 2 Nr.1 StGB (+)</a:t>
            </a:r>
          </a:p>
          <a:p>
            <a:pPr algn="l"/>
            <a:r>
              <a:rPr lang="de-DE" dirty="0"/>
              <a:t>E. Gesamtergebnis</a:t>
            </a:r>
          </a:p>
          <a:p>
            <a:pPr marL="800100" lvl="1" indent="-342900" algn="l">
              <a:buFont typeface="Wingdings" panose="05000000000000000000" pitchFamily="2" charset="2"/>
              <a:buChar char="§"/>
            </a:pPr>
            <a:r>
              <a:rPr lang="de-DE" b="1" dirty="0"/>
              <a:t>Problem</a:t>
            </a:r>
            <a:r>
              <a:rPr lang="de-DE" dirty="0"/>
              <a:t>: Verhältnis von § 265c und § 265d StGB?</a:t>
            </a:r>
          </a:p>
          <a:p>
            <a:pPr marL="800100" lvl="1" indent="-342900" algn="l">
              <a:buFont typeface="Wingdings" panose="05000000000000000000" pitchFamily="2" charset="2"/>
              <a:buChar char="§"/>
            </a:pPr>
            <a:r>
              <a:rPr lang="de-DE" dirty="0"/>
              <a:t>E.A.: § 265c verdrängt § 265d StGB (Ansicht des Gesetzgebers)</a:t>
            </a:r>
          </a:p>
          <a:p>
            <a:pPr marL="800100" lvl="1" indent="-342900" algn="l">
              <a:buFont typeface="Wingdings" panose="05000000000000000000" pitchFamily="2" charset="2"/>
              <a:buChar char="§"/>
            </a:pPr>
            <a:r>
              <a:rPr lang="de-DE" dirty="0"/>
              <a:t>A.A.: § 265c und § 265d stehen in Tateinheit </a:t>
            </a:r>
          </a:p>
          <a:p>
            <a:pPr marL="1257300" lvl="2" indent="-342900" algn="l">
              <a:buFont typeface="Symbol" panose="05050102010706020507" pitchFamily="18" charset="2"/>
              <a:buChar char="-"/>
            </a:pPr>
            <a:r>
              <a:rPr lang="de-DE" dirty="0"/>
              <a:t>Unterschiedliche Schutzinteressen</a:t>
            </a:r>
          </a:p>
          <a:p>
            <a:pPr marL="1257300" lvl="2" indent="-342900" algn="l">
              <a:buFont typeface="Symbol" panose="05050102010706020507" pitchFamily="18" charset="2"/>
              <a:buChar char="-"/>
            </a:pPr>
            <a:r>
              <a:rPr lang="de-DE" dirty="0"/>
              <a:t>Vermögen der Sportler und Vereine / Vermögen der Wettanbieter</a:t>
            </a:r>
          </a:p>
          <a:p>
            <a:pPr marL="1257300" lvl="2" indent="-342900" algn="l">
              <a:buFont typeface="Symbol" panose="05050102010706020507" pitchFamily="18" charset="2"/>
              <a:buChar char="-"/>
            </a:pPr>
            <a:r>
              <a:rPr lang="de-DE" i="1" dirty="0"/>
              <a:t>Sofern Integrität des Sports als Leit-RG gilt wohl eher abzulehnen. </a:t>
            </a:r>
          </a:p>
          <a:p>
            <a:pPr algn="l"/>
            <a:endParaRPr lang="de-DE"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359562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Sachverhalt </a:t>
            </a:r>
          </a:p>
        </p:txBody>
      </p:sp>
      <p:sp>
        <p:nvSpPr>
          <p:cNvPr id="3" name="Untertitel 2"/>
          <p:cNvSpPr>
            <a:spLocks noGrp="1"/>
          </p:cNvSpPr>
          <p:nvPr>
            <p:ph type="subTitle" idx="1"/>
          </p:nvPr>
        </p:nvSpPr>
        <p:spPr>
          <a:xfrm>
            <a:off x="672860" y="1837427"/>
            <a:ext cx="10895163" cy="4183812"/>
          </a:xfrm>
        </p:spPr>
        <p:txBody>
          <a:bodyPr>
            <a:normAutofit fontScale="85000" lnSpcReduction="10000"/>
          </a:bodyPr>
          <a:lstStyle/>
          <a:p>
            <a:pPr algn="just"/>
            <a:r>
              <a:rPr lang="de-DE" dirty="0"/>
              <a:t>Nach dem Finalspiel prahlt </a:t>
            </a:r>
            <a:r>
              <a:rPr lang="de-DE" b="1" dirty="0"/>
              <a:t>A</a:t>
            </a:r>
            <a:r>
              <a:rPr lang="de-DE" dirty="0"/>
              <a:t>, der gut Deutsch spricht,</a:t>
            </a:r>
            <a:r>
              <a:rPr lang="de-DE" b="1" dirty="0"/>
              <a:t> </a:t>
            </a:r>
            <a:r>
              <a:rPr lang="de-DE" dirty="0"/>
              <a:t>in stark alkoholisierten Zustand in einer Berliner Kneipe mit seinem „großen Coup“ und bekräftigt dies durch das Vorzeigen privater Fotos von ihm mit </a:t>
            </a:r>
            <a:r>
              <a:rPr lang="de-DE" b="1" dirty="0"/>
              <a:t>R</a:t>
            </a:r>
            <a:r>
              <a:rPr lang="de-DE" dirty="0"/>
              <a:t>. Auch der deutsche Staatsanwalt </a:t>
            </a:r>
            <a:r>
              <a:rPr lang="de-DE" b="1" dirty="0"/>
              <a:t>T</a:t>
            </a:r>
            <a:r>
              <a:rPr lang="de-DE" dirty="0"/>
              <a:t> sitzt zufällig in der Kneipe und hört dies mit an; noch in derselben Nacht leitet er deswegen Ermittlungen gegen </a:t>
            </a:r>
            <a:r>
              <a:rPr lang="de-DE" b="1" dirty="0"/>
              <a:t>A</a:t>
            </a:r>
            <a:r>
              <a:rPr lang="de-DE" dirty="0"/>
              <a:t> wegen Sportwettbetruges ein. </a:t>
            </a:r>
            <a:r>
              <a:rPr lang="de-DE" b="1" dirty="0"/>
              <a:t>T</a:t>
            </a:r>
            <a:r>
              <a:rPr lang="de-DE" dirty="0"/>
              <a:t> ordnet zudem umgehend eine Telekommunikationsüberwachung des </a:t>
            </a:r>
            <a:r>
              <a:rPr lang="de-DE" b="1" dirty="0"/>
              <a:t>A </a:t>
            </a:r>
            <a:r>
              <a:rPr lang="de-DE" dirty="0"/>
              <a:t>an, da er aufgrund der Aussage des </a:t>
            </a:r>
            <a:r>
              <a:rPr lang="de-DE" b="1" dirty="0"/>
              <a:t>A,</a:t>
            </a:r>
            <a:r>
              <a:rPr lang="de-DE" dirty="0"/>
              <a:t> </a:t>
            </a:r>
            <a:r>
              <a:rPr lang="de-DE" i="1" dirty="0"/>
              <a:t>„Morgen früh ruf ich den alten </a:t>
            </a:r>
            <a:r>
              <a:rPr lang="de-DE" i="1" dirty="0" err="1"/>
              <a:t>Assi</a:t>
            </a:r>
            <a:r>
              <a:rPr lang="de-DE" i="1" dirty="0"/>
              <a:t> mal an und frag ihn, ob er bei der Verwarnung nicht selber lachen musste.“,</a:t>
            </a:r>
            <a:r>
              <a:rPr lang="de-DE" dirty="0"/>
              <a:t> davon ausgeht, nicht auf die Anordnung durch einen Ermittlungsrichter warten zu können. Um neben der alkoholisierten Aussage des </a:t>
            </a:r>
            <a:r>
              <a:rPr lang="de-DE" b="1" dirty="0"/>
              <a:t>A</a:t>
            </a:r>
            <a:r>
              <a:rPr lang="de-DE" dirty="0"/>
              <a:t> tragfähige Beweismittel zu erlangen, ggf. auch um weitere Beteiligte zu ermitteln, hält </a:t>
            </a:r>
            <a:r>
              <a:rPr lang="de-DE" b="1" dirty="0"/>
              <a:t>T</a:t>
            </a:r>
            <a:r>
              <a:rPr lang="de-DE" dirty="0"/>
              <a:t> diese Maßnahme für zwingend notwendig. </a:t>
            </a:r>
          </a:p>
          <a:p>
            <a:pPr algn="just"/>
            <a:r>
              <a:rPr lang="de-DE" dirty="0"/>
              <a:t>Am frühen Morgen findet das abgehörte Gespräch zwischen </a:t>
            </a:r>
            <a:r>
              <a:rPr lang="de-DE" b="1" dirty="0"/>
              <a:t>A</a:t>
            </a:r>
            <a:r>
              <a:rPr lang="de-DE" dirty="0"/>
              <a:t> und </a:t>
            </a:r>
            <a:r>
              <a:rPr lang="de-DE" b="1" dirty="0"/>
              <a:t>R</a:t>
            </a:r>
            <a:r>
              <a:rPr lang="de-DE" dirty="0"/>
              <a:t>, in welchem sich die beiden ausführlich über das manipulierte Spielgeschehen unterhalten,</a:t>
            </a:r>
            <a:r>
              <a:rPr lang="de-DE" b="1" dirty="0"/>
              <a:t> </a:t>
            </a:r>
            <a:r>
              <a:rPr lang="de-DE" dirty="0"/>
              <a:t>tatsächlich statt. Dabei berichtet </a:t>
            </a:r>
            <a:r>
              <a:rPr lang="de-DE" b="1" dirty="0"/>
              <a:t>A</a:t>
            </a:r>
            <a:r>
              <a:rPr lang="de-DE" dirty="0"/>
              <a:t> in einem Nebensatz auch davon, dass er das Bestechungsgeld bei seiner jüngsten Steuererklärung unrechtmäßig als Betriebsausgabe angegeben habe. Nachdem sämtliche Erkenntnisse ausgewertet wurden, schließt </a:t>
            </a:r>
            <a:r>
              <a:rPr lang="de-DE" b="1" dirty="0"/>
              <a:t>T</a:t>
            </a:r>
            <a:r>
              <a:rPr lang="de-DE" dirty="0"/>
              <a:t> das Ermittlungsverfahren mit dem Vermerk gem. § 169a StPO ab und erhebt Anklage gegen </a:t>
            </a:r>
            <a:r>
              <a:rPr lang="de-DE" b="1" dirty="0"/>
              <a:t>A</a:t>
            </a:r>
            <a:r>
              <a:rPr lang="de-DE" dirty="0"/>
              <a:t> wegen der Vorfälle rund um das Champions League-Finale.</a:t>
            </a:r>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554819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Lösung</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b="1" dirty="0"/>
              <a:t>Aufgabe 2a: </a:t>
            </a:r>
            <a:r>
              <a:rPr lang="de-DE" dirty="0"/>
              <a:t>TKÜ gem. § 100a StPO rechtmäßig?</a:t>
            </a:r>
          </a:p>
          <a:p>
            <a:pPr marL="514350" indent="-514350" algn="l">
              <a:buAutoNum type="romanUcPeriod"/>
            </a:pPr>
            <a:r>
              <a:rPr lang="de-DE" dirty="0"/>
              <a:t>Formelle Rechtmäßigkeit</a:t>
            </a:r>
          </a:p>
          <a:p>
            <a:pPr marL="914400" lvl="1" indent="-457200" algn="l">
              <a:buFont typeface="+mj-lt"/>
              <a:buAutoNum type="arabicPeriod"/>
            </a:pPr>
            <a:r>
              <a:rPr lang="de-DE" dirty="0"/>
              <a:t>Auf Initiative der Staatsanwaltschaft (+)</a:t>
            </a:r>
          </a:p>
          <a:p>
            <a:pPr marL="914400" lvl="1" indent="-457200" algn="l">
              <a:buFont typeface="+mj-lt"/>
              <a:buAutoNum type="arabicPeriod"/>
            </a:pPr>
            <a:r>
              <a:rPr lang="de-DE" dirty="0"/>
              <a:t>Anordnung durch das Gericht</a:t>
            </a:r>
          </a:p>
          <a:p>
            <a:pPr marL="1257300" lvl="2" indent="-342900" algn="l">
              <a:buFont typeface="Wingdings" panose="05000000000000000000" pitchFamily="2" charset="2"/>
              <a:buChar char="§"/>
            </a:pPr>
            <a:r>
              <a:rPr lang="de-DE" dirty="0"/>
              <a:t>Grundsätzlich (-)</a:t>
            </a:r>
          </a:p>
          <a:p>
            <a:pPr marL="1257300" lvl="2" indent="-342900" algn="l">
              <a:buFont typeface="Wingdings" panose="05000000000000000000" pitchFamily="2" charset="2"/>
              <a:buChar char="§"/>
            </a:pPr>
            <a:r>
              <a:rPr lang="de-DE" dirty="0"/>
              <a:t>Aber: § 100e I S.2 StPO?</a:t>
            </a:r>
          </a:p>
          <a:p>
            <a:pPr marL="1257300" lvl="2" indent="-342900" algn="l">
              <a:buFont typeface="Wingdings" panose="05000000000000000000" pitchFamily="2" charset="2"/>
              <a:buChar char="§"/>
            </a:pPr>
            <a:r>
              <a:rPr lang="de-DE" b="1" dirty="0"/>
              <a:t>Problem</a:t>
            </a:r>
            <a:r>
              <a:rPr lang="de-DE" dirty="0"/>
              <a:t>: Gefahr im Verzug</a:t>
            </a:r>
          </a:p>
          <a:p>
            <a:pPr marL="1657350" lvl="3" indent="-285750" algn="l">
              <a:buFont typeface="Symbol" panose="05050102010706020507" pitchFamily="18" charset="2"/>
              <a:buChar char="-"/>
            </a:pPr>
            <a:r>
              <a:rPr lang="de-DE" i="1" dirty="0"/>
              <a:t>„Gefahr im Verzug (</a:t>
            </a:r>
            <a:r>
              <a:rPr lang="de-DE" i="1" dirty="0" err="1"/>
              <a:t>GiV</a:t>
            </a:r>
            <a:r>
              <a:rPr lang="de-DE" i="1" dirty="0"/>
              <a:t>) liegt vor, wenn die Einholung eines vorherigen richterlichen Beschlusses den Ermittlungserfolg ganz oder teilweise vereiteln oder gefährden würde.“</a:t>
            </a:r>
          </a:p>
          <a:p>
            <a:pPr marL="1657350" lvl="3" indent="-285750" algn="l">
              <a:buFont typeface="Symbol" panose="05050102010706020507" pitchFamily="18" charset="2"/>
              <a:buChar char="-"/>
            </a:pPr>
            <a:r>
              <a:rPr lang="de-DE" dirty="0"/>
              <a:t>Wichtig: Enge Auslegung nach der Rechtsprechung des </a:t>
            </a:r>
            <a:r>
              <a:rPr lang="de-DE" dirty="0" err="1"/>
              <a:t>BVerfGs</a:t>
            </a:r>
            <a:r>
              <a:rPr lang="de-DE" dirty="0"/>
              <a:t> </a:t>
            </a:r>
          </a:p>
          <a:p>
            <a:pPr marL="1657350" lvl="3" indent="-285750" algn="l">
              <a:buFont typeface="Symbol" panose="05050102010706020507" pitchFamily="18" charset="2"/>
              <a:buChar char="-"/>
            </a:pPr>
            <a:endParaRPr lang="de-DE" dirty="0"/>
          </a:p>
          <a:p>
            <a:pPr marL="914400" lvl="1" indent="-457200" algn="l">
              <a:buFont typeface="+mj-lt"/>
              <a:buAutoNum type="arabicPeriod"/>
            </a:pPr>
            <a:endParaRPr lang="de-DE" dirty="0"/>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773209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Lösung</a:t>
            </a:r>
          </a:p>
        </p:txBody>
      </p:sp>
      <p:sp>
        <p:nvSpPr>
          <p:cNvPr id="3" name="Untertitel 2"/>
          <p:cNvSpPr>
            <a:spLocks noGrp="1"/>
          </p:cNvSpPr>
          <p:nvPr>
            <p:ph type="subTitle" idx="1"/>
          </p:nvPr>
        </p:nvSpPr>
        <p:spPr>
          <a:xfrm>
            <a:off x="672860" y="1837427"/>
            <a:ext cx="10895163" cy="4183812"/>
          </a:xfrm>
        </p:spPr>
        <p:txBody>
          <a:bodyPr>
            <a:normAutofit/>
          </a:bodyPr>
          <a:lstStyle/>
          <a:p>
            <a:pPr lvl="1" algn="just"/>
            <a:r>
              <a:rPr lang="de-DE" b="1" dirty="0"/>
              <a:t>Urt. des BVerfG vom 20.02.2001 - 2 </a:t>
            </a:r>
            <a:r>
              <a:rPr lang="de-DE" b="1" dirty="0" err="1"/>
              <a:t>BvR</a:t>
            </a:r>
            <a:r>
              <a:rPr lang="de-DE" b="1" dirty="0"/>
              <a:t> 1440/00, </a:t>
            </a:r>
            <a:r>
              <a:rPr lang="de-DE" b="1" dirty="0" err="1"/>
              <a:t>Rn</a:t>
            </a:r>
            <a:r>
              <a:rPr lang="de-DE" b="1" dirty="0"/>
              <a:t>. 38, 40.</a:t>
            </a:r>
            <a:endParaRPr lang="de-DE" b="1" i="1" dirty="0"/>
          </a:p>
          <a:p>
            <a:pPr lvl="1" algn="just"/>
            <a:r>
              <a:rPr lang="de-DE" i="1" dirty="0"/>
              <a:t>„Die Strafverfolgungsbehörden müssen regelmäßig </a:t>
            </a:r>
            <a:r>
              <a:rPr lang="de-DE" b="1" i="1" dirty="0"/>
              <a:t>versuchen, eine Anordnung </a:t>
            </a:r>
            <a:r>
              <a:rPr lang="de-DE" i="1" dirty="0"/>
              <a:t>des </a:t>
            </a:r>
            <a:r>
              <a:rPr lang="de-DE" i="1" dirty="0" err="1"/>
              <a:t>instanziell</a:t>
            </a:r>
            <a:r>
              <a:rPr lang="de-DE" i="1" dirty="0"/>
              <a:t> und funktionell zuständigen Richters </a:t>
            </a:r>
            <a:r>
              <a:rPr lang="de-DE" b="1" i="1" dirty="0"/>
              <a:t>zu erlangen</a:t>
            </a:r>
            <a:r>
              <a:rPr lang="de-DE" i="1" dirty="0"/>
              <a:t>, bevor sie eine Durchsuchung beginnen. Nur in </a:t>
            </a:r>
            <a:r>
              <a:rPr lang="de-DE" b="1" i="1" dirty="0"/>
              <a:t>Ausnahmesituationen, wenn schon die zeitliche Verzögerung wegen eines solchen Versuchs den Erfolg der Durchsuchung gefährden würde</a:t>
            </a:r>
            <a:r>
              <a:rPr lang="de-DE" i="1" dirty="0"/>
              <a:t>, dürfen sie selbst die Anordnung wegen Gefahr im Verzug treffen, ohne sich zuvor um eine richterliche Entscheidung bemüht zu haben. ... Dem korrespondiert die verfassungsrechtliche Verpflichtung der Gerichte, die Erreichbarkeit eines Ermittlungsrichters, auch durch die Einrichtung eines Eil- oder Notdienstes, zu sichern.“</a:t>
            </a:r>
            <a:endParaRPr lang="de-DE" sz="1800" dirty="0"/>
          </a:p>
          <a:p>
            <a:pPr lvl="1" algn="just"/>
            <a:r>
              <a:rPr lang="de-DE" i="1" dirty="0"/>
              <a:t>„Im Konkreten sind reine Spekulationen, hypothetische Erwägungen oder lediglich auf kriminalistische Alltagserfahrung gestützte, fallunabhängige Vermutungen als Grundlage einer Annahme von Gefahr im Verzug nicht hinreichend. Gefahr im Verzug muss mit Tatsachen begründet werden, die auf den Einzelfall bezogen sind. Die bloße Möglichkeit eines Beweismittelverlusts genügt nicht.“</a:t>
            </a:r>
            <a:endParaRPr lang="de-DE" sz="1800"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425793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Lösung</a:t>
            </a:r>
          </a:p>
        </p:txBody>
      </p:sp>
      <p:sp>
        <p:nvSpPr>
          <p:cNvPr id="3" name="Untertitel 2"/>
          <p:cNvSpPr>
            <a:spLocks noGrp="1"/>
          </p:cNvSpPr>
          <p:nvPr>
            <p:ph type="subTitle" idx="1"/>
          </p:nvPr>
        </p:nvSpPr>
        <p:spPr>
          <a:xfrm>
            <a:off x="672860" y="1837427"/>
            <a:ext cx="10895163" cy="4183812"/>
          </a:xfrm>
        </p:spPr>
        <p:txBody>
          <a:bodyPr>
            <a:normAutofit/>
          </a:bodyPr>
          <a:lstStyle/>
          <a:p>
            <a:pPr marL="1714500" lvl="3" indent="-342900" algn="l">
              <a:buFont typeface="Symbol" panose="05050102010706020507" pitchFamily="18" charset="2"/>
              <a:buChar char="-"/>
            </a:pPr>
            <a:r>
              <a:rPr lang="de-DE" sz="2500" dirty="0"/>
              <a:t>Hier: Kein Versuch der Kontaktaufnahme </a:t>
            </a:r>
          </a:p>
          <a:p>
            <a:pPr marL="1714500" lvl="3" indent="-342900" algn="l">
              <a:buFont typeface="Symbol" panose="05050102010706020507" pitchFamily="18" charset="2"/>
              <a:buChar char="-"/>
            </a:pPr>
            <a:r>
              <a:rPr lang="de-DE" sz="2500" dirty="0"/>
              <a:t>Annahme der unaufschiebbaren Situation eher spekulativ. </a:t>
            </a:r>
          </a:p>
          <a:p>
            <a:pPr marL="1714500" lvl="3" indent="-342900" algn="l">
              <a:buFont typeface="Symbol" panose="05050102010706020507" pitchFamily="18" charset="2"/>
              <a:buChar char="-"/>
            </a:pPr>
            <a:r>
              <a:rPr lang="de-DE" sz="2500" dirty="0"/>
              <a:t>(-)</a:t>
            </a:r>
          </a:p>
          <a:p>
            <a:pPr lvl="1" algn="l"/>
            <a:r>
              <a:rPr lang="de-DE" sz="2500" dirty="0"/>
              <a:t>3. Zwischenergebnis</a:t>
            </a:r>
          </a:p>
          <a:p>
            <a:pPr marL="1257300" lvl="2" indent="-342900" algn="l">
              <a:buFont typeface="Wingdings" panose="05000000000000000000" pitchFamily="2" charset="2"/>
              <a:buChar char="§"/>
            </a:pPr>
            <a:r>
              <a:rPr lang="de-DE" sz="2500" dirty="0"/>
              <a:t>Formelle Rechtmäßigkeit (-)</a:t>
            </a:r>
          </a:p>
          <a:p>
            <a:pPr lvl="2"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29598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Lösung</a:t>
            </a:r>
          </a:p>
        </p:txBody>
      </p:sp>
      <p:sp>
        <p:nvSpPr>
          <p:cNvPr id="3" name="Untertitel 2"/>
          <p:cNvSpPr>
            <a:spLocks noGrp="1"/>
          </p:cNvSpPr>
          <p:nvPr>
            <p:ph type="subTitle" idx="1"/>
          </p:nvPr>
        </p:nvSpPr>
        <p:spPr>
          <a:xfrm>
            <a:off x="672860" y="1837427"/>
            <a:ext cx="10895163" cy="4183812"/>
          </a:xfrm>
        </p:spPr>
        <p:txBody>
          <a:bodyPr>
            <a:normAutofit/>
          </a:bodyPr>
          <a:lstStyle/>
          <a:p>
            <a:pPr marL="514350" indent="-514350" algn="l">
              <a:buAutoNum type="romanUcPeriod" startAt="2"/>
            </a:pPr>
            <a:r>
              <a:rPr lang="de-DE" dirty="0"/>
              <a:t>Materielle Rechtmäßigkeit</a:t>
            </a:r>
          </a:p>
          <a:p>
            <a:pPr marL="914400" lvl="1" indent="-457200" algn="l">
              <a:buAutoNum type="arabicPeriod"/>
            </a:pPr>
            <a:r>
              <a:rPr lang="de-DE" dirty="0"/>
              <a:t>Anfangsverdacht</a:t>
            </a:r>
          </a:p>
          <a:p>
            <a:pPr marL="914400" lvl="1" indent="-457200" algn="l">
              <a:buAutoNum type="arabicPeriod"/>
            </a:pPr>
            <a:r>
              <a:rPr lang="de-DE" dirty="0"/>
              <a:t>Katalogtat</a:t>
            </a:r>
          </a:p>
          <a:p>
            <a:pPr marL="1257300" lvl="2" indent="-342900" algn="l">
              <a:buFont typeface="Wingdings" panose="05000000000000000000" pitchFamily="2" charset="2"/>
              <a:buChar char="§"/>
            </a:pPr>
            <a:r>
              <a:rPr lang="de-DE" dirty="0"/>
              <a:t>§ 100a II Nr. 1 p) (+)</a:t>
            </a:r>
          </a:p>
          <a:p>
            <a:pPr marL="914400" lvl="1" indent="-457200" algn="l">
              <a:buAutoNum type="arabicPeriod"/>
            </a:pPr>
            <a:r>
              <a:rPr lang="de-DE" dirty="0"/>
              <a:t>Tat wiegt im Einzelfall schwer</a:t>
            </a:r>
          </a:p>
          <a:p>
            <a:pPr marL="1257300" lvl="2" indent="-342900" algn="l">
              <a:buFont typeface="Wingdings" panose="05000000000000000000" pitchFamily="2" charset="2"/>
              <a:buChar char="§"/>
            </a:pPr>
            <a:r>
              <a:rPr lang="de-DE" dirty="0"/>
              <a:t>Bedeutung des Finalspiels; hoher Wettgewinn, daher eher (+)</a:t>
            </a:r>
          </a:p>
          <a:p>
            <a:pPr marL="914400" lvl="1" indent="-457200" algn="l">
              <a:buAutoNum type="arabicPeriod"/>
            </a:pPr>
            <a:r>
              <a:rPr lang="de-DE" dirty="0"/>
              <a:t>Unerlässlichkeit</a:t>
            </a:r>
          </a:p>
          <a:p>
            <a:pPr marL="1257300" lvl="2" indent="-342900" algn="l">
              <a:buFont typeface="Wingdings" panose="05000000000000000000" pitchFamily="2" charset="2"/>
              <a:buChar char="§"/>
            </a:pPr>
            <a:r>
              <a:rPr lang="de-DE" dirty="0"/>
              <a:t>(+/-), wohl (+), da Alternativen nicht erkennbar sind.</a:t>
            </a:r>
          </a:p>
          <a:p>
            <a:pPr marL="914400" lvl="1" indent="-457200" algn="l">
              <a:buAutoNum type="arabicPeriod"/>
            </a:pPr>
            <a:r>
              <a:rPr lang="de-DE" dirty="0"/>
              <a:t>Gegen den Beschuldigten</a:t>
            </a:r>
          </a:p>
          <a:p>
            <a:pPr marL="914400" lvl="1" indent="-457200" algn="l">
              <a:buAutoNum type="arabicPeriod"/>
            </a:pPr>
            <a:r>
              <a:rPr lang="de-DE" dirty="0"/>
              <a:t>Keine Ausnahme gem. § 100d</a:t>
            </a:r>
          </a:p>
          <a:p>
            <a:pPr marL="914400" lvl="1" indent="-457200" algn="l">
              <a:buAutoNum type="arabicPeriod"/>
            </a:pPr>
            <a:r>
              <a:rPr lang="de-DE" dirty="0"/>
              <a:t>Zwischenergebnis (+)</a:t>
            </a:r>
          </a:p>
          <a:p>
            <a:pPr lvl="1" algn="l"/>
            <a:endParaRPr lang="de-DE" dirty="0"/>
          </a:p>
          <a:p>
            <a:pPr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020449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B – Lösung</a:t>
            </a:r>
          </a:p>
        </p:txBody>
      </p:sp>
      <p:sp>
        <p:nvSpPr>
          <p:cNvPr id="3" name="Untertitel 2"/>
          <p:cNvSpPr>
            <a:spLocks noGrp="1"/>
          </p:cNvSpPr>
          <p:nvPr>
            <p:ph type="subTitle" idx="1"/>
          </p:nvPr>
        </p:nvSpPr>
        <p:spPr>
          <a:xfrm>
            <a:off x="672860" y="1837427"/>
            <a:ext cx="10895163" cy="4183812"/>
          </a:xfrm>
        </p:spPr>
        <p:txBody>
          <a:bodyPr>
            <a:normAutofit fontScale="92500" lnSpcReduction="10000"/>
          </a:bodyPr>
          <a:lstStyle/>
          <a:p>
            <a:pPr algn="l"/>
            <a:r>
              <a:rPr lang="de-DE" b="1" dirty="0"/>
              <a:t>Aufgabe 2b: </a:t>
            </a:r>
            <a:r>
              <a:rPr lang="de-DE" dirty="0"/>
              <a:t>Verwertbarkeit der Aussage im Hinblick auf § 370 I AO?</a:t>
            </a:r>
          </a:p>
          <a:p>
            <a:pPr marL="800100" lvl="1" indent="-342900" algn="l">
              <a:buFont typeface="Wingdings" panose="05000000000000000000" pitchFamily="2" charset="2"/>
              <a:buChar char="§"/>
            </a:pPr>
            <a:r>
              <a:rPr lang="de-DE" b="1" dirty="0"/>
              <a:t>„Hypothetischer Ersatzeingriff“ </a:t>
            </a:r>
          </a:p>
          <a:p>
            <a:pPr marL="800100" lvl="1" indent="-342900" algn="l">
              <a:buFont typeface="Wingdings" panose="05000000000000000000" pitchFamily="2" charset="2"/>
              <a:buChar char="§"/>
            </a:pPr>
            <a:r>
              <a:rPr lang="de-DE" dirty="0"/>
              <a:t>Wäre der Eingriff bei umfangreicher Kenntnislage zum Zeitpunkt der Anordnung rechtmäßig gewesen? </a:t>
            </a:r>
          </a:p>
          <a:p>
            <a:pPr marL="800100" lvl="1" indent="-342900" algn="l">
              <a:buFont typeface="Wingdings" panose="05000000000000000000" pitchFamily="2" charset="2"/>
              <a:buChar char="§"/>
            </a:pPr>
            <a:r>
              <a:rPr lang="de-DE" dirty="0"/>
              <a:t>§ 100a ff. StPO, § 477 II S. 2 StPO</a:t>
            </a:r>
          </a:p>
          <a:p>
            <a:pPr marL="800100" lvl="1" indent="-342900" algn="l">
              <a:buFont typeface="Wingdings" panose="05000000000000000000" pitchFamily="2" charset="2"/>
              <a:buChar char="§"/>
            </a:pPr>
            <a:r>
              <a:rPr lang="de-DE" dirty="0"/>
              <a:t>Falls (-), absolutes Beweisverwertungsverbot gem. </a:t>
            </a:r>
            <a:r>
              <a:rPr lang="de-DE" b="1" dirty="0"/>
              <a:t>§ 477 II S.2 StPO!</a:t>
            </a:r>
          </a:p>
          <a:p>
            <a:pPr marL="800100" lvl="1" indent="-342900" algn="l">
              <a:buFont typeface="Wingdings" panose="05000000000000000000" pitchFamily="2" charset="2"/>
              <a:buChar char="§"/>
            </a:pPr>
            <a:r>
              <a:rPr lang="de-DE" b="1" dirty="0"/>
              <a:t>Problem: </a:t>
            </a:r>
            <a:r>
              <a:rPr lang="de-DE" dirty="0"/>
              <a:t>Taugliche Katalogtat?</a:t>
            </a:r>
          </a:p>
          <a:p>
            <a:pPr marL="1257300" lvl="2" indent="-342900" algn="l">
              <a:buFont typeface="Symbol" panose="05050102010706020507" pitchFamily="18" charset="2"/>
              <a:buChar char="-"/>
            </a:pPr>
            <a:r>
              <a:rPr lang="de-DE" dirty="0"/>
              <a:t>Steuerhinterziehung, § 100a II Nr. 2 a) (-) </a:t>
            </a:r>
          </a:p>
          <a:p>
            <a:pPr marL="1257300" lvl="2" indent="-342900" algn="l">
              <a:buFont typeface="Symbol" panose="05050102010706020507" pitchFamily="18" charset="2"/>
              <a:buChar char="-"/>
            </a:pPr>
            <a:r>
              <a:rPr lang="de-DE" dirty="0"/>
              <a:t>keine Qualifikation nach § 370 III!</a:t>
            </a:r>
          </a:p>
          <a:p>
            <a:pPr marL="742950" lvl="1" indent="-285750" algn="l">
              <a:buFont typeface="Wingdings" panose="05000000000000000000" pitchFamily="2" charset="2"/>
              <a:buChar char="§"/>
            </a:pPr>
            <a:r>
              <a:rPr lang="de-DE" dirty="0"/>
              <a:t>§ 100a ff. StPO, § 477 II S. 2 StPO (-)</a:t>
            </a:r>
          </a:p>
          <a:p>
            <a:pPr marL="742950" lvl="1" indent="-285750" algn="l">
              <a:buFont typeface="Wingdings" panose="05000000000000000000" pitchFamily="2" charset="2"/>
              <a:buChar char="§"/>
            </a:pPr>
            <a:r>
              <a:rPr lang="de-DE" dirty="0"/>
              <a:t>Beweisverwertungsverbot gem. </a:t>
            </a:r>
            <a:r>
              <a:rPr lang="de-DE" b="1" dirty="0"/>
              <a:t>§ 477 II S.2 StPO </a:t>
            </a:r>
            <a:r>
              <a:rPr lang="de-DE" dirty="0"/>
              <a:t>(+) </a:t>
            </a:r>
          </a:p>
          <a:p>
            <a:pPr marL="742950" lvl="1" indent="-285750" algn="l">
              <a:buFont typeface="Wingdings" panose="05000000000000000000" pitchFamily="2" charset="2"/>
              <a:buChar char="§"/>
            </a:pPr>
            <a:r>
              <a:rPr lang="de-DE" i="1" dirty="0"/>
              <a:t>Exkurs: Ausnahmen des § 477 II S.2 StPO (-)</a:t>
            </a:r>
          </a:p>
          <a:p>
            <a:pPr lvl="1" algn="l"/>
            <a:endParaRPr lang="de-DE" dirty="0"/>
          </a:p>
          <a:p>
            <a:pPr lvl="1" algn="l"/>
            <a:r>
              <a:rPr lang="de-DE" dirty="0"/>
              <a:t>Die Aussage des A ist im Bezug auf eine Strafbarkeit nach § 370 I AO hin </a:t>
            </a:r>
            <a:r>
              <a:rPr lang="de-DE" b="1" dirty="0"/>
              <a:t>nicht verwertbar.</a:t>
            </a:r>
          </a:p>
          <a:p>
            <a:pPr lvl="2"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933079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C – Sachverhalt</a:t>
            </a:r>
          </a:p>
        </p:txBody>
      </p:sp>
      <p:sp>
        <p:nvSpPr>
          <p:cNvPr id="3" name="Untertitel 2"/>
          <p:cNvSpPr>
            <a:spLocks noGrp="1"/>
          </p:cNvSpPr>
          <p:nvPr>
            <p:ph type="subTitle" idx="1"/>
          </p:nvPr>
        </p:nvSpPr>
        <p:spPr>
          <a:xfrm>
            <a:off x="672860" y="1837427"/>
            <a:ext cx="10895163" cy="4183812"/>
          </a:xfrm>
        </p:spPr>
        <p:txBody>
          <a:bodyPr>
            <a:normAutofit fontScale="92500" lnSpcReduction="10000"/>
          </a:bodyPr>
          <a:lstStyle/>
          <a:p>
            <a:pPr algn="just"/>
            <a:r>
              <a:rPr lang="de-DE" dirty="0"/>
              <a:t>Nachdem der Champions League-Skandal medial erhebliche Wellen schlägt und zahlreiche </a:t>
            </a:r>
            <a:r>
              <a:rPr lang="de-DE" dirty="0" err="1"/>
              <a:t>Topclubs</a:t>
            </a:r>
            <a:r>
              <a:rPr lang="de-DE" dirty="0"/>
              <a:t> ihre weitere Teilnahme an europäischen Wettbewerben ausschließen, wird auch die Europäische Union tätig. Um die Integrität des Sports wiederherzustellen, vor allem aber um die lukrativen Einnahmen der EU-Mitgliedsstaaten durch den Fußball zu sichern, verabschiedet die EU eine Richtlinie zur „Transparenz und Korruptionsverhütung im Bereich des europäischen Spitzensports“, welche unter anderem schärfere Strafen im Bereich der Sportkorruption fordert. Der europakritische Rechtspolitiker </a:t>
            </a:r>
            <a:r>
              <a:rPr lang="de-DE" b="1" dirty="0"/>
              <a:t>M</a:t>
            </a:r>
            <a:r>
              <a:rPr lang="de-DE" dirty="0"/>
              <a:t> ist über das Verhalten der EU erbost und prangert diese „offensichtliche Kompetenzüberschreitung“ in den </a:t>
            </a:r>
            <a:r>
              <a:rPr lang="de-DE" dirty="0" err="1"/>
              <a:t>social</a:t>
            </a:r>
            <a:r>
              <a:rPr lang="de-DE" dirty="0"/>
              <a:t>-Media Plattformen an; die EU könne nicht einfach deutsches Strafrecht nach eigenem Ermessen bestimmen und ändern.</a:t>
            </a:r>
          </a:p>
          <a:p>
            <a:r>
              <a:rPr lang="de-DE" dirty="0"/>
              <a:t> </a:t>
            </a:r>
          </a:p>
          <a:p>
            <a:pPr algn="l"/>
            <a:r>
              <a:rPr lang="de-DE" b="1" dirty="0"/>
              <a:t>Aufgabe 3: </a:t>
            </a:r>
            <a:r>
              <a:rPr lang="de-DE" dirty="0"/>
              <a:t>Beurteilen Sie die Auffassung des </a:t>
            </a:r>
            <a:r>
              <a:rPr lang="de-DE" b="1" dirty="0"/>
              <a:t>M</a:t>
            </a:r>
            <a:r>
              <a:rPr lang="de-DE" dirty="0"/>
              <a:t>. In welchem Umfang besitzt die EU Kompetenzen zur Strafgesetzgebung?</a:t>
            </a:r>
          </a:p>
          <a:p>
            <a:pPr lvl="2"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3558417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C – Lösung</a:t>
            </a:r>
          </a:p>
        </p:txBody>
      </p:sp>
      <p:sp>
        <p:nvSpPr>
          <p:cNvPr id="3" name="Untertitel 2"/>
          <p:cNvSpPr>
            <a:spLocks noGrp="1"/>
          </p:cNvSpPr>
          <p:nvPr>
            <p:ph type="subTitle" idx="1"/>
          </p:nvPr>
        </p:nvSpPr>
        <p:spPr>
          <a:xfrm>
            <a:off x="672860" y="1837427"/>
            <a:ext cx="10895163" cy="4183812"/>
          </a:xfrm>
        </p:spPr>
        <p:txBody>
          <a:bodyPr>
            <a:normAutofit/>
          </a:bodyPr>
          <a:lstStyle/>
          <a:p>
            <a:pPr marL="342900" lvl="0" indent="-342900" algn="l">
              <a:buFont typeface="Wingdings" panose="05000000000000000000" pitchFamily="2" charset="2"/>
              <a:buChar char="§"/>
            </a:pPr>
            <a:r>
              <a:rPr lang="de-DE" dirty="0"/>
              <a:t>Prinzip der begrenzten Einzelermächtigung (Art. 5 II EUV)</a:t>
            </a:r>
            <a:endParaRPr lang="de-DE" sz="1600" dirty="0"/>
          </a:p>
          <a:p>
            <a:pPr marL="342900" lvl="0" indent="-342900" algn="l">
              <a:buFont typeface="Wingdings" panose="05000000000000000000" pitchFamily="2" charset="2"/>
              <a:buChar char="§"/>
            </a:pPr>
            <a:r>
              <a:rPr lang="de-DE" dirty="0"/>
              <a:t>Grundsatz: Keine supranationale Rechtssetzungskompetenz der EU auf dem Gebiet des Kriminalstrafrechts</a:t>
            </a:r>
            <a:endParaRPr lang="de-DE" sz="1600" dirty="0"/>
          </a:p>
          <a:p>
            <a:pPr marL="342900" lvl="0" indent="-342900" algn="l">
              <a:buFont typeface="Wingdings" panose="05000000000000000000" pitchFamily="2" charset="2"/>
              <a:buChar char="§"/>
            </a:pPr>
            <a:r>
              <a:rPr lang="de-DE" dirty="0"/>
              <a:t>Ausnahme: Richtlinienkompetenz gem. Art 83 AEUV ff.</a:t>
            </a:r>
            <a:endParaRPr lang="de-DE" sz="1600" dirty="0"/>
          </a:p>
          <a:p>
            <a:pPr marL="342900" lvl="0" indent="-342900" algn="l">
              <a:buFont typeface="Wingdings" panose="05000000000000000000" pitchFamily="2" charset="2"/>
              <a:buChar char="§"/>
            </a:pPr>
            <a:r>
              <a:rPr lang="de-DE" dirty="0"/>
              <a:t>Hier: Art. 83 I AEUV, „Korruption“ </a:t>
            </a:r>
            <a:endParaRPr lang="de-DE" sz="1600" dirty="0"/>
          </a:p>
          <a:p>
            <a:pPr lvl="2"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4390778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fontScale="92500" lnSpcReduction="20000"/>
          </a:bodyPr>
          <a:lstStyle/>
          <a:p>
            <a:pPr algn="l"/>
            <a:r>
              <a:rPr lang="de-DE" u="sng" dirty="0"/>
              <a:t>Vorüberlegungen</a:t>
            </a:r>
          </a:p>
          <a:p>
            <a:pPr marL="342900" indent="-342900" algn="l">
              <a:buFont typeface="Wingdings" panose="05000000000000000000" pitchFamily="2" charset="2"/>
              <a:buChar char="§"/>
            </a:pPr>
            <a:r>
              <a:rPr lang="de-DE" dirty="0"/>
              <a:t>Welche Delikte kommen in Betracht?</a:t>
            </a:r>
          </a:p>
          <a:p>
            <a:pPr lvl="1" algn="l">
              <a:buFont typeface="Symbol" panose="05050102010706020507" pitchFamily="18" charset="2"/>
              <a:buChar char="-"/>
            </a:pPr>
            <a:r>
              <a:rPr lang="de-DE" dirty="0"/>
              <a:t> Viele Delikte sind ausgeschlossen!</a:t>
            </a:r>
          </a:p>
          <a:p>
            <a:pPr lvl="1" algn="l">
              <a:buFont typeface="Symbol" panose="05050102010706020507" pitchFamily="18" charset="2"/>
              <a:buChar char="-"/>
            </a:pPr>
            <a:r>
              <a:rPr lang="de-DE" dirty="0"/>
              <a:t> Einzig relevant: §§ 265c, 265d, 265e StGB</a:t>
            </a:r>
          </a:p>
          <a:p>
            <a:pPr marL="342900" indent="-342900" algn="l">
              <a:buFont typeface="Wingdings" panose="05000000000000000000" pitchFamily="2" charset="2"/>
              <a:buChar char="§"/>
            </a:pPr>
            <a:r>
              <a:rPr lang="de-DE" dirty="0"/>
              <a:t>Welche Handlungen sind relevant?</a:t>
            </a:r>
          </a:p>
          <a:p>
            <a:pPr lvl="1" algn="l">
              <a:buFont typeface="Symbol" panose="05050102010706020507" pitchFamily="18" charset="2"/>
              <a:buChar char="-"/>
            </a:pPr>
            <a:r>
              <a:rPr lang="de-DE" dirty="0"/>
              <a:t> Absprache mit R (Angebot + Annahme)</a:t>
            </a:r>
          </a:p>
          <a:p>
            <a:pPr lvl="1" algn="l">
              <a:buFont typeface="Symbol" panose="05050102010706020507" pitchFamily="18" charset="2"/>
              <a:buChar char="-"/>
            </a:pPr>
            <a:r>
              <a:rPr lang="de-DE" dirty="0"/>
              <a:t> Absprache mit H (Angebot + Annahme)</a:t>
            </a:r>
          </a:p>
          <a:p>
            <a:pPr marL="342900" indent="-342900" algn="l">
              <a:buFont typeface="Wingdings" panose="05000000000000000000" pitchFamily="2" charset="2"/>
              <a:buChar char="§"/>
            </a:pPr>
            <a:r>
              <a:rPr lang="de-DE" dirty="0"/>
              <a:t>AT-Probleme?</a:t>
            </a:r>
          </a:p>
          <a:p>
            <a:pPr lvl="1" algn="l">
              <a:buFont typeface="Symbol" panose="05050102010706020507" pitchFamily="18" charset="2"/>
              <a:buChar char="-"/>
            </a:pPr>
            <a:r>
              <a:rPr lang="de-DE" dirty="0"/>
              <a:t> Mittäterschaft</a:t>
            </a:r>
          </a:p>
          <a:p>
            <a:pPr lvl="1" algn="l">
              <a:buFont typeface="Symbol" panose="05050102010706020507" pitchFamily="18" charset="2"/>
              <a:buChar char="-"/>
            </a:pPr>
            <a:r>
              <a:rPr lang="de-DE" dirty="0"/>
              <a:t> Vorsatz bei Regelbeispielen?</a:t>
            </a:r>
          </a:p>
          <a:p>
            <a:pPr marL="342900" indent="-342900" algn="l">
              <a:buFont typeface="Wingdings" panose="05000000000000000000" pitchFamily="2" charset="2"/>
              <a:buChar char="§"/>
            </a:pPr>
            <a:r>
              <a:rPr lang="de-DE" dirty="0"/>
              <a:t>Besonderheiten einer SPB-Klausur</a:t>
            </a:r>
          </a:p>
          <a:p>
            <a:pPr lvl="1" algn="l">
              <a:buFont typeface="Symbol" panose="05050102010706020507" pitchFamily="18" charset="2"/>
              <a:buChar char="-"/>
            </a:pPr>
            <a:r>
              <a:rPr lang="de-DE" dirty="0"/>
              <a:t> Anwendbarkeit deutschen Strafrecht</a:t>
            </a:r>
          </a:p>
          <a:p>
            <a:pPr lvl="1" algn="l">
              <a:buFont typeface="Symbol" panose="05050102010706020507" pitchFamily="18" charset="2"/>
              <a:buChar char="-"/>
            </a:pPr>
            <a:r>
              <a:rPr lang="de-DE" dirty="0"/>
              <a:t> §§ 3, 9; § 5 Nr.10a</a:t>
            </a:r>
          </a:p>
          <a:p>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4246646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C – Lösung</a:t>
            </a:r>
          </a:p>
        </p:txBody>
      </p:sp>
      <p:sp>
        <p:nvSpPr>
          <p:cNvPr id="3" name="Untertitel 2"/>
          <p:cNvSpPr>
            <a:spLocks noGrp="1"/>
          </p:cNvSpPr>
          <p:nvPr>
            <p:ph type="subTitle" idx="1"/>
          </p:nvPr>
        </p:nvSpPr>
        <p:spPr>
          <a:xfrm>
            <a:off x="672860" y="1837427"/>
            <a:ext cx="10895163" cy="4183812"/>
          </a:xfrm>
        </p:spPr>
        <p:txBody>
          <a:bodyPr>
            <a:normAutofit/>
          </a:bodyPr>
          <a:lstStyle/>
          <a:p>
            <a:pPr marL="342900" lvl="0" indent="-342900" algn="l">
              <a:buFont typeface="Wingdings" panose="05000000000000000000" pitchFamily="2" charset="2"/>
              <a:buChar char="§"/>
            </a:pPr>
            <a:r>
              <a:rPr lang="de-DE" dirty="0"/>
              <a:t>Weitere Kompetenznorm? </a:t>
            </a:r>
          </a:p>
          <a:p>
            <a:pPr marL="342900" lvl="0" indent="-342900" algn="l">
              <a:buFont typeface="Wingdings" panose="05000000000000000000" pitchFamily="2" charset="2"/>
              <a:buChar char="§"/>
            </a:pPr>
            <a:r>
              <a:rPr lang="de-DE" dirty="0"/>
              <a:t>Art. 325 IV AEUV? </a:t>
            </a:r>
          </a:p>
          <a:p>
            <a:pPr marL="342900" lvl="0" indent="-342900" algn="l">
              <a:buFont typeface="Wingdings" panose="05000000000000000000" pitchFamily="2" charset="2"/>
              <a:buChar char="§"/>
            </a:pPr>
            <a:r>
              <a:rPr lang="de-DE" dirty="0"/>
              <a:t>Womöglich weitergehend als Art. 83 AEUV für RL und VO?</a:t>
            </a:r>
            <a:endParaRPr lang="de-DE" sz="1600" dirty="0"/>
          </a:p>
          <a:p>
            <a:pPr marL="342900" lvl="0" indent="-342900" algn="l">
              <a:buFont typeface="Wingdings" panose="05000000000000000000" pitchFamily="2" charset="2"/>
              <a:buChar char="§"/>
            </a:pPr>
            <a:r>
              <a:rPr lang="de-DE" dirty="0"/>
              <a:t>Umstritten!</a:t>
            </a:r>
            <a:endParaRPr lang="de-DE" sz="1600" dirty="0"/>
          </a:p>
          <a:p>
            <a:pPr marL="800100" lvl="1" indent="-342900" algn="l">
              <a:buFont typeface="Symbol" panose="05050102010706020507" pitchFamily="18" charset="2"/>
              <a:buChar char="-"/>
            </a:pPr>
            <a:r>
              <a:rPr lang="de-DE" dirty="0"/>
              <a:t>E.A.: (-), Art. 83 AEUV als </a:t>
            </a:r>
            <a:r>
              <a:rPr lang="de-DE" b="1" dirty="0"/>
              <a:t>abschließende Harmonisierungskompetenz </a:t>
            </a:r>
            <a:r>
              <a:rPr lang="de-DE" dirty="0"/>
              <a:t>im Bereich des Strafrechts, Strafrecht als sog. „</a:t>
            </a:r>
            <a:r>
              <a:rPr lang="de-DE" b="1" dirty="0"/>
              <a:t>letzte Domäne der Mitgliedsstaaten</a:t>
            </a:r>
            <a:r>
              <a:rPr lang="de-DE" dirty="0"/>
              <a:t>“</a:t>
            </a:r>
            <a:endParaRPr lang="de-DE" sz="1200" dirty="0"/>
          </a:p>
          <a:p>
            <a:pPr marL="800100" lvl="1" indent="-342900" algn="l">
              <a:buFont typeface="Symbol" panose="05050102010706020507" pitchFamily="18" charset="2"/>
              <a:buChar char="-"/>
            </a:pPr>
            <a:r>
              <a:rPr lang="de-DE" dirty="0"/>
              <a:t>A.A.: (+), </a:t>
            </a:r>
            <a:r>
              <a:rPr lang="de-DE" b="1" dirty="0"/>
              <a:t>Wegfall der Vorbehaltsklausel fürs Strafrecht in ex-Art. 280 EGV </a:t>
            </a:r>
            <a:r>
              <a:rPr lang="de-DE" dirty="0"/>
              <a:t>(dort sollte das nationale Strafrecht explizit unberührt bleiben), </a:t>
            </a:r>
            <a:r>
              <a:rPr lang="de-DE" b="1" dirty="0"/>
              <a:t>Maßnahme = weit zu subsumieren </a:t>
            </a:r>
            <a:r>
              <a:rPr lang="de-DE" dirty="0"/>
              <a:t>(umfasst alle möglichen Maßnahmen der EU aus Art. 288 AEUV), Wortlaut</a:t>
            </a:r>
            <a:r>
              <a:rPr lang="de-DE" b="1" dirty="0"/>
              <a:t>: „Bekämpfung“ nur effektiv durchsetzbar durch Richtlinien und Verordnungen</a:t>
            </a:r>
            <a:r>
              <a:rPr lang="de-DE" dirty="0"/>
              <a:t>. </a:t>
            </a:r>
            <a:endParaRPr lang="de-DE" sz="1200" dirty="0"/>
          </a:p>
          <a:p>
            <a:pPr marL="342900" lvl="0" indent="-342900" algn="l">
              <a:buFont typeface="Wingdings" panose="05000000000000000000" pitchFamily="2" charset="2"/>
              <a:buChar char="§"/>
            </a:pPr>
            <a:r>
              <a:rPr lang="de-DE" dirty="0"/>
              <a:t>Hier: (+/-)</a:t>
            </a:r>
            <a:endParaRPr lang="de-DE" sz="1600" dirty="0"/>
          </a:p>
          <a:p>
            <a:pPr lvl="2" algn="l"/>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1619503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Ende der Besprechung</a:t>
            </a:r>
          </a:p>
        </p:txBody>
      </p:sp>
      <p:sp>
        <p:nvSpPr>
          <p:cNvPr id="3" name="Untertitel 2"/>
          <p:cNvSpPr>
            <a:spLocks noGrp="1"/>
          </p:cNvSpPr>
          <p:nvPr>
            <p:ph type="subTitle" idx="1"/>
          </p:nvPr>
        </p:nvSpPr>
        <p:spPr>
          <a:xfrm>
            <a:off x="672860" y="1837427"/>
            <a:ext cx="10895163" cy="4183812"/>
          </a:xfrm>
        </p:spPr>
        <p:txBody>
          <a:bodyPr>
            <a:normAutofit/>
          </a:bodyPr>
          <a:lstStyle/>
          <a:p>
            <a:pPr lvl="2"/>
            <a:endParaRPr lang="de-DE" dirty="0"/>
          </a:p>
          <a:p>
            <a:pPr lvl="2"/>
            <a:endParaRPr lang="de-DE" dirty="0"/>
          </a:p>
          <a:p>
            <a:pPr lvl="2"/>
            <a:endParaRPr lang="de-DE" dirty="0"/>
          </a:p>
          <a:p>
            <a:pPr lvl="2"/>
            <a:endParaRPr lang="de-DE" dirty="0"/>
          </a:p>
          <a:p>
            <a:pPr lvl="2"/>
            <a:endParaRPr lang="de-DE" dirty="0"/>
          </a:p>
          <a:p>
            <a:pPr lvl="2"/>
            <a:r>
              <a:rPr lang="de-DE" sz="4000" b="1" dirty="0"/>
              <a:t>Vielen Dank für die Aufmerksamkeit!!!</a:t>
            </a:r>
          </a:p>
          <a:p>
            <a:pPr lvl="2"/>
            <a:endParaRPr lang="de-DE" sz="4000" b="1" dirty="0"/>
          </a:p>
          <a:p>
            <a:pPr lvl="2"/>
            <a:endParaRPr lang="de-DE" sz="4000" b="1" dirty="0"/>
          </a:p>
          <a:p>
            <a:pPr lvl="2" algn="l"/>
            <a:r>
              <a:rPr lang="de-DE" sz="2000" b="1" dirty="0"/>
              <a:t>Die Präsentation wird in der nächste Woche auf der Homepage der Professur zum Download bereit stehen.</a:t>
            </a:r>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9412912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fontScale="55000" lnSpcReduction="20000"/>
          </a:bodyPr>
          <a:lstStyle/>
          <a:p>
            <a:r>
              <a:rPr lang="de-DE" b="1" dirty="0"/>
              <a:t>§ 265c Sportwettbetrug</a:t>
            </a:r>
          </a:p>
          <a:p>
            <a:pPr algn="just"/>
            <a:r>
              <a:rPr lang="de-DE" dirty="0"/>
              <a:t>(1) Wer als Sportler oder Trainer einen Vorteil für sich oder einen Dritten als Gegenleistung dafür fordert, sich versprechen lässt oder annimmt, dass er den Verlauf oder das Ergebnis eines Wettbewerbs des organisierten Sports zugunsten des Wettbewerbsgegners beeinflusse und infolgedessen ein rechtswidriger Vermögensvorteil durch eine auf diesen Wettbewerb bezogene öffentliche Sportwette erlangt werde, wird mit Freiheitsstrafe bis zu drei Jahren oder mit Geldstrafe bestraft. </a:t>
            </a:r>
          </a:p>
          <a:p>
            <a:pPr algn="just"/>
            <a:r>
              <a:rPr lang="de-DE" dirty="0"/>
              <a:t>(2) Ebenso wird bestraft, </a:t>
            </a:r>
            <a:r>
              <a:rPr lang="de-DE" b="1" dirty="0"/>
              <a:t>wer einem Sportler oder Trainer </a:t>
            </a:r>
            <a:r>
              <a:rPr lang="de-DE" dirty="0"/>
              <a:t>einen </a:t>
            </a:r>
            <a:r>
              <a:rPr lang="de-DE" dirty="0">
                <a:highlight>
                  <a:srgbClr val="FF0000"/>
                </a:highlight>
              </a:rPr>
              <a:t>Vorteil</a:t>
            </a:r>
            <a:r>
              <a:rPr lang="de-DE" dirty="0"/>
              <a:t> für diesen oder einen Dritten </a:t>
            </a:r>
            <a:r>
              <a:rPr lang="de-DE" dirty="0">
                <a:highlight>
                  <a:srgbClr val="FF0000"/>
                </a:highlight>
              </a:rPr>
              <a:t>als Gegenleistung </a:t>
            </a:r>
            <a:r>
              <a:rPr lang="de-DE" dirty="0"/>
              <a:t>dafür </a:t>
            </a:r>
            <a:r>
              <a:rPr lang="de-DE" dirty="0">
                <a:highlight>
                  <a:srgbClr val="FF0000"/>
                </a:highlight>
              </a:rPr>
              <a:t>anbietet, verspricht oder gewährt</a:t>
            </a:r>
            <a:r>
              <a:rPr lang="de-DE" dirty="0"/>
              <a:t>, dass er den Verlauf oder das Ergebnis eines </a:t>
            </a:r>
            <a:r>
              <a:rPr lang="de-DE" dirty="0">
                <a:highlight>
                  <a:srgbClr val="FF0000"/>
                </a:highlight>
              </a:rPr>
              <a:t>Wettbewerbs des organisierten Sports zugunsten des Wettbewerbsgegners beeinflusse</a:t>
            </a:r>
            <a:r>
              <a:rPr lang="de-DE" dirty="0"/>
              <a:t> und infolgedessen ein rechtswidriger Vermögensvorteil durch eine auf diesen Wettbewerb bezogene </a:t>
            </a:r>
            <a:r>
              <a:rPr lang="de-DE" dirty="0">
                <a:highlight>
                  <a:srgbClr val="FF0000"/>
                </a:highlight>
              </a:rPr>
              <a:t>öffentliche Sportwette </a:t>
            </a:r>
            <a:r>
              <a:rPr lang="de-DE" dirty="0"/>
              <a:t>erlangt werde. </a:t>
            </a:r>
          </a:p>
          <a:p>
            <a:pPr algn="just"/>
            <a:r>
              <a:rPr lang="de-DE" dirty="0"/>
              <a:t>(3) </a:t>
            </a:r>
            <a:r>
              <a:rPr lang="de-DE" b="1" dirty="0"/>
              <a:t>Wer als Schieds-, Wertungs- oder Kampfrichter </a:t>
            </a:r>
            <a:r>
              <a:rPr lang="de-DE" dirty="0"/>
              <a:t>einen Vorteil für sich oder einen Dritten als Gegenleistung dafür fordert, sich versprechen lässt oder annimmt, dass er den Verlauf oder das Ergebnis eines Wettbewerbs des organisierten Sports </a:t>
            </a:r>
            <a:r>
              <a:rPr lang="de-DE" dirty="0">
                <a:highlight>
                  <a:srgbClr val="FF0000"/>
                </a:highlight>
              </a:rPr>
              <a:t>in regelwidriger Weise beeinflusse </a:t>
            </a:r>
            <a:r>
              <a:rPr lang="de-DE" dirty="0"/>
              <a:t>und infolgedessen ein rechtswidriger Vermögensvorteil durch eine auf diesen Wettbewerb bezogene öffentliche Sportwette erlangt werde, wird mit Freiheitsstrafe bis zu drei Jahren oder mit Geldstrafe bestraft. </a:t>
            </a:r>
          </a:p>
          <a:p>
            <a:pPr algn="just"/>
            <a:r>
              <a:rPr lang="de-DE" dirty="0"/>
              <a:t>(4) Ebenso wird bestraft, </a:t>
            </a:r>
            <a:r>
              <a:rPr lang="de-DE" b="1" dirty="0"/>
              <a:t>wer einem Schieds-, Wertungs- oder Kampfrichter </a:t>
            </a:r>
            <a:r>
              <a:rPr lang="de-DE" dirty="0"/>
              <a:t>einen Vorteil für diesen oder einen Dritten als Gegenleistung dafür anbietet, verspricht oder gewährt, dass er den Verlauf oder das Ergebnis eines Wettbewerbs des organisierten Sports in regelwidriger Weise beeinflusse und infolgedessen ein rechtswidriger Vermögensvorteil durch eine auf diesen Wettbewerb bezogene öffentliche Sportwette erlangt werde. </a:t>
            </a:r>
          </a:p>
          <a:p>
            <a:pPr algn="just"/>
            <a:r>
              <a:rPr lang="de-DE" dirty="0"/>
              <a:t>(5) Ein </a:t>
            </a:r>
            <a:r>
              <a:rPr lang="de-DE" b="1" dirty="0"/>
              <a:t>Wettbewerb des organisierten Sports im Sinne dieser Vorschrift </a:t>
            </a:r>
            <a:r>
              <a:rPr lang="de-DE" dirty="0"/>
              <a:t>ist jede Sportveranstaltung im Inland oder im Ausland, </a:t>
            </a:r>
          </a:p>
          <a:p>
            <a:pPr algn="just"/>
            <a:r>
              <a:rPr lang="de-DE" dirty="0"/>
              <a:t>1.die von einer nationalen oder internationalen Sportorganisation oder in deren Auftrag oder mit deren Anerkennung organisiert wird und</a:t>
            </a:r>
          </a:p>
          <a:p>
            <a:pPr algn="just"/>
            <a:r>
              <a:rPr lang="de-DE" dirty="0"/>
              <a:t>2.bei der Regeln einzuhalten sind, die von einer nationalen oder internationalen Sportorganisation mit verpflichtender Wirkung für ihre Mitgliedsorganisationen verabschiedet wurden.</a:t>
            </a:r>
          </a:p>
          <a:p>
            <a:pPr algn="just"/>
            <a:r>
              <a:rPr lang="de-DE" dirty="0"/>
              <a:t>(6) </a:t>
            </a:r>
            <a:r>
              <a:rPr lang="de-DE" baseline="30000" dirty="0"/>
              <a:t>1</a:t>
            </a:r>
            <a:r>
              <a:rPr lang="de-DE" dirty="0"/>
              <a:t>Trainer im Sinne dieser Vorschrift ist, wer bei dem sportlichen Wettbewerb über den Einsatz und die Anleitung von Sportlern entscheidet. </a:t>
            </a:r>
            <a:r>
              <a:rPr lang="de-DE" baseline="30000" dirty="0"/>
              <a:t>2</a:t>
            </a:r>
            <a:r>
              <a:rPr lang="de-DE" dirty="0"/>
              <a:t>Einem Trainer stehen Personen gleich, die aufgrund ihrer beruflichen oder wirtschaftlichen Stellung wesentlichen Einfluss auf den Einsatz oder die Anleitung von Sportlern nehmen können. </a:t>
            </a:r>
          </a:p>
          <a:p>
            <a:endParaRPr lang="de-DE" dirty="0"/>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648021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marL="457200" indent="-457200" algn="l">
              <a:buAutoNum type="alphaUcPeriod"/>
            </a:pPr>
            <a:r>
              <a:rPr lang="de-DE" dirty="0"/>
              <a:t>Strafbarkeit des B und A gem. §§ 265c II, IV, 265e, 25 II StGB</a:t>
            </a:r>
          </a:p>
          <a:p>
            <a:pPr marL="971550" lvl="1" indent="-514350" algn="l">
              <a:buFont typeface="+mj-lt"/>
              <a:buAutoNum type="romanUcPeriod"/>
            </a:pPr>
            <a:r>
              <a:rPr lang="de-DE" dirty="0"/>
              <a:t>Anwendbarkeit deutschen Strafrechts</a:t>
            </a:r>
          </a:p>
          <a:p>
            <a:pPr marL="1371600" lvl="2" indent="-457200" algn="l">
              <a:buFont typeface="+mj-lt"/>
              <a:buAutoNum type="arabicPeriod"/>
            </a:pPr>
            <a:r>
              <a:rPr lang="de-DE" dirty="0"/>
              <a:t>§ 5 Nr. 10a StGB</a:t>
            </a:r>
          </a:p>
          <a:p>
            <a:pPr marL="1657350" lvl="3" indent="-285750" algn="l">
              <a:buFont typeface="Wingdings" panose="05000000000000000000" pitchFamily="2" charset="2"/>
              <a:buChar char="§"/>
            </a:pPr>
            <a:r>
              <a:rPr lang="de-DE" b="1" dirty="0"/>
              <a:t>Problem</a:t>
            </a:r>
            <a:r>
              <a:rPr lang="de-DE" dirty="0"/>
              <a:t>: Wettbewerb im Inland?</a:t>
            </a:r>
          </a:p>
          <a:p>
            <a:pPr marL="1657350" lvl="3" indent="-285750" algn="l">
              <a:buFont typeface="Wingdings" panose="05000000000000000000" pitchFamily="2" charset="2"/>
              <a:buChar char="§"/>
            </a:pPr>
            <a:r>
              <a:rPr lang="de-DE" dirty="0"/>
              <a:t>Pro: Champions League wird europaweit ausgetragen, </a:t>
            </a:r>
            <a:r>
              <a:rPr lang="de-DE" b="1" dirty="0"/>
              <a:t>einige Spiele finden auch im Inland statt </a:t>
            </a:r>
            <a:r>
              <a:rPr lang="de-DE" dirty="0"/>
              <a:t>(bspw. Ein Halbfinalspiel in München, das </a:t>
            </a:r>
            <a:r>
              <a:rPr lang="de-DE" b="1" dirty="0"/>
              <a:t>wettgegenständliche Finale in Berlin</a:t>
            </a:r>
            <a:r>
              <a:rPr lang="de-DE" dirty="0"/>
              <a:t>)</a:t>
            </a:r>
          </a:p>
          <a:p>
            <a:pPr marL="1657350" lvl="3" indent="-285750" algn="l">
              <a:buFont typeface="Wingdings" panose="05000000000000000000" pitchFamily="2" charset="2"/>
              <a:buChar char="§"/>
            </a:pPr>
            <a:r>
              <a:rPr lang="de-DE" dirty="0"/>
              <a:t>Contra: </a:t>
            </a:r>
            <a:r>
              <a:rPr lang="de-DE" b="1" dirty="0"/>
              <a:t>Gesamter</a:t>
            </a:r>
            <a:r>
              <a:rPr lang="de-DE" dirty="0"/>
              <a:t> Wettbewerb </a:t>
            </a:r>
            <a:r>
              <a:rPr lang="de-DE" b="1" dirty="0"/>
              <a:t>muss im Inland stattfinden</a:t>
            </a:r>
            <a:r>
              <a:rPr lang="de-DE" dirty="0"/>
              <a:t>, Aufteilung nicht möglich.</a:t>
            </a:r>
          </a:p>
          <a:p>
            <a:pPr marL="1657350" lvl="3" indent="-285750" algn="l">
              <a:buFont typeface="Wingdings" panose="05000000000000000000" pitchFamily="2" charset="2"/>
              <a:buChar char="§"/>
            </a:pPr>
            <a:r>
              <a:rPr lang="de-DE" dirty="0"/>
              <a:t>Hier: Eher (+)</a:t>
            </a:r>
          </a:p>
          <a:p>
            <a:pPr marL="1371600" lvl="2" indent="-457200" algn="l">
              <a:buFont typeface="+mj-lt"/>
              <a:buAutoNum type="arabicPeriod"/>
            </a:pPr>
            <a:r>
              <a:rPr lang="de-DE" dirty="0"/>
              <a:t>§§ 3, 9 StGB</a:t>
            </a:r>
          </a:p>
          <a:p>
            <a:pPr marL="1657350" lvl="3" indent="-285750" algn="l">
              <a:buFont typeface="Wingdings" panose="05000000000000000000" pitchFamily="2" charset="2"/>
              <a:buChar char="§"/>
            </a:pPr>
            <a:r>
              <a:rPr lang="de-DE" dirty="0"/>
              <a:t>Handlungsort</a:t>
            </a:r>
          </a:p>
          <a:p>
            <a:pPr marL="2114550" lvl="4" indent="-285750" algn="l">
              <a:buFont typeface="Symbol" panose="05050102010706020507" pitchFamily="18" charset="2"/>
              <a:buChar char="-"/>
            </a:pPr>
            <a:r>
              <a:rPr lang="de-DE" dirty="0"/>
              <a:t>Absprache mit H (+)</a:t>
            </a:r>
          </a:p>
          <a:p>
            <a:pPr marL="2114550" lvl="4" indent="-285750" algn="l">
              <a:buFont typeface="Symbol" panose="05050102010706020507" pitchFamily="18" charset="2"/>
              <a:buChar char="-"/>
            </a:pPr>
            <a:r>
              <a:rPr lang="de-DE" dirty="0"/>
              <a:t>Absprache mit R (-)</a:t>
            </a:r>
          </a:p>
          <a:p>
            <a:pPr marL="2114550" lvl="4" indent="-285750" algn="l">
              <a:buFont typeface="Symbol" panose="05050102010706020507" pitchFamily="18" charset="2"/>
              <a:buChar char="-"/>
            </a:pPr>
            <a:r>
              <a:rPr lang="de-DE" dirty="0"/>
              <a:t>Wetteinsatz irrelevant</a:t>
            </a:r>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2640452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marL="1257300" lvl="2" indent="-342900" algn="l">
              <a:buFont typeface="Wingdings" panose="05000000000000000000" pitchFamily="2" charset="2"/>
              <a:buChar char="§"/>
            </a:pPr>
            <a:r>
              <a:rPr lang="de-DE" dirty="0"/>
              <a:t>Erfolgsort</a:t>
            </a:r>
          </a:p>
          <a:p>
            <a:pPr marL="1657350" lvl="3" indent="-285750" algn="l">
              <a:buFont typeface="Symbol" panose="05050102010706020507" pitchFamily="18" charset="2"/>
              <a:buChar char="-"/>
            </a:pPr>
            <a:r>
              <a:rPr lang="de-DE" dirty="0"/>
              <a:t>Achtung: §§ 265c, 265d = abstrakte Gefährdungsdelikte!</a:t>
            </a:r>
          </a:p>
          <a:p>
            <a:pPr marL="1657350" lvl="3" indent="-285750" algn="l">
              <a:buFont typeface="Symbol" panose="05050102010706020507" pitchFamily="18" charset="2"/>
              <a:buChar char="-"/>
            </a:pPr>
            <a:r>
              <a:rPr lang="de-DE" dirty="0"/>
              <a:t>Erfolgsort von Abstrakten Gefährdungsdelikten ist grundsätzlich umstritten!</a:t>
            </a:r>
          </a:p>
          <a:p>
            <a:pPr marL="1657350" lvl="3" indent="-285750" algn="l">
              <a:buFont typeface="Symbol" panose="05050102010706020507" pitchFamily="18" charset="2"/>
              <a:buChar char="-"/>
            </a:pPr>
            <a:r>
              <a:rPr lang="de-DE" dirty="0"/>
              <a:t>Hier irrelevant (da mind. § 5 Nr. 10a StGB (+))</a:t>
            </a:r>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814966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algn="l"/>
            <a:r>
              <a:rPr lang="de-DE" dirty="0"/>
              <a:t>II. Tatbestand</a:t>
            </a:r>
          </a:p>
          <a:p>
            <a:pPr marL="914400" lvl="1" indent="-457200" algn="l">
              <a:buAutoNum type="arabicPeriod"/>
            </a:pPr>
            <a:r>
              <a:rPr lang="de-DE" dirty="0"/>
              <a:t>Objektiver Tatbestand</a:t>
            </a:r>
          </a:p>
          <a:p>
            <a:pPr marL="1371600" lvl="2" indent="-457200" algn="l">
              <a:buFont typeface="+mj-lt"/>
              <a:buAutoNum type="alphaLcPeriod"/>
            </a:pPr>
            <a:r>
              <a:rPr lang="de-DE" dirty="0"/>
              <a:t>Täter auf Vorteilsgeberseite</a:t>
            </a:r>
          </a:p>
          <a:p>
            <a:pPr marL="1371600" lvl="2" indent="-457200" algn="l">
              <a:buFont typeface="+mj-lt"/>
              <a:buAutoNum type="alphaLcPeriod"/>
            </a:pPr>
            <a:r>
              <a:rPr lang="de-DE" dirty="0"/>
              <a:t>Täter auf Vorteilsnehmerseite</a:t>
            </a:r>
          </a:p>
          <a:p>
            <a:pPr marL="1657350" lvl="3" indent="-285750" algn="l">
              <a:buFont typeface="Wingdings" panose="05000000000000000000" pitchFamily="2" charset="2"/>
              <a:buChar char="§"/>
            </a:pPr>
            <a:r>
              <a:rPr lang="de-DE" dirty="0"/>
              <a:t>§ 265c II, R= Sportler</a:t>
            </a:r>
          </a:p>
          <a:p>
            <a:pPr marL="1657350" lvl="3" indent="-285750" algn="l">
              <a:buFont typeface="Wingdings" panose="05000000000000000000" pitchFamily="2" charset="2"/>
              <a:buChar char="§"/>
            </a:pPr>
            <a:r>
              <a:rPr lang="de-DE" dirty="0"/>
              <a:t>§ 265c IV, H = Schiedsrichter</a:t>
            </a:r>
          </a:p>
          <a:p>
            <a:pPr marL="1371600" lvl="2" indent="-457200" algn="l">
              <a:buFont typeface="+mj-lt"/>
              <a:buAutoNum type="alphaLcPeriod"/>
            </a:pPr>
            <a:r>
              <a:rPr lang="de-DE" dirty="0"/>
              <a:t>Tathandlung</a:t>
            </a:r>
          </a:p>
          <a:p>
            <a:pPr marL="1657350" lvl="3" indent="-285750" algn="l">
              <a:buFont typeface="Wingdings" panose="05000000000000000000" pitchFamily="2" charset="2"/>
              <a:buChar char="§"/>
            </a:pPr>
            <a:r>
              <a:rPr lang="de-DE" dirty="0"/>
              <a:t>Anbieten, versprechen, gewähren (+)</a:t>
            </a:r>
          </a:p>
          <a:p>
            <a:pPr marL="1657350" lvl="3" indent="-285750" algn="l">
              <a:buFont typeface="Wingdings" panose="05000000000000000000" pitchFamily="2" charset="2"/>
              <a:buChar char="§"/>
            </a:pPr>
            <a:r>
              <a:rPr lang="de-DE" dirty="0"/>
              <a:t>SV unklar, anbieten aber mind. (+)</a:t>
            </a:r>
          </a:p>
        </p:txBody>
      </p:sp>
      <p:pic>
        <p:nvPicPr>
          <p:cNvPr id="6" name="Grafik 5"/>
          <p:cNvPicPr>
            <a:picLocks noChangeAspect="1"/>
          </p:cNvPicPr>
          <p:nvPr/>
        </p:nvPicPr>
        <p:blipFill>
          <a:blip r:embed="rId2"/>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351701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a:t>
            </a:r>
          </a:p>
        </p:txBody>
      </p:sp>
      <p:sp>
        <p:nvSpPr>
          <p:cNvPr id="3" name="Untertitel 2"/>
          <p:cNvSpPr>
            <a:spLocks noGrp="1"/>
          </p:cNvSpPr>
          <p:nvPr>
            <p:ph type="subTitle" idx="1"/>
          </p:nvPr>
        </p:nvSpPr>
        <p:spPr>
          <a:xfrm>
            <a:off x="672860" y="1837427"/>
            <a:ext cx="10895163" cy="4183812"/>
          </a:xfrm>
        </p:spPr>
        <p:txBody>
          <a:bodyPr>
            <a:normAutofit/>
          </a:bodyPr>
          <a:lstStyle/>
          <a:p>
            <a:pPr marL="1657350" lvl="3" indent="-285750" algn="l">
              <a:buFont typeface="Wingdings" panose="05000000000000000000" pitchFamily="2" charset="2"/>
              <a:buChar char="§"/>
            </a:pPr>
            <a:r>
              <a:rPr lang="de-DE" b="1" dirty="0"/>
              <a:t>Problem: </a:t>
            </a:r>
            <a:r>
              <a:rPr lang="de-DE" dirty="0"/>
              <a:t>A und B kontaktieren jeweils nur einen der Komplizen!</a:t>
            </a:r>
          </a:p>
          <a:p>
            <a:pPr marL="2114550" lvl="4" indent="-285750" algn="l">
              <a:buFont typeface="Symbol" panose="05050102010706020507" pitchFamily="18" charset="2"/>
              <a:buChar char="-"/>
            </a:pPr>
            <a:r>
              <a:rPr lang="de-DE" dirty="0"/>
              <a:t>§ 25 II StGB?</a:t>
            </a:r>
          </a:p>
          <a:p>
            <a:pPr marL="2114550" lvl="4" indent="-285750" algn="l">
              <a:buFont typeface="Symbol" panose="05050102010706020507" pitchFamily="18" charset="2"/>
              <a:buChar char="-"/>
            </a:pPr>
            <a:r>
              <a:rPr lang="de-DE" dirty="0"/>
              <a:t>Gemeinsamer Tatplan (+)</a:t>
            </a:r>
          </a:p>
          <a:p>
            <a:pPr marL="2114550" lvl="4" indent="-285750" algn="l">
              <a:buFont typeface="Symbol" panose="05050102010706020507" pitchFamily="18" charset="2"/>
              <a:buChar char="-"/>
            </a:pPr>
            <a:r>
              <a:rPr lang="de-DE" dirty="0"/>
              <a:t>Gemeinsame Begehungsweise</a:t>
            </a:r>
          </a:p>
          <a:p>
            <a:pPr marL="2571750" lvl="5" indent="-285750" algn="l">
              <a:buFont typeface="Wingdings" panose="05000000000000000000" pitchFamily="2" charset="2"/>
              <a:buChar char="Ø"/>
            </a:pPr>
            <a:r>
              <a:rPr lang="de-DE" dirty="0"/>
              <a:t>Strenge Tatherrschaftslehre (-)</a:t>
            </a:r>
          </a:p>
          <a:p>
            <a:pPr marL="2571750" lvl="5" indent="-285750" algn="l">
              <a:buFont typeface="Wingdings" panose="05000000000000000000" pitchFamily="2" charset="2"/>
              <a:buChar char="Ø"/>
            </a:pPr>
            <a:r>
              <a:rPr lang="de-DE" dirty="0"/>
              <a:t>Weite Tatherrschaftslehre (+)</a:t>
            </a:r>
          </a:p>
          <a:p>
            <a:pPr marL="2571750" lvl="5" indent="-285750" algn="l">
              <a:buFont typeface="Wingdings" panose="05000000000000000000" pitchFamily="2" charset="2"/>
              <a:buChar char="Ø"/>
            </a:pPr>
            <a:r>
              <a:rPr lang="de-DE" dirty="0"/>
              <a:t>Subjektive Kombinationstheorie des BGH (+)</a:t>
            </a:r>
          </a:p>
          <a:p>
            <a:pPr marL="2571750" lvl="5" indent="-285750" algn="l">
              <a:buFont typeface="Wingdings" panose="05000000000000000000" pitchFamily="2" charset="2"/>
              <a:buChar char="Ø"/>
            </a:pPr>
            <a:r>
              <a:rPr lang="de-DE" dirty="0"/>
              <a:t>Hier: (+)</a:t>
            </a:r>
          </a:p>
          <a:p>
            <a:pPr lvl="2" algn="l"/>
            <a:r>
              <a:rPr lang="de-DE" dirty="0"/>
              <a:t>d. Tatobjekt</a:t>
            </a:r>
          </a:p>
          <a:p>
            <a:pPr marL="1657350" lvl="3" indent="-285750" algn="l">
              <a:buFont typeface="Wingdings" panose="05000000000000000000" pitchFamily="2" charset="2"/>
              <a:buChar char="§"/>
            </a:pPr>
            <a:r>
              <a:rPr lang="de-DE" dirty="0"/>
              <a:t>Vorteil</a:t>
            </a:r>
          </a:p>
          <a:p>
            <a:pPr marL="1657350" lvl="3" indent="-285750" algn="l">
              <a:buFont typeface="Wingdings" panose="05000000000000000000" pitchFamily="2" charset="2"/>
              <a:buChar char="§"/>
            </a:pPr>
            <a:r>
              <a:rPr lang="de-DE" i="1" dirty="0"/>
              <a:t>„Vorteil ist jede Leistung (</a:t>
            </a:r>
            <a:r>
              <a:rPr lang="de-DE" i="1" dirty="0" err="1"/>
              <a:t>iwS</a:t>
            </a:r>
            <a:r>
              <a:rPr lang="de-DE" i="1" dirty="0"/>
              <a:t>), auf die der Empfänger keinen Rechtsanspruch hat und die seine wirtschaftliche oder auch nur persönliche Lage objektiv verbessert“</a:t>
            </a:r>
          </a:p>
          <a:p>
            <a:pPr marL="1657350" lvl="3" indent="-285750" algn="l">
              <a:buFont typeface="Wingdings" panose="05000000000000000000" pitchFamily="2" charset="2"/>
              <a:buChar char="§"/>
            </a:pPr>
            <a:r>
              <a:rPr lang="de-DE" dirty="0"/>
              <a:t>Hier: 10.000 € / 50.000 £, (+)</a:t>
            </a:r>
          </a:p>
          <a:p>
            <a:pPr lvl="3" algn="l"/>
            <a:endParaRPr lang="de-DE" dirty="0"/>
          </a:p>
          <a:p>
            <a:pPr algn="l"/>
            <a:endParaRPr lang="de-DE" dirty="0"/>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1000643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0"/>
            <a:ext cx="12192000" cy="1285667"/>
          </a:xfrm>
          <a:prstGeom prst="rect">
            <a:avLst/>
          </a:prstGeom>
        </p:spPr>
      </p:pic>
      <p:sp>
        <p:nvSpPr>
          <p:cNvPr id="2" name="Titel 1"/>
          <p:cNvSpPr>
            <a:spLocks noGrp="1"/>
          </p:cNvSpPr>
          <p:nvPr>
            <p:ph type="ctrTitle"/>
          </p:nvPr>
        </p:nvSpPr>
        <p:spPr>
          <a:xfrm>
            <a:off x="1429789" y="1285667"/>
            <a:ext cx="9353230" cy="551759"/>
          </a:xfrm>
        </p:spPr>
        <p:txBody>
          <a:bodyPr>
            <a:normAutofit fontScale="90000"/>
          </a:bodyPr>
          <a:lstStyle/>
          <a:p>
            <a:r>
              <a:rPr lang="de-DE" sz="3500" b="1" dirty="0"/>
              <a:t>Aufgabe A – Lösung (Exkurs)</a:t>
            </a:r>
          </a:p>
        </p:txBody>
      </p:sp>
      <p:sp>
        <p:nvSpPr>
          <p:cNvPr id="3" name="Untertitel 2"/>
          <p:cNvSpPr>
            <a:spLocks noGrp="1"/>
          </p:cNvSpPr>
          <p:nvPr>
            <p:ph type="subTitle" idx="1"/>
          </p:nvPr>
        </p:nvSpPr>
        <p:spPr>
          <a:xfrm>
            <a:off x="672860" y="1837426"/>
            <a:ext cx="10895163" cy="4608385"/>
          </a:xfrm>
        </p:spPr>
        <p:txBody>
          <a:bodyPr>
            <a:normAutofit/>
          </a:bodyPr>
          <a:lstStyle/>
          <a:p>
            <a:pPr marL="1657350" lvl="3" indent="-285750" algn="l">
              <a:buFont typeface="Wingdings" panose="05000000000000000000" pitchFamily="2" charset="2"/>
              <a:buChar char="§"/>
            </a:pPr>
            <a:r>
              <a:rPr lang="de-DE" dirty="0"/>
              <a:t>Exkurs: Bestimmungseignung des Vorteils?</a:t>
            </a:r>
          </a:p>
          <a:p>
            <a:pPr marL="2114550" lvl="4" indent="-285750" algn="l">
              <a:buFont typeface="Symbol" panose="05050102010706020507" pitchFamily="18" charset="2"/>
              <a:buChar char="-"/>
            </a:pPr>
            <a:r>
              <a:rPr lang="de-DE" dirty="0"/>
              <a:t>„Darf man einem Millionär straflos eine Zuwendung anbieten, während dieselbe Offerte einem armen Schlucker gegenüber strafbar wäre?“</a:t>
            </a:r>
          </a:p>
          <a:p>
            <a:pPr marL="2114550" lvl="4" indent="-285750" algn="l">
              <a:buFont typeface="Symbol" panose="05050102010706020507" pitchFamily="18" charset="2"/>
              <a:buChar char="-"/>
            </a:pPr>
            <a:r>
              <a:rPr lang="de-DE" dirty="0"/>
              <a:t>Roxin: Vermögen/Einkommen des Vorteilsempfängers ist irrelevant, Differenzierung wäre sozial unvertretbar.</a:t>
            </a:r>
          </a:p>
          <a:p>
            <a:pPr marL="2114550" lvl="4" indent="-285750" algn="l">
              <a:buFont typeface="Symbol" panose="05050102010706020507" pitchFamily="18" charset="2"/>
              <a:buChar char="-"/>
            </a:pPr>
            <a:r>
              <a:rPr lang="de-DE" dirty="0"/>
              <a:t>h. M.: Beachtliche Differenzierung,  Frage des Einzelfalls.</a:t>
            </a:r>
          </a:p>
          <a:p>
            <a:pPr marL="2114550" lvl="4" indent="-285750" algn="l">
              <a:buFont typeface="Symbol" panose="05050102010706020507" pitchFamily="18" charset="2"/>
              <a:buChar char="-"/>
            </a:pPr>
            <a:r>
              <a:rPr lang="de-DE" dirty="0"/>
              <a:t>Zimmermann: H.M. (+), Beurteilung erfolgt jedoch nicht ausschließlich am Einzelfall!</a:t>
            </a:r>
          </a:p>
          <a:p>
            <a:pPr marL="2571750" lvl="5" indent="-285750" algn="l">
              <a:buFont typeface="Wingdings" panose="05000000000000000000" pitchFamily="2" charset="2"/>
              <a:buChar char="Ø"/>
            </a:pPr>
            <a:r>
              <a:rPr lang="de-DE" dirty="0"/>
              <a:t>Stufenmodell</a:t>
            </a:r>
          </a:p>
          <a:p>
            <a:pPr marL="2571750" lvl="5" indent="-285750" algn="l">
              <a:buFont typeface="Wingdings" panose="05000000000000000000" pitchFamily="2" charset="2"/>
              <a:buChar char="Ø"/>
            </a:pPr>
            <a:r>
              <a:rPr lang="de-DE" dirty="0"/>
              <a:t>§ 40 StGB</a:t>
            </a:r>
          </a:p>
          <a:p>
            <a:pPr marL="3028950" lvl="6" indent="-285750" algn="l">
              <a:buFont typeface="Symbol" panose="05050102010706020507" pitchFamily="18" charset="2"/>
              <a:buChar char="-"/>
            </a:pPr>
            <a:r>
              <a:rPr lang="de-DE" dirty="0"/>
              <a:t>Zwischen 5 - 30.000 € als “Einzelfallspielraum“</a:t>
            </a:r>
          </a:p>
          <a:p>
            <a:pPr marL="3028950" lvl="6" indent="-285750" algn="l">
              <a:buFont typeface="Symbol" panose="05050102010706020507" pitchFamily="18" charset="2"/>
              <a:buChar char="-"/>
            </a:pPr>
            <a:r>
              <a:rPr lang="de-DE" dirty="0"/>
              <a:t>Einkommenstagessatz</a:t>
            </a:r>
          </a:p>
          <a:p>
            <a:pPr marL="2571750" lvl="5" indent="-285750" algn="l">
              <a:buFont typeface="Wingdings" panose="05000000000000000000" pitchFamily="2" charset="2"/>
              <a:buChar char="Ø"/>
            </a:pPr>
            <a:r>
              <a:rPr lang="de-DE" dirty="0"/>
              <a:t>§ 17 I OWiG</a:t>
            </a:r>
          </a:p>
          <a:p>
            <a:pPr marL="3028950" lvl="6" indent="-285750" algn="l">
              <a:buFont typeface="Symbol" panose="05050102010706020507" pitchFamily="18" charset="2"/>
              <a:buChar char="-"/>
            </a:pPr>
            <a:r>
              <a:rPr lang="de-DE" dirty="0"/>
              <a:t>1.000 € als Höchstgrenze</a:t>
            </a:r>
          </a:p>
          <a:p>
            <a:pPr marL="3028950" lvl="6" indent="-285750" algn="l">
              <a:buFont typeface="Symbol" panose="05050102010706020507" pitchFamily="18" charset="2"/>
              <a:buChar char="-"/>
            </a:pPr>
            <a:r>
              <a:rPr lang="de-DE" dirty="0"/>
              <a:t>Wertung der Norm: Ab 1.000 € liegt in jedem Fall ein motivationsgeeigneter Vermögensnachteil vor!</a:t>
            </a:r>
          </a:p>
          <a:p>
            <a:pPr marL="2571750" lvl="5" indent="-285750" algn="l">
              <a:buFont typeface="Wingdings" panose="05000000000000000000" pitchFamily="2" charset="2"/>
              <a:buChar char="Ø"/>
            </a:pPr>
            <a:r>
              <a:rPr lang="de-DE" b="1" dirty="0"/>
              <a:t>Lösung</a:t>
            </a:r>
            <a:r>
              <a:rPr lang="de-DE" dirty="0"/>
              <a:t>: Wertungsspielraum im Einzelfall zwischen 5 – 1.000 € </a:t>
            </a:r>
          </a:p>
          <a:p>
            <a:pPr marL="3028950" lvl="6" indent="-285750" algn="l">
              <a:buFont typeface="Symbol" panose="05050102010706020507" pitchFamily="18" charset="2"/>
              <a:buChar char="-"/>
            </a:pPr>
            <a:endParaRPr lang="de-DE" dirty="0"/>
          </a:p>
          <a:p>
            <a:pPr marL="2114550" lvl="4" indent="-285750" algn="l">
              <a:buFont typeface="Symbol" panose="05050102010706020507" pitchFamily="18" charset="2"/>
              <a:buChar char="-"/>
            </a:pPr>
            <a:endParaRPr lang="de-DE" dirty="0"/>
          </a:p>
        </p:txBody>
      </p:sp>
      <p:pic>
        <p:nvPicPr>
          <p:cNvPr id="6" name="Grafik 5"/>
          <p:cNvPicPr>
            <a:picLocks noChangeAspect="1"/>
          </p:cNvPicPr>
          <p:nvPr/>
        </p:nvPicPr>
        <p:blipFill>
          <a:blip r:embed="rId3"/>
          <a:stretch>
            <a:fillRect/>
          </a:stretch>
        </p:blipFill>
        <p:spPr>
          <a:xfrm>
            <a:off x="-20129" y="6462125"/>
            <a:ext cx="12232257" cy="385645"/>
          </a:xfrm>
          <a:prstGeom prst="rect">
            <a:avLst/>
          </a:prstGeom>
        </p:spPr>
      </p:pic>
      <p:sp>
        <p:nvSpPr>
          <p:cNvPr id="7" name="Textfeld 6"/>
          <p:cNvSpPr txBox="1"/>
          <p:nvPr/>
        </p:nvSpPr>
        <p:spPr>
          <a:xfrm>
            <a:off x="1118557" y="6462125"/>
            <a:ext cx="9954883" cy="369332"/>
          </a:xfrm>
          <a:prstGeom prst="rect">
            <a:avLst/>
          </a:prstGeom>
          <a:noFill/>
        </p:spPr>
        <p:txBody>
          <a:bodyPr wrap="square" rtlCol="0">
            <a:spAutoFit/>
          </a:bodyPr>
          <a:lstStyle/>
          <a:p>
            <a:r>
              <a:rPr lang="de-DE" dirty="0"/>
              <a:t> Prof. Dr. Till Zimmermann</a:t>
            </a:r>
          </a:p>
        </p:txBody>
      </p:sp>
    </p:spTree>
    <p:extLst>
      <p:ext uri="{BB962C8B-B14F-4D97-AF65-F5344CB8AC3E}">
        <p14:creationId xmlns:p14="http://schemas.microsoft.com/office/powerpoint/2010/main" val="75423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4051</Words>
  <Application>Microsoft Office PowerPoint</Application>
  <PresentationFormat>Breitbild</PresentationFormat>
  <Paragraphs>337</Paragraphs>
  <Slides>31</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Calibri</vt:lpstr>
      <vt:lpstr>Calibri Light</vt:lpstr>
      <vt:lpstr>Symbol</vt:lpstr>
      <vt:lpstr>Wingdings</vt:lpstr>
      <vt:lpstr>Office</vt:lpstr>
      <vt:lpstr>Examensklausur  vom 31.10.2018</vt:lpstr>
      <vt:lpstr>Aufgabe A: Sachverhalt </vt:lpstr>
      <vt:lpstr>Aufgabe A – Lösung </vt:lpstr>
      <vt:lpstr>Aufgabe A – Lösung </vt:lpstr>
      <vt:lpstr>Aufgabe A – Lösung </vt:lpstr>
      <vt:lpstr>Aufgabe A – Lösung </vt:lpstr>
      <vt:lpstr>Aufgabe A – Lösung </vt:lpstr>
      <vt:lpstr>Aufgabe A – Lösung </vt:lpstr>
      <vt:lpstr>Aufgabe A – Lösung (Exkurs)</vt:lpstr>
      <vt:lpstr>PowerPoint-Präsentation</vt:lpstr>
      <vt:lpstr>Aufgabe A – Lösung </vt:lpstr>
      <vt:lpstr>Aufgabe A – Lösung </vt:lpstr>
      <vt:lpstr>Aufgabe A – Lösung </vt:lpstr>
      <vt:lpstr>Aufgabe A – Lösung </vt:lpstr>
      <vt:lpstr>Aufgabe A – Lösung </vt:lpstr>
      <vt:lpstr>Aufgabe A – Lösung </vt:lpstr>
      <vt:lpstr>Aufgabe A – Lösung </vt:lpstr>
      <vt:lpstr>Aufgabe A – Lösung </vt:lpstr>
      <vt:lpstr>Aufgabe A – Lösung </vt:lpstr>
      <vt:lpstr>Aufgabe A – Lösung </vt:lpstr>
      <vt:lpstr>Aufgabe A – Lösung </vt:lpstr>
      <vt:lpstr>Aufgabe B – Sachverhalt </vt:lpstr>
      <vt:lpstr>Aufgabe B – Lösung</vt:lpstr>
      <vt:lpstr>Aufgabe B – Lösung</vt:lpstr>
      <vt:lpstr>Aufgabe B – Lösung</vt:lpstr>
      <vt:lpstr>Aufgabe B – Lösung</vt:lpstr>
      <vt:lpstr>Aufgabe B – Lösung</vt:lpstr>
      <vt:lpstr>Aufgabe C – Sachverhalt</vt:lpstr>
      <vt:lpstr>Aufgabe C – Lösung</vt:lpstr>
      <vt:lpstr>Aufgabe C – Lösung</vt:lpstr>
      <vt:lpstr>Ende der Besprechung</vt:lpstr>
    </vt:vector>
  </TitlesOfParts>
  <Company>Universität Trier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Probe-Examensklausur vom 12.10.18</dc:title>
  <dc:creator>Bartuli, Jana</dc:creator>
  <cp:lastModifiedBy>Alexander Weidler</cp:lastModifiedBy>
  <cp:revision>101</cp:revision>
  <dcterms:created xsi:type="dcterms:W3CDTF">2018-11-12T12:48:10Z</dcterms:created>
  <dcterms:modified xsi:type="dcterms:W3CDTF">2018-11-30T10:48:43Z</dcterms:modified>
</cp:coreProperties>
</file>