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3" r:id="rId2"/>
  </p:sldMasterIdLst>
  <p:notesMasterIdLst>
    <p:notesMasterId r:id="rId34"/>
  </p:notesMasterIdLst>
  <p:handoutMasterIdLst>
    <p:handoutMasterId r:id="rId35"/>
  </p:handoutMasterIdLst>
  <p:sldIdLst>
    <p:sldId id="256" r:id="rId3"/>
    <p:sldId id="415" r:id="rId4"/>
    <p:sldId id="416" r:id="rId5"/>
    <p:sldId id="425" r:id="rId6"/>
    <p:sldId id="423" r:id="rId7"/>
    <p:sldId id="288" r:id="rId8"/>
    <p:sldId id="365" r:id="rId9"/>
    <p:sldId id="374" r:id="rId10"/>
    <p:sldId id="387" r:id="rId11"/>
    <p:sldId id="375" r:id="rId12"/>
    <p:sldId id="378" r:id="rId13"/>
    <p:sldId id="421" r:id="rId14"/>
    <p:sldId id="386" r:id="rId15"/>
    <p:sldId id="376" r:id="rId16"/>
    <p:sldId id="412" r:id="rId17"/>
    <p:sldId id="413" r:id="rId18"/>
    <p:sldId id="400" r:id="rId19"/>
    <p:sldId id="402" r:id="rId20"/>
    <p:sldId id="403" r:id="rId21"/>
    <p:sldId id="404" r:id="rId22"/>
    <p:sldId id="405" r:id="rId23"/>
    <p:sldId id="406" r:id="rId24"/>
    <p:sldId id="407" r:id="rId25"/>
    <p:sldId id="408" r:id="rId26"/>
    <p:sldId id="411" r:id="rId27"/>
    <p:sldId id="409" r:id="rId28"/>
    <p:sldId id="410" r:id="rId29"/>
    <p:sldId id="417" r:id="rId30"/>
    <p:sldId id="424" r:id="rId31"/>
    <p:sldId id="427" r:id="rId32"/>
    <p:sldId id="426" r:id="rId33"/>
  </p:sldIdLst>
  <p:sldSz cx="9144000" cy="6858000" type="screen4x3"/>
  <p:notesSz cx="7099300" cy="10234613"/>
  <p:defaultTextStyle>
    <a:defPPr>
      <a:defRPr lang="de-DE"/>
    </a:defPPr>
    <a:lvl1pPr algn="l" rtl="0" eaLnBrk="0" fontAlgn="base" hangingPunct="0">
      <a:spcBef>
        <a:spcPct val="0"/>
      </a:spcBef>
      <a:spcAft>
        <a:spcPct val="0"/>
      </a:spcAft>
      <a:defRPr sz="2400" kern="1200">
        <a:solidFill>
          <a:schemeClr val="tx1"/>
        </a:solidFill>
        <a:latin typeface="CorpoS" pitchFamily="2" charset="0"/>
        <a:ea typeface="+mn-ea"/>
        <a:cs typeface="+mn-cs"/>
      </a:defRPr>
    </a:lvl1pPr>
    <a:lvl2pPr marL="457200" algn="l" rtl="0" eaLnBrk="0" fontAlgn="base" hangingPunct="0">
      <a:spcBef>
        <a:spcPct val="0"/>
      </a:spcBef>
      <a:spcAft>
        <a:spcPct val="0"/>
      </a:spcAft>
      <a:defRPr sz="2400" kern="1200">
        <a:solidFill>
          <a:schemeClr val="tx1"/>
        </a:solidFill>
        <a:latin typeface="CorpoS" pitchFamily="2" charset="0"/>
        <a:ea typeface="+mn-ea"/>
        <a:cs typeface="+mn-cs"/>
      </a:defRPr>
    </a:lvl2pPr>
    <a:lvl3pPr marL="914400" algn="l" rtl="0" eaLnBrk="0" fontAlgn="base" hangingPunct="0">
      <a:spcBef>
        <a:spcPct val="0"/>
      </a:spcBef>
      <a:spcAft>
        <a:spcPct val="0"/>
      </a:spcAft>
      <a:defRPr sz="2400" kern="1200">
        <a:solidFill>
          <a:schemeClr val="tx1"/>
        </a:solidFill>
        <a:latin typeface="Corpo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Corpo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CorpoS" pitchFamily="2" charset="0"/>
        <a:ea typeface="+mn-ea"/>
        <a:cs typeface="+mn-cs"/>
      </a:defRPr>
    </a:lvl5pPr>
    <a:lvl6pPr marL="2286000" algn="l" defTabSz="914400" rtl="0" eaLnBrk="1" latinLnBrk="0" hangingPunct="1">
      <a:defRPr sz="2400" kern="1200">
        <a:solidFill>
          <a:schemeClr val="tx1"/>
        </a:solidFill>
        <a:latin typeface="CorpoS" pitchFamily="2" charset="0"/>
        <a:ea typeface="+mn-ea"/>
        <a:cs typeface="+mn-cs"/>
      </a:defRPr>
    </a:lvl6pPr>
    <a:lvl7pPr marL="2743200" algn="l" defTabSz="914400" rtl="0" eaLnBrk="1" latinLnBrk="0" hangingPunct="1">
      <a:defRPr sz="2400" kern="1200">
        <a:solidFill>
          <a:schemeClr val="tx1"/>
        </a:solidFill>
        <a:latin typeface="CorpoS" pitchFamily="2" charset="0"/>
        <a:ea typeface="+mn-ea"/>
        <a:cs typeface="+mn-cs"/>
      </a:defRPr>
    </a:lvl7pPr>
    <a:lvl8pPr marL="3200400" algn="l" defTabSz="914400" rtl="0" eaLnBrk="1" latinLnBrk="0" hangingPunct="1">
      <a:defRPr sz="2400" kern="1200">
        <a:solidFill>
          <a:schemeClr val="tx1"/>
        </a:solidFill>
        <a:latin typeface="CorpoS" pitchFamily="2" charset="0"/>
        <a:ea typeface="+mn-ea"/>
        <a:cs typeface="+mn-cs"/>
      </a:defRPr>
    </a:lvl8pPr>
    <a:lvl9pPr marL="3657600" algn="l" defTabSz="914400" rtl="0" eaLnBrk="1" latinLnBrk="0" hangingPunct="1">
      <a:defRPr sz="2400" kern="1200">
        <a:solidFill>
          <a:schemeClr val="tx1"/>
        </a:solidFill>
        <a:latin typeface="CorpoS" pitchFamily="2" charset="0"/>
        <a:ea typeface="+mn-ea"/>
        <a:cs typeface="+mn-cs"/>
      </a:defRPr>
    </a:lvl9pPr>
  </p:defaultTextStyle>
  <p:extLst>
    <p:ext uri="{EFAFB233-063F-42B5-8137-9DF3F51BA10A}">
      <p15:sldGuideLst xmlns:p15="http://schemas.microsoft.com/office/powerpoint/2012/main">
        <p15:guide id="1" orient="horz" pos="1275">
          <p15:clr>
            <a:srgbClr val="A4A3A4"/>
          </p15:clr>
        </p15:guide>
        <p15:guide id="2" orient="horz" pos="4178">
          <p15:clr>
            <a:srgbClr val="A4A3A4"/>
          </p15:clr>
        </p15:guide>
        <p15:guide id="3" orient="horz" pos="2727">
          <p15:clr>
            <a:srgbClr val="A4A3A4"/>
          </p15:clr>
        </p15:guide>
        <p15:guide id="4" pos="226">
          <p15:clr>
            <a:srgbClr val="A4A3A4"/>
          </p15:clr>
        </p15:guide>
        <p15:guide id="5" pos="55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öder" initials="R" lastIdx="4" clrIdx="0"/>
  <p:cmAuthor id="1" name="Freihoff, Anne" initials="FA" lastIdx="8"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399FF"/>
    <a:srgbClr val="C7EEB2"/>
    <a:srgbClr val="7BD84C"/>
    <a:srgbClr val="DBE3E8"/>
    <a:srgbClr val="FFEEC4"/>
    <a:srgbClr val="AFBFD2"/>
    <a:srgbClr val="4F66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15" autoAdjust="0"/>
    <p:restoredTop sz="97755" autoAdjust="0"/>
  </p:normalViewPr>
  <p:slideViewPr>
    <p:cSldViewPr>
      <p:cViewPr varScale="1">
        <p:scale>
          <a:sx n="104" d="100"/>
          <a:sy n="104" d="100"/>
        </p:scale>
        <p:origin x="120" y="102"/>
      </p:cViewPr>
      <p:guideLst>
        <p:guide orient="horz" pos="1275"/>
        <p:guide orient="horz" pos="4178"/>
        <p:guide orient="horz" pos="2727"/>
        <p:guide pos="226"/>
        <p:guide pos="5534"/>
      </p:guideLst>
    </p:cSldViewPr>
  </p:slideViewPr>
  <p:notesTextViewPr>
    <p:cViewPr>
      <p:scale>
        <a:sx n="3" d="2"/>
        <a:sy n="3" d="2"/>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1-06T13:40:47.240" idx="3">
    <p:pos x="10" y="10"/>
    <p:text>s.o. - noch korrekt?</p:text>
  </p:cm>
  <p:cm authorId="1" dt="2021-01-06T16:13:01.917" idx="8">
    <p:pos x="10" y="123"/>
    <p:text>Im laufenden Programmjahr stimmt das so noch, für 2021/22 werden die Raten in den nächsten Monaten vom DAAD neu festgelegt.</p:text>
    <p:extLst>
      <p:ext uri="{C676402C-5697-4E1C-873F-D02D1690AC5C}">
        <p15:threadingInfo xmlns:p15="http://schemas.microsoft.com/office/powerpoint/2012/main" timeZoneBias="-60">
          <p15:parentCm authorId="0"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1-01-06T13:41:13.929" idx="4">
    <p:pos x="10" y="10"/>
    <p:text>Reisesätze korrekt?</p:text>
  </p:cm>
  <p:cm authorId="1" dt="2021-01-06T16:09:01.410" idx="6">
    <p:pos x="10" y="123"/>
    <p:text>Ja, keine Änderungen.</p:text>
    <p:extLst>
      <p:ext uri="{C676402C-5697-4E1C-873F-D02D1690AC5C}">
        <p15:threadingInfo xmlns:p15="http://schemas.microsoft.com/office/powerpoint/2012/main" timeZoneBias="-60">
          <p15:parentCm authorId="0" idx="4"/>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0" name="Rectangle 4"/>
          <p:cNvSpPr>
            <a:spLocks noGrp="1" noChangeArrowheads="1"/>
          </p:cNvSpPr>
          <p:nvPr>
            <p:ph type="ftr" sz="quarter" idx="2"/>
          </p:nvPr>
        </p:nvSpPr>
        <p:spPr bwMode="auto">
          <a:xfrm>
            <a:off x="0" y="9683750"/>
            <a:ext cx="591343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5052" tIns="47526" rIns="95052" bIns="47526" numCol="1" anchor="b" anchorCtr="0" compatLnSpc="1">
            <a:prstTxWarp prst="textNoShape">
              <a:avLst/>
            </a:prstTxWarp>
          </a:bodyPr>
          <a:lstStyle>
            <a:lvl1pPr defTabSz="950913">
              <a:defRPr sz="1200"/>
            </a:lvl1pPr>
          </a:lstStyle>
          <a:p>
            <a:pPr>
              <a:defRPr/>
            </a:pPr>
            <a:endParaRPr lang="de-DE"/>
          </a:p>
        </p:txBody>
      </p:sp>
      <p:sp>
        <p:nvSpPr>
          <p:cNvPr id="9221" name="Rectangle 5"/>
          <p:cNvSpPr>
            <a:spLocks noGrp="1" noChangeArrowheads="1"/>
          </p:cNvSpPr>
          <p:nvPr>
            <p:ph type="sldNum" sz="quarter" idx="3"/>
          </p:nvPr>
        </p:nvSpPr>
        <p:spPr bwMode="auto">
          <a:xfrm>
            <a:off x="6313488" y="9683750"/>
            <a:ext cx="7985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5052" tIns="47526" rIns="95052" bIns="47526" numCol="1" anchor="b" anchorCtr="0" compatLnSpc="1">
            <a:prstTxWarp prst="textNoShape">
              <a:avLst/>
            </a:prstTxWarp>
          </a:bodyPr>
          <a:lstStyle>
            <a:lvl1pPr algn="r" defTabSz="950913">
              <a:defRPr sz="1200"/>
            </a:lvl1pPr>
          </a:lstStyle>
          <a:p>
            <a:pPr>
              <a:defRPr/>
            </a:pPr>
            <a:fld id="{262F5466-72A7-4B6C-B753-91A0A7627E72}" type="slidenum">
              <a:rPr lang="de-DE"/>
              <a:pPr>
                <a:defRPr/>
              </a:pPr>
              <a:t>‹Nr.›</a:t>
            </a:fld>
            <a:endParaRPr lang="de-DE"/>
          </a:p>
        </p:txBody>
      </p:sp>
    </p:spTree>
    <p:extLst>
      <p:ext uri="{BB962C8B-B14F-4D97-AF65-F5344CB8AC3E}">
        <p14:creationId xmlns:p14="http://schemas.microsoft.com/office/powerpoint/2010/main" val="4181431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4"/>
          <p:cNvSpPr>
            <a:spLocks noGrp="1" noRot="1" noChangeAspect="1" noChangeArrowheads="1" noTextEdit="1"/>
          </p:cNvSpPr>
          <p:nvPr>
            <p:ph type="sldImg" idx="2"/>
          </p:nvPr>
        </p:nvSpPr>
        <p:spPr bwMode="auto">
          <a:xfrm>
            <a:off x="992188"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47738" y="4860925"/>
            <a:ext cx="520382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047" tIns="47524" rIns="95047" bIns="47524"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5126" name="Rectangle 6"/>
          <p:cNvSpPr>
            <a:spLocks noGrp="1" noChangeArrowheads="1"/>
          </p:cNvSpPr>
          <p:nvPr>
            <p:ph type="ftr" sz="quarter" idx="4"/>
          </p:nvPr>
        </p:nvSpPr>
        <p:spPr bwMode="auto">
          <a:xfrm>
            <a:off x="0" y="9723438"/>
            <a:ext cx="61531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047" tIns="47524" rIns="95047" bIns="47524" numCol="1" anchor="b" anchorCtr="0" compatLnSpc="1">
            <a:prstTxWarp prst="textNoShape">
              <a:avLst/>
            </a:prstTxWarp>
          </a:bodyPr>
          <a:lstStyle>
            <a:lvl1pPr defTabSz="950913">
              <a:defRPr sz="1200">
                <a:latin typeface="Times New Roman" pitchFamily="18" charset="0"/>
              </a:defRPr>
            </a:lvl1pPr>
          </a:lstStyle>
          <a:p>
            <a:pPr>
              <a:defRPr/>
            </a:pPr>
            <a:endParaRPr lang="de-DE"/>
          </a:p>
        </p:txBody>
      </p:sp>
      <p:sp>
        <p:nvSpPr>
          <p:cNvPr id="5127" name="Rectangle 7"/>
          <p:cNvSpPr>
            <a:spLocks noGrp="1" noChangeArrowheads="1"/>
          </p:cNvSpPr>
          <p:nvPr>
            <p:ph type="sldNum" sz="quarter" idx="5"/>
          </p:nvPr>
        </p:nvSpPr>
        <p:spPr bwMode="auto">
          <a:xfrm>
            <a:off x="6313488" y="9723438"/>
            <a:ext cx="78581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047" tIns="47524" rIns="95047" bIns="47524" numCol="1" anchor="b" anchorCtr="0" compatLnSpc="1">
            <a:prstTxWarp prst="textNoShape">
              <a:avLst/>
            </a:prstTxWarp>
          </a:bodyPr>
          <a:lstStyle>
            <a:lvl1pPr algn="r" defTabSz="950913">
              <a:defRPr sz="1200">
                <a:latin typeface="Times New Roman" pitchFamily="18" charset="0"/>
              </a:defRPr>
            </a:lvl1pPr>
          </a:lstStyle>
          <a:p>
            <a:pPr>
              <a:defRPr/>
            </a:pPr>
            <a:fld id="{C3E1D5FB-D069-431A-B575-73A93953B71E}" type="slidenum">
              <a:rPr lang="de-DE"/>
              <a:pPr>
                <a:defRPr/>
              </a:pPr>
              <a:t>‹Nr.›</a:t>
            </a:fld>
            <a:endParaRPr lang="de-DE"/>
          </a:p>
        </p:txBody>
      </p:sp>
    </p:spTree>
    <p:extLst>
      <p:ext uri="{BB962C8B-B14F-4D97-AF65-F5344CB8AC3E}">
        <p14:creationId xmlns:p14="http://schemas.microsoft.com/office/powerpoint/2010/main" val="2823773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7"/>
          <p:cNvSpPr>
            <a:spLocks noChangeArrowheads="1"/>
          </p:cNvSpPr>
          <p:nvPr/>
        </p:nvSpPr>
        <p:spPr bwMode="auto">
          <a:xfrm>
            <a:off x="0" y="4295775"/>
            <a:ext cx="9144000" cy="2562225"/>
          </a:xfrm>
          <a:prstGeom prst="rect">
            <a:avLst/>
          </a:prstGeom>
          <a:solidFill>
            <a:srgbClr val="AFBFD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de-DE">
              <a:latin typeface="Times New Roman" pitchFamily="18" charset="0"/>
            </a:endParaRPr>
          </a:p>
        </p:txBody>
      </p:sp>
      <p:sp>
        <p:nvSpPr>
          <p:cNvPr id="5" name="Line 8"/>
          <p:cNvSpPr>
            <a:spLocks noChangeShapeType="1"/>
          </p:cNvSpPr>
          <p:nvPr/>
        </p:nvSpPr>
        <p:spPr bwMode="auto">
          <a:xfrm>
            <a:off x="0" y="4295775"/>
            <a:ext cx="9144000" cy="0"/>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6" name="Rectangle 21"/>
          <p:cNvSpPr>
            <a:spLocks noChangeArrowheads="1"/>
          </p:cNvSpPr>
          <p:nvPr/>
        </p:nvSpPr>
        <p:spPr bwMode="auto">
          <a:xfrm>
            <a:off x="0" y="0"/>
            <a:ext cx="9144000" cy="6858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pic>
        <p:nvPicPr>
          <p:cNvPr id="7"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3825" y="1341438"/>
            <a:ext cx="39243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Rectangle 3"/>
          <p:cNvSpPr>
            <a:spLocks noGrp="1" noChangeArrowheads="1"/>
          </p:cNvSpPr>
          <p:nvPr>
            <p:ph type="subTitle" idx="1"/>
          </p:nvPr>
        </p:nvSpPr>
        <p:spPr>
          <a:xfrm>
            <a:off x="539750" y="5686425"/>
            <a:ext cx="8070850" cy="539750"/>
          </a:xfrm>
        </p:spPr>
        <p:txBody>
          <a:bodyPr anchor="ctr"/>
          <a:lstStyle>
            <a:lvl1pPr marL="0" indent="0" algn="ctr">
              <a:buFont typeface="Wingdings" pitchFamily="2" charset="2"/>
              <a:buNone/>
              <a:defRPr sz="2000">
                <a:solidFill>
                  <a:srgbClr val="000000"/>
                </a:solidFill>
              </a:defRPr>
            </a:lvl1pPr>
          </a:lstStyle>
          <a:p>
            <a:r>
              <a:rPr lang="de-DE"/>
              <a:t>Informationsveranstalutng</a:t>
            </a:r>
          </a:p>
        </p:txBody>
      </p:sp>
      <p:sp>
        <p:nvSpPr>
          <p:cNvPr id="3085" name="Rectangle 13"/>
          <p:cNvSpPr>
            <a:spLocks noGrp="1" noChangeArrowheads="1"/>
          </p:cNvSpPr>
          <p:nvPr>
            <p:ph type="ctrTitle" sz="quarter"/>
          </p:nvPr>
        </p:nvSpPr>
        <p:spPr>
          <a:xfrm>
            <a:off x="539750" y="4605338"/>
            <a:ext cx="8070850" cy="1079500"/>
          </a:xfrm>
          <a:noFill/>
        </p:spPr>
        <p:txBody>
          <a:bodyPr lIns="0" rIns="0"/>
          <a:lstStyle>
            <a:lvl1pPr algn="ctr">
              <a:defRPr sz="2800"/>
            </a:lvl1pPr>
          </a:lstStyle>
          <a:p>
            <a:r>
              <a:rPr lang="de-DE"/>
              <a:t>SOKRATES / ERASMUS</a:t>
            </a:r>
          </a:p>
        </p:txBody>
      </p:sp>
    </p:spTree>
    <p:extLst>
      <p:ext uri="{BB962C8B-B14F-4D97-AF65-F5344CB8AC3E}">
        <p14:creationId xmlns:p14="http://schemas.microsoft.com/office/powerpoint/2010/main" val="2496901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smtClean="0"/>
              <a:t>ERASMUS-Infoveranstaltung WS2013/14</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CBB47C77-A4E7-4767-ACB4-1FE4C47208BD}" type="slidenum">
              <a:rPr lang="de-DE"/>
              <a:pPr>
                <a:defRPr/>
              </a:pPr>
              <a:t>‹Nr.›</a:t>
            </a:fld>
            <a:endParaRPr lang="de-DE"/>
          </a:p>
        </p:txBody>
      </p:sp>
    </p:spTree>
    <p:extLst>
      <p:ext uri="{BB962C8B-B14F-4D97-AF65-F5344CB8AC3E}">
        <p14:creationId xmlns:p14="http://schemas.microsoft.com/office/powerpoint/2010/main" val="3522082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6413" y="685800"/>
            <a:ext cx="2284412" cy="57912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175" y="685800"/>
            <a:ext cx="6700838" cy="57912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smtClean="0"/>
              <a:t>ERASMUS-Infoveranstaltung WS2013/14</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6FD7A8BF-907A-4DE5-A5F4-1B2E21E8B699}" type="slidenum">
              <a:rPr lang="de-DE"/>
              <a:pPr>
                <a:defRPr/>
              </a:pPr>
              <a:t>‹Nr.›</a:t>
            </a:fld>
            <a:endParaRPr lang="de-DE"/>
          </a:p>
        </p:txBody>
      </p:sp>
    </p:spTree>
    <p:extLst>
      <p:ext uri="{BB962C8B-B14F-4D97-AF65-F5344CB8AC3E}">
        <p14:creationId xmlns:p14="http://schemas.microsoft.com/office/powerpoint/2010/main" val="368014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grpSp>
        <p:nvGrpSpPr>
          <p:cNvPr id="4" name="Group 2"/>
          <p:cNvGrpSpPr>
            <a:grpSpLocks/>
          </p:cNvGrpSpPr>
          <p:nvPr userDrawn="1"/>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 name="AutoShape 4"/>
            <p:cNvSpPr>
              <a:spLocks noChangeArrowheads="1"/>
            </p:cNvSpPr>
            <p:nvPr/>
          </p:nvSpPr>
          <p:spPr bwMode="auto">
            <a:xfrm>
              <a:off x="-1584" y="864"/>
              <a:ext cx="2304" cy="230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7" name="AutoShape 5"/>
            <p:cNvSpPr>
              <a:spLocks noChangeArrowheads="1"/>
            </p:cNvSpPr>
            <p:nvPr/>
          </p:nvSpPr>
          <p:spPr bwMode="auto">
            <a:xfrm>
              <a:off x="-2030" y="192"/>
              <a:ext cx="2544" cy="254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pic>
        <p:nvPicPr>
          <p:cNvPr id="8"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94713" y="0"/>
            <a:ext cx="62547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89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dt" sz="half" idx="10"/>
          </p:nvPr>
        </p:nvSpPr>
        <p:spPr>
          <a:ln/>
        </p:spPr>
        <p:txBody>
          <a:bodyPr/>
          <a:lstStyle>
            <a:lvl1pPr>
              <a:defRPr/>
            </a:lvl1pPr>
          </a:lstStyle>
          <a:p>
            <a:pPr>
              <a:defRPr/>
            </a:pPr>
            <a:fld id="{D56D2021-AED1-42E5-A7E7-BAC3F78592DC}" type="datetime1">
              <a:rPr lang="de-DE" smtClean="0"/>
              <a:t>12.01.2022</a:t>
            </a:fld>
            <a:endParaRPr lang="de-DE"/>
          </a:p>
        </p:txBody>
      </p:sp>
      <p:sp>
        <p:nvSpPr>
          <p:cNvPr id="5" name="Rectangle 9"/>
          <p:cNvSpPr>
            <a:spLocks noGrp="1" noChangeArrowheads="1"/>
          </p:cNvSpPr>
          <p:nvPr>
            <p:ph type="ftr" sz="quarter" idx="11"/>
          </p:nvPr>
        </p:nvSpPr>
        <p:spPr>
          <a:xfrm>
            <a:off x="468313" y="6356350"/>
            <a:ext cx="2895600" cy="457200"/>
          </a:xfrm>
          <a:prstGeom prst="rect">
            <a:avLst/>
          </a:prstGeom>
          <a:ln/>
        </p:spPr>
        <p:txBody>
          <a:bodyPr/>
          <a:lstStyle>
            <a:lvl1pPr>
              <a:defRPr/>
            </a:lvl1pPr>
          </a:lstStyle>
          <a:p>
            <a:pPr>
              <a:defRPr/>
            </a:pPr>
            <a:r>
              <a:rPr lang="de-DE" smtClean="0"/>
              <a:t>ERASMUS-Infoveranstaltung WS2013/14</a:t>
            </a:r>
            <a:endParaRPr lang="de-DE"/>
          </a:p>
        </p:txBody>
      </p:sp>
      <p:sp>
        <p:nvSpPr>
          <p:cNvPr id="6" name="Rectangle 10"/>
          <p:cNvSpPr>
            <a:spLocks noGrp="1" noChangeArrowheads="1"/>
          </p:cNvSpPr>
          <p:nvPr>
            <p:ph type="sldNum" sz="quarter" idx="12"/>
          </p:nvPr>
        </p:nvSpPr>
        <p:spPr>
          <a:xfrm>
            <a:off x="6553200" y="6356350"/>
            <a:ext cx="2133600" cy="457200"/>
          </a:xfrm>
          <a:prstGeom prst="rect">
            <a:avLst/>
          </a:prstGeom>
          <a:ln/>
        </p:spPr>
        <p:txBody>
          <a:bodyPr/>
          <a:lstStyle>
            <a:lvl1pPr>
              <a:defRPr/>
            </a:lvl1pPr>
          </a:lstStyle>
          <a:p>
            <a:pPr>
              <a:defRPr/>
            </a:pPr>
            <a:fld id="{EAC13EB7-ACAA-4057-B9AB-653E45BFC007}" type="slidenum">
              <a:rPr lang="de-DE"/>
              <a:pPr>
                <a:defRPr/>
              </a:pPr>
              <a:t>‹Nr.›</a:t>
            </a:fld>
            <a:endParaRPr lang="de-DE"/>
          </a:p>
        </p:txBody>
      </p:sp>
    </p:spTree>
    <p:extLst>
      <p:ext uri="{BB962C8B-B14F-4D97-AF65-F5344CB8AC3E}">
        <p14:creationId xmlns:p14="http://schemas.microsoft.com/office/powerpoint/2010/main" val="757961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8"/>
          <p:cNvSpPr>
            <a:spLocks noGrp="1" noChangeArrowheads="1"/>
          </p:cNvSpPr>
          <p:nvPr>
            <p:ph type="dt" sz="half" idx="10"/>
          </p:nvPr>
        </p:nvSpPr>
        <p:spPr>
          <a:ln/>
        </p:spPr>
        <p:txBody>
          <a:bodyPr/>
          <a:lstStyle>
            <a:lvl1pPr>
              <a:defRPr/>
            </a:lvl1pPr>
          </a:lstStyle>
          <a:p>
            <a:pPr>
              <a:defRPr/>
            </a:pPr>
            <a:fld id="{5A4A8CCC-3568-4085-A2EB-87D579194ED9}" type="datetime1">
              <a:rPr lang="de-DE" smtClean="0"/>
              <a:t>12.01.2022</a:t>
            </a:fld>
            <a:endParaRPr lang="de-DE"/>
          </a:p>
        </p:txBody>
      </p:sp>
      <p:sp>
        <p:nvSpPr>
          <p:cNvPr id="5" name="Rectangle 9"/>
          <p:cNvSpPr>
            <a:spLocks noGrp="1" noChangeArrowheads="1"/>
          </p:cNvSpPr>
          <p:nvPr>
            <p:ph type="ftr" sz="quarter" idx="11"/>
          </p:nvPr>
        </p:nvSpPr>
        <p:spPr>
          <a:xfrm>
            <a:off x="468313" y="6356350"/>
            <a:ext cx="2895600" cy="457200"/>
          </a:xfrm>
          <a:prstGeom prst="rect">
            <a:avLst/>
          </a:prstGeom>
          <a:ln/>
        </p:spPr>
        <p:txBody>
          <a:bodyPr/>
          <a:lstStyle>
            <a:lvl1pPr>
              <a:defRPr/>
            </a:lvl1pPr>
          </a:lstStyle>
          <a:p>
            <a:pPr>
              <a:defRPr/>
            </a:pPr>
            <a:r>
              <a:rPr lang="de-DE" smtClean="0"/>
              <a:t>ERASMUS-Infoveranstaltung WS2013/14</a:t>
            </a:r>
            <a:endParaRPr lang="de-DE"/>
          </a:p>
        </p:txBody>
      </p:sp>
      <p:sp>
        <p:nvSpPr>
          <p:cNvPr id="6" name="Rectangle 10"/>
          <p:cNvSpPr>
            <a:spLocks noGrp="1" noChangeArrowheads="1"/>
          </p:cNvSpPr>
          <p:nvPr>
            <p:ph type="sldNum" sz="quarter" idx="12"/>
          </p:nvPr>
        </p:nvSpPr>
        <p:spPr>
          <a:xfrm>
            <a:off x="6553200" y="6356350"/>
            <a:ext cx="2133600" cy="457200"/>
          </a:xfrm>
          <a:prstGeom prst="rect">
            <a:avLst/>
          </a:prstGeom>
          <a:ln/>
        </p:spPr>
        <p:txBody>
          <a:bodyPr/>
          <a:lstStyle>
            <a:lvl1pPr>
              <a:defRPr/>
            </a:lvl1pPr>
          </a:lstStyle>
          <a:p>
            <a:pPr>
              <a:defRPr/>
            </a:pPr>
            <a:fld id="{1B0576C4-0361-4968-89DA-3ECFB9CE2CD1}" type="slidenum">
              <a:rPr lang="de-DE"/>
              <a:pPr>
                <a:defRPr/>
              </a:pPr>
              <a:t>‹Nr.›</a:t>
            </a:fld>
            <a:endParaRPr lang="de-DE"/>
          </a:p>
        </p:txBody>
      </p:sp>
    </p:spTree>
    <p:extLst>
      <p:ext uri="{BB962C8B-B14F-4D97-AF65-F5344CB8AC3E}">
        <p14:creationId xmlns:p14="http://schemas.microsoft.com/office/powerpoint/2010/main" val="462527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8"/>
          <p:cNvSpPr>
            <a:spLocks noGrp="1" noChangeArrowheads="1"/>
          </p:cNvSpPr>
          <p:nvPr>
            <p:ph type="dt" sz="half" idx="10"/>
          </p:nvPr>
        </p:nvSpPr>
        <p:spPr>
          <a:ln/>
        </p:spPr>
        <p:txBody>
          <a:bodyPr/>
          <a:lstStyle>
            <a:lvl1pPr>
              <a:defRPr/>
            </a:lvl1pPr>
          </a:lstStyle>
          <a:p>
            <a:pPr>
              <a:defRPr/>
            </a:pPr>
            <a:fld id="{3CEDC248-2860-4B80-BE8D-FF6E45109EA8}" type="datetime1">
              <a:rPr lang="de-DE" smtClean="0"/>
              <a:t>12.01.2022</a:t>
            </a:fld>
            <a:endParaRPr lang="de-DE"/>
          </a:p>
        </p:txBody>
      </p:sp>
      <p:sp>
        <p:nvSpPr>
          <p:cNvPr id="6" name="Rectangle 9"/>
          <p:cNvSpPr>
            <a:spLocks noGrp="1" noChangeArrowheads="1"/>
          </p:cNvSpPr>
          <p:nvPr>
            <p:ph type="ftr" sz="quarter" idx="11"/>
          </p:nvPr>
        </p:nvSpPr>
        <p:spPr>
          <a:xfrm>
            <a:off x="468313" y="6356350"/>
            <a:ext cx="2895600" cy="457200"/>
          </a:xfrm>
          <a:prstGeom prst="rect">
            <a:avLst/>
          </a:prstGeom>
          <a:ln/>
        </p:spPr>
        <p:txBody>
          <a:bodyPr/>
          <a:lstStyle>
            <a:lvl1pPr>
              <a:defRPr/>
            </a:lvl1pPr>
          </a:lstStyle>
          <a:p>
            <a:pPr>
              <a:defRPr/>
            </a:pPr>
            <a:r>
              <a:rPr lang="de-DE" smtClean="0"/>
              <a:t>ERASMUS-Infoveranstaltung WS2013/14</a:t>
            </a:r>
            <a:endParaRPr lang="de-DE"/>
          </a:p>
        </p:txBody>
      </p:sp>
      <p:sp>
        <p:nvSpPr>
          <p:cNvPr id="7" name="Rectangle 10"/>
          <p:cNvSpPr>
            <a:spLocks noGrp="1" noChangeArrowheads="1"/>
          </p:cNvSpPr>
          <p:nvPr>
            <p:ph type="sldNum" sz="quarter" idx="12"/>
          </p:nvPr>
        </p:nvSpPr>
        <p:spPr>
          <a:xfrm>
            <a:off x="6553200" y="6356350"/>
            <a:ext cx="2133600" cy="457200"/>
          </a:xfrm>
          <a:prstGeom prst="rect">
            <a:avLst/>
          </a:prstGeom>
          <a:ln/>
        </p:spPr>
        <p:txBody>
          <a:bodyPr/>
          <a:lstStyle>
            <a:lvl1pPr>
              <a:defRPr/>
            </a:lvl1pPr>
          </a:lstStyle>
          <a:p>
            <a:pPr>
              <a:defRPr/>
            </a:pPr>
            <a:fld id="{214E1B44-CC2C-4F5C-AD14-C772603AE9E3}" type="slidenum">
              <a:rPr lang="de-DE"/>
              <a:pPr>
                <a:defRPr/>
              </a:pPr>
              <a:t>‹Nr.›</a:t>
            </a:fld>
            <a:endParaRPr lang="de-DE"/>
          </a:p>
        </p:txBody>
      </p:sp>
    </p:spTree>
    <p:extLst>
      <p:ext uri="{BB962C8B-B14F-4D97-AF65-F5344CB8AC3E}">
        <p14:creationId xmlns:p14="http://schemas.microsoft.com/office/powerpoint/2010/main" val="3243442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8"/>
          <p:cNvSpPr>
            <a:spLocks noGrp="1" noChangeArrowheads="1"/>
          </p:cNvSpPr>
          <p:nvPr>
            <p:ph type="dt" sz="half" idx="10"/>
          </p:nvPr>
        </p:nvSpPr>
        <p:spPr>
          <a:ln/>
        </p:spPr>
        <p:txBody>
          <a:bodyPr/>
          <a:lstStyle>
            <a:lvl1pPr>
              <a:defRPr/>
            </a:lvl1pPr>
          </a:lstStyle>
          <a:p>
            <a:pPr>
              <a:defRPr/>
            </a:pPr>
            <a:fld id="{57B2EBBB-3146-4777-B384-CB643291259C}" type="datetime1">
              <a:rPr lang="de-DE" smtClean="0"/>
              <a:t>12.01.2022</a:t>
            </a:fld>
            <a:endParaRPr lang="de-DE"/>
          </a:p>
        </p:txBody>
      </p:sp>
      <p:sp>
        <p:nvSpPr>
          <p:cNvPr id="8" name="Rectangle 9"/>
          <p:cNvSpPr>
            <a:spLocks noGrp="1" noChangeArrowheads="1"/>
          </p:cNvSpPr>
          <p:nvPr>
            <p:ph type="ftr" sz="quarter" idx="11"/>
          </p:nvPr>
        </p:nvSpPr>
        <p:spPr>
          <a:xfrm>
            <a:off x="468313" y="6356350"/>
            <a:ext cx="2895600" cy="457200"/>
          </a:xfrm>
          <a:prstGeom prst="rect">
            <a:avLst/>
          </a:prstGeom>
          <a:ln/>
        </p:spPr>
        <p:txBody>
          <a:bodyPr/>
          <a:lstStyle>
            <a:lvl1pPr>
              <a:defRPr/>
            </a:lvl1pPr>
          </a:lstStyle>
          <a:p>
            <a:pPr>
              <a:defRPr/>
            </a:pPr>
            <a:r>
              <a:rPr lang="de-DE" smtClean="0"/>
              <a:t>ERASMUS-Infoveranstaltung WS2013/14</a:t>
            </a:r>
            <a:endParaRPr lang="de-DE"/>
          </a:p>
        </p:txBody>
      </p:sp>
      <p:sp>
        <p:nvSpPr>
          <p:cNvPr id="9" name="Rectangle 10"/>
          <p:cNvSpPr>
            <a:spLocks noGrp="1" noChangeArrowheads="1"/>
          </p:cNvSpPr>
          <p:nvPr>
            <p:ph type="sldNum" sz="quarter" idx="12"/>
          </p:nvPr>
        </p:nvSpPr>
        <p:spPr>
          <a:xfrm>
            <a:off x="6553200" y="6356350"/>
            <a:ext cx="2133600" cy="457200"/>
          </a:xfrm>
          <a:prstGeom prst="rect">
            <a:avLst/>
          </a:prstGeom>
          <a:ln/>
        </p:spPr>
        <p:txBody>
          <a:bodyPr/>
          <a:lstStyle>
            <a:lvl1pPr>
              <a:defRPr/>
            </a:lvl1pPr>
          </a:lstStyle>
          <a:p>
            <a:pPr>
              <a:defRPr/>
            </a:pPr>
            <a:fld id="{4262F80B-A379-4366-B87A-70E5A58FB7E7}" type="slidenum">
              <a:rPr lang="de-DE"/>
              <a:pPr>
                <a:defRPr/>
              </a:pPr>
              <a:t>‹Nr.›</a:t>
            </a:fld>
            <a:endParaRPr lang="de-DE"/>
          </a:p>
        </p:txBody>
      </p:sp>
    </p:spTree>
    <p:extLst>
      <p:ext uri="{BB962C8B-B14F-4D97-AF65-F5344CB8AC3E}">
        <p14:creationId xmlns:p14="http://schemas.microsoft.com/office/powerpoint/2010/main" val="1426086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8"/>
          <p:cNvSpPr>
            <a:spLocks noGrp="1" noChangeArrowheads="1"/>
          </p:cNvSpPr>
          <p:nvPr>
            <p:ph type="dt" sz="half" idx="10"/>
          </p:nvPr>
        </p:nvSpPr>
        <p:spPr>
          <a:ln/>
        </p:spPr>
        <p:txBody>
          <a:bodyPr/>
          <a:lstStyle>
            <a:lvl1pPr>
              <a:defRPr/>
            </a:lvl1pPr>
          </a:lstStyle>
          <a:p>
            <a:pPr>
              <a:defRPr/>
            </a:pPr>
            <a:fld id="{E47C042F-3755-4112-9862-D946326BE2FA}" type="datetime1">
              <a:rPr lang="de-DE" smtClean="0"/>
              <a:t>12.01.2022</a:t>
            </a:fld>
            <a:endParaRPr lang="de-DE"/>
          </a:p>
        </p:txBody>
      </p:sp>
      <p:sp>
        <p:nvSpPr>
          <p:cNvPr id="4" name="Rectangle 9"/>
          <p:cNvSpPr>
            <a:spLocks noGrp="1" noChangeArrowheads="1"/>
          </p:cNvSpPr>
          <p:nvPr>
            <p:ph type="ftr" sz="quarter" idx="11"/>
          </p:nvPr>
        </p:nvSpPr>
        <p:spPr>
          <a:xfrm>
            <a:off x="468313" y="6356350"/>
            <a:ext cx="2895600" cy="457200"/>
          </a:xfrm>
          <a:prstGeom prst="rect">
            <a:avLst/>
          </a:prstGeom>
          <a:ln/>
        </p:spPr>
        <p:txBody>
          <a:bodyPr/>
          <a:lstStyle>
            <a:lvl1pPr>
              <a:defRPr/>
            </a:lvl1pPr>
          </a:lstStyle>
          <a:p>
            <a:pPr>
              <a:defRPr/>
            </a:pPr>
            <a:r>
              <a:rPr lang="de-DE" smtClean="0"/>
              <a:t>ERASMUS-Infoveranstaltung WS2013/14</a:t>
            </a:r>
            <a:endParaRPr lang="de-DE"/>
          </a:p>
        </p:txBody>
      </p:sp>
      <p:sp>
        <p:nvSpPr>
          <p:cNvPr id="5" name="Rectangle 10"/>
          <p:cNvSpPr>
            <a:spLocks noGrp="1" noChangeArrowheads="1"/>
          </p:cNvSpPr>
          <p:nvPr>
            <p:ph type="sldNum" sz="quarter" idx="12"/>
          </p:nvPr>
        </p:nvSpPr>
        <p:spPr>
          <a:xfrm>
            <a:off x="6553200" y="6356350"/>
            <a:ext cx="2133600" cy="457200"/>
          </a:xfrm>
          <a:prstGeom prst="rect">
            <a:avLst/>
          </a:prstGeom>
          <a:ln/>
        </p:spPr>
        <p:txBody>
          <a:bodyPr/>
          <a:lstStyle>
            <a:lvl1pPr>
              <a:defRPr/>
            </a:lvl1pPr>
          </a:lstStyle>
          <a:p>
            <a:pPr>
              <a:defRPr/>
            </a:pPr>
            <a:fld id="{73411840-819D-43F2-B3EE-599BEF351094}" type="slidenum">
              <a:rPr lang="de-DE"/>
              <a:pPr>
                <a:defRPr/>
              </a:pPr>
              <a:t>‹Nr.›</a:t>
            </a:fld>
            <a:endParaRPr lang="de-DE"/>
          </a:p>
        </p:txBody>
      </p:sp>
    </p:spTree>
    <p:extLst>
      <p:ext uri="{BB962C8B-B14F-4D97-AF65-F5344CB8AC3E}">
        <p14:creationId xmlns:p14="http://schemas.microsoft.com/office/powerpoint/2010/main" val="2662561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447EC153-3C57-4646-8365-EC1D86040CB2}" type="datetime1">
              <a:rPr lang="de-DE" smtClean="0"/>
              <a:t>12.01.2022</a:t>
            </a:fld>
            <a:endParaRPr lang="de-DE"/>
          </a:p>
        </p:txBody>
      </p:sp>
      <p:sp>
        <p:nvSpPr>
          <p:cNvPr id="3" name="Rectangle 9"/>
          <p:cNvSpPr>
            <a:spLocks noGrp="1" noChangeArrowheads="1"/>
          </p:cNvSpPr>
          <p:nvPr>
            <p:ph type="ftr" sz="quarter" idx="11"/>
          </p:nvPr>
        </p:nvSpPr>
        <p:spPr>
          <a:xfrm>
            <a:off x="468313" y="6356350"/>
            <a:ext cx="2895600" cy="457200"/>
          </a:xfrm>
          <a:prstGeom prst="rect">
            <a:avLst/>
          </a:prstGeom>
          <a:ln/>
        </p:spPr>
        <p:txBody>
          <a:bodyPr/>
          <a:lstStyle>
            <a:lvl1pPr>
              <a:defRPr/>
            </a:lvl1pPr>
          </a:lstStyle>
          <a:p>
            <a:pPr>
              <a:defRPr/>
            </a:pPr>
            <a:r>
              <a:rPr lang="de-DE" smtClean="0"/>
              <a:t>ERASMUS-Infoveranstaltung WS2013/14</a:t>
            </a:r>
            <a:endParaRPr lang="de-DE"/>
          </a:p>
        </p:txBody>
      </p:sp>
      <p:sp>
        <p:nvSpPr>
          <p:cNvPr id="4" name="Rectangle 10"/>
          <p:cNvSpPr>
            <a:spLocks noGrp="1" noChangeArrowheads="1"/>
          </p:cNvSpPr>
          <p:nvPr>
            <p:ph type="sldNum" sz="quarter" idx="12"/>
          </p:nvPr>
        </p:nvSpPr>
        <p:spPr>
          <a:xfrm>
            <a:off x="6553200" y="6356350"/>
            <a:ext cx="2133600" cy="457200"/>
          </a:xfrm>
          <a:prstGeom prst="rect">
            <a:avLst/>
          </a:prstGeom>
          <a:ln/>
        </p:spPr>
        <p:txBody>
          <a:bodyPr/>
          <a:lstStyle>
            <a:lvl1pPr>
              <a:defRPr/>
            </a:lvl1pPr>
          </a:lstStyle>
          <a:p>
            <a:pPr>
              <a:defRPr/>
            </a:pPr>
            <a:fld id="{94184EC5-F6E8-4A49-B426-4CD5EC619AA0}" type="slidenum">
              <a:rPr lang="de-DE"/>
              <a:pPr>
                <a:defRPr/>
              </a:pPr>
              <a:t>‹Nr.›</a:t>
            </a:fld>
            <a:endParaRPr lang="de-DE"/>
          </a:p>
        </p:txBody>
      </p:sp>
    </p:spTree>
    <p:extLst>
      <p:ext uri="{BB962C8B-B14F-4D97-AF65-F5344CB8AC3E}">
        <p14:creationId xmlns:p14="http://schemas.microsoft.com/office/powerpoint/2010/main" val="2799329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8"/>
          <p:cNvSpPr>
            <a:spLocks noGrp="1" noChangeArrowheads="1"/>
          </p:cNvSpPr>
          <p:nvPr>
            <p:ph type="dt" sz="half" idx="10"/>
          </p:nvPr>
        </p:nvSpPr>
        <p:spPr>
          <a:ln/>
        </p:spPr>
        <p:txBody>
          <a:bodyPr/>
          <a:lstStyle>
            <a:lvl1pPr>
              <a:defRPr/>
            </a:lvl1pPr>
          </a:lstStyle>
          <a:p>
            <a:pPr>
              <a:defRPr/>
            </a:pPr>
            <a:fld id="{D754D2CF-01E9-485A-A13D-9EC8B63FAB4B}" type="datetime1">
              <a:rPr lang="de-DE" smtClean="0"/>
              <a:t>12.01.2022</a:t>
            </a:fld>
            <a:endParaRPr lang="de-DE"/>
          </a:p>
        </p:txBody>
      </p:sp>
      <p:sp>
        <p:nvSpPr>
          <p:cNvPr id="6" name="Rectangle 9"/>
          <p:cNvSpPr>
            <a:spLocks noGrp="1" noChangeArrowheads="1"/>
          </p:cNvSpPr>
          <p:nvPr>
            <p:ph type="ftr" sz="quarter" idx="11"/>
          </p:nvPr>
        </p:nvSpPr>
        <p:spPr>
          <a:xfrm>
            <a:off x="468313" y="6356350"/>
            <a:ext cx="2895600" cy="457200"/>
          </a:xfrm>
          <a:prstGeom prst="rect">
            <a:avLst/>
          </a:prstGeom>
          <a:ln/>
        </p:spPr>
        <p:txBody>
          <a:bodyPr/>
          <a:lstStyle>
            <a:lvl1pPr>
              <a:defRPr/>
            </a:lvl1pPr>
          </a:lstStyle>
          <a:p>
            <a:pPr>
              <a:defRPr/>
            </a:pPr>
            <a:r>
              <a:rPr lang="de-DE" smtClean="0"/>
              <a:t>ERASMUS-Infoveranstaltung WS2013/14</a:t>
            </a:r>
            <a:endParaRPr lang="de-DE"/>
          </a:p>
        </p:txBody>
      </p:sp>
      <p:sp>
        <p:nvSpPr>
          <p:cNvPr id="7" name="Rectangle 10"/>
          <p:cNvSpPr>
            <a:spLocks noGrp="1" noChangeArrowheads="1"/>
          </p:cNvSpPr>
          <p:nvPr>
            <p:ph type="sldNum" sz="quarter" idx="12"/>
          </p:nvPr>
        </p:nvSpPr>
        <p:spPr>
          <a:xfrm>
            <a:off x="6553200" y="6356350"/>
            <a:ext cx="2133600" cy="457200"/>
          </a:xfrm>
          <a:prstGeom prst="rect">
            <a:avLst/>
          </a:prstGeom>
          <a:ln/>
        </p:spPr>
        <p:txBody>
          <a:bodyPr/>
          <a:lstStyle>
            <a:lvl1pPr>
              <a:defRPr/>
            </a:lvl1pPr>
          </a:lstStyle>
          <a:p>
            <a:pPr>
              <a:defRPr/>
            </a:pPr>
            <a:fld id="{47576945-125E-4A7D-B312-0CD53987728B}" type="slidenum">
              <a:rPr lang="de-DE"/>
              <a:pPr>
                <a:defRPr/>
              </a:pPr>
              <a:t>‹Nr.›</a:t>
            </a:fld>
            <a:endParaRPr lang="de-DE"/>
          </a:p>
        </p:txBody>
      </p:sp>
    </p:spTree>
    <p:extLst>
      <p:ext uri="{BB962C8B-B14F-4D97-AF65-F5344CB8AC3E}">
        <p14:creationId xmlns:p14="http://schemas.microsoft.com/office/powerpoint/2010/main" val="292833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smtClean="0"/>
              <a:t>ERASMUS-Infoveranstaltung WS2013/14</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6C090BB0-45F3-4E70-A686-AA3DBC8BD841}" type="slidenum">
              <a:rPr lang="de-DE"/>
              <a:pPr>
                <a:defRPr/>
              </a:pPr>
              <a:t>‹Nr.›</a:t>
            </a:fld>
            <a:endParaRPr lang="de-DE"/>
          </a:p>
        </p:txBody>
      </p:sp>
    </p:spTree>
    <p:extLst>
      <p:ext uri="{BB962C8B-B14F-4D97-AF65-F5344CB8AC3E}">
        <p14:creationId xmlns:p14="http://schemas.microsoft.com/office/powerpoint/2010/main" val="2324974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8"/>
          <p:cNvSpPr>
            <a:spLocks noGrp="1" noChangeArrowheads="1"/>
          </p:cNvSpPr>
          <p:nvPr>
            <p:ph type="dt" sz="half" idx="10"/>
          </p:nvPr>
        </p:nvSpPr>
        <p:spPr>
          <a:ln/>
        </p:spPr>
        <p:txBody>
          <a:bodyPr/>
          <a:lstStyle>
            <a:lvl1pPr>
              <a:defRPr/>
            </a:lvl1pPr>
          </a:lstStyle>
          <a:p>
            <a:pPr>
              <a:defRPr/>
            </a:pPr>
            <a:fld id="{C51CD51B-5BF9-4588-BE5E-40D1D54AC27D}" type="datetime1">
              <a:rPr lang="de-DE" smtClean="0"/>
              <a:t>12.01.2022</a:t>
            </a:fld>
            <a:endParaRPr lang="de-DE"/>
          </a:p>
        </p:txBody>
      </p:sp>
      <p:sp>
        <p:nvSpPr>
          <p:cNvPr id="6" name="Rectangle 9"/>
          <p:cNvSpPr>
            <a:spLocks noGrp="1" noChangeArrowheads="1"/>
          </p:cNvSpPr>
          <p:nvPr>
            <p:ph type="ftr" sz="quarter" idx="11"/>
          </p:nvPr>
        </p:nvSpPr>
        <p:spPr>
          <a:xfrm>
            <a:off x="468313" y="6356350"/>
            <a:ext cx="2895600" cy="457200"/>
          </a:xfrm>
          <a:prstGeom prst="rect">
            <a:avLst/>
          </a:prstGeom>
          <a:ln/>
        </p:spPr>
        <p:txBody>
          <a:bodyPr/>
          <a:lstStyle>
            <a:lvl1pPr>
              <a:defRPr/>
            </a:lvl1pPr>
          </a:lstStyle>
          <a:p>
            <a:pPr>
              <a:defRPr/>
            </a:pPr>
            <a:r>
              <a:rPr lang="de-DE" smtClean="0"/>
              <a:t>ERASMUS-Infoveranstaltung WS2013/14</a:t>
            </a:r>
            <a:endParaRPr lang="de-DE"/>
          </a:p>
        </p:txBody>
      </p:sp>
      <p:sp>
        <p:nvSpPr>
          <p:cNvPr id="7" name="Rectangle 10"/>
          <p:cNvSpPr>
            <a:spLocks noGrp="1" noChangeArrowheads="1"/>
          </p:cNvSpPr>
          <p:nvPr>
            <p:ph type="sldNum" sz="quarter" idx="12"/>
          </p:nvPr>
        </p:nvSpPr>
        <p:spPr>
          <a:xfrm>
            <a:off x="6553200" y="6356350"/>
            <a:ext cx="2133600" cy="457200"/>
          </a:xfrm>
          <a:prstGeom prst="rect">
            <a:avLst/>
          </a:prstGeom>
          <a:ln/>
        </p:spPr>
        <p:txBody>
          <a:bodyPr/>
          <a:lstStyle>
            <a:lvl1pPr>
              <a:defRPr/>
            </a:lvl1pPr>
          </a:lstStyle>
          <a:p>
            <a:pPr>
              <a:defRPr/>
            </a:pPr>
            <a:fld id="{EC353020-5939-4FF3-B4EF-52C886394616}" type="slidenum">
              <a:rPr lang="de-DE"/>
              <a:pPr>
                <a:defRPr/>
              </a:pPr>
              <a:t>‹Nr.›</a:t>
            </a:fld>
            <a:endParaRPr lang="de-DE"/>
          </a:p>
        </p:txBody>
      </p:sp>
    </p:spTree>
    <p:extLst>
      <p:ext uri="{BB962C8B-B14F-4D97-AF65-F5344CB8AC3E}">
        <p14:creationId xmlns:p14="http://schemas.microsoft.com/office/powerpoint/2010/main" val="2612298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dt" sz="half" idx="10"/>
          </p:nvPr>
        </p:nvSpPr>
        <p:spPr>
          <a:ln/>
        </p:spPr>
        <p:txBody>
          <a:bodyPr/>
          <a:lstStyle>
            <a:lvl1pPr>
              <a:defRPr/>
            </a:lvl1pPr>
          </a:lstStyle>
          <a:p>
            <a:pPr>
              <a:defRPr/>
            </a:pPr>
            <a:fld id="{DF00BDF6-FEA8-4320-95D1-9A84AF6ED059}" type="datetime1">
              <a:rPr lang="de-DE" smtClean="0"/>
              <a:t>12.01.2022</a:t>
            </a:fld>
            <a:endParaRPr lang="de-DE"/>
          </a:p>
        </p:txBody>
      </p:sp>
      <p:sp>
        <p:nvSpPr>
          <p:cNvPr id="5" name="Rectangle 9"/>
          <p:cNvSpPr>
            <a:spLocks noGrp="1" noChangeArrowheads="1"/>
          </p:cNvSpPr>
          <p:nvPr>
            <p:ph type="ftr" sz="quarter" idx="11"/>
          </p:nvPr>
        </p:nvSpPr>
        <p:spPr>
          <a:xfrm>
            <a:off x="468313" y="6356350"/>
            <a:ext cx="2895600" cy="457200"/>
          </a:xfrm>
          <a:prstGeom prst="rect">
            <a:avLst/>
          </a:prstGeom>
          <a:ln/>
        </p:spPr>
        <p:txBody>
          <a:bodyPr/>
          <a:lstStyle>
            <a:lvl1pPr>
              <a:defRPr/>
            </a:lvl1pPr>
          </a:lstStyle>
          <a:p>
            <a:pPr>
              <a:defRPr/>
            </a:pPr>
            <a:r>
              <a:rPr lang="de-DE" smtClean="0"/>
              <a:t>ERASMUS-Infoveranstaltung WS2013/14</a:t>
            </a:r>
            <a:endParaRPr lang="de-DE"/>
          </a:p>
        </p:txBody>
      </p:sp>
      <p:sp>
        <p:nvSpPr>
          <p:cNvPr id="6" name="Rectangle 10"/>
          <p:cNvSpPr>
            <a:spLocks noGrp="1" noChangeArrowheads="1"/>
          </p:cNvSpPr>
          <p:nvPr>
            <p:ph type="sldNum" sz="quarter" idx="12"/>
          </p:nvPr>
        </p:nvSpPr>
        <p:spPr>
          <a:xfrm>
            <a:off x="6553200" y="6356350"/>
            <a:ext cx="2133600" cy="457200"/>
          </a:xfrm>
          <a:prstGeom prst="rect">
            <a:avLst/>
          </a:prstGeom>
          <a:ln/>
        </p:spPr>
        <p:txBody>
          <a:bodyPr/>
          <a:lstStyle>
            <a:lvl1pPr>
              <a:defRPr/>
            </a:lvl1pPr>
          </a:lstStyle>
          <a:p>
            <a:pPr>
              <a:defRPr/>
            </a:pPr>
            <a:fld id="{AEBEDA20-6ED0-415C-9472-2137D3E63F7A}" type="slidenum">
              <a:rPr lang="de-DE"/>
              <a:pPr>
                <a:defRPr/>
              </a:pPr>
              <a:t>‹Nr.›</a:t>
            </a:fld>
            <a:endParaRPr lang="de-DE"/>
          </a:p>
        </p:txBody>
      </p:sp>
    </p:spTree>
    <p:extLst>
      <p:ext uri="{BB962C8B-B14F-4D97-AF65-F5344CB8AC3E}">
        <p14:creationId xmlns:p14="http://schemas.microsoft.com/office/powerpoint/2010/main" val="2445028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6413" y="301625"/>
            <a:ext cx="1827212" cy="56403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370013" y="301625"/>
            <a:ext cx="5334000" cy="56403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dt" sz="half" idx="10"/>
          </p:nvPr>
        </p:nvSpPr>
        <p:spPr>
          <a:ln/>
        </p:spPr>
        <p:txBody>
          <a:bodyPr/>
          <a:lstStyle>
            <a:lvl1pPr>
              <a:defRPr/>
            </a:lvl1pPr>
          </a:lstStyle>
          <a:p>
            <a:pPr>
              <a:defRPr/>
            </a:pPr>
            <a:fld id="{D5F12139-66B0-498E-A781-4F549A1D7D0B}" type="datetime1">
              <a:rPr lang="de-DE" smtClean="0"/>
              <a:t>12.01.2022</a:t>
            </a:fld>
            <a:endParaRPr lang="de-DE"/>
          </a:p>
        </p:txBody>
      </p:sp>
      <p:sp>
        <p:nvSpPr>
          <p:cNvPr id="5" name="Rectangle 9"/>
          <p:cNvSpPr>
            <a:spLocks noGrp="1" noChangeArrowheads="1"/>
          </p:cNvSpPr>
          <p:nvPr>
            <p:ph type="ftr" sz="quarter" idx="11"/>
          </p:nvPr>
        </p:nvSpPr>
        <p:spPr>
          <a:xfrm>
            <a:off x="468313" y="6356350"/>
            <a:ext cx="2895600" cy="457200"/>
          </a:xfrm>
          <a:prstGeom prst="rect">
            <a:avLst/>
          </a:prstGeom>
          <a:ln/>
        </p:spPr>
        <p:txBody>
          <a:bodyPr/>
          <a:lstStyle>
            <a:lvl1pPr>
              <a:defRPr/>
            </a:lvl1pPr>
          </a:lstStyle>
          <a:p>
            <a:pPr>
              <a:defRPr/>
            </a:pPr>
            <a:r>
              <a:rPr lang="de-DE" smtClean="0"/>
              <a:t>ERASMUS-Infoveranstaltung WS2013/14</a:t>
            </a:r>
            <a:endParaRPr lang="de-DE"/>
          </a:p>
        </p:txBody>
      </p:sp>
      <p:sp>
        <p:nvSpPr>
          <p:cNvPr id="6" name="Rectangle 10"/>
          <p:cNvSpPr>
            <a:spLocks noGrp="1" noChangeArrowheads="1"/>
          </p:cNvSpPr>
          <p:nvPr>
            <p:ph type="sldNum" sz="quarter" idx="12"/>
          </p:nvPr>
        </p:nvSpPr>
        <p:spPr>
          <a:xfrm>
            <a:off x="6553200" y="6356350"/>
            <a:ext cx="2133600" cy="457200"/>
          </a:xfrm>
          <a:prstGeom prst="rect">
            <a:avLst/>
          </a:prstGeom>
          <a:ln/>
        </p:spPr>
        <p:txBody>
          <a:bodyPr/>
          <a:lstStyle>
            <a:lvl1pPr>
              <a:defRPr/>
            </a:lvl1pPr>
          </a:lstStyle>
          <a:p>
            <a:pPr>
              <a:defRPr/>
            </a:pPr>
            <a:fld id="{5EA4BBBB-EF76-4C19-B9AF-27D4853C2DD4}" type="slidenum">
              <a:rPr lang="de-DE"/>
              <a:pPr>
                <a:defRPr/>
              </a:pPr>
              <a:t>‹Nr.›</a:t>
            </a:fld>
            <a:endParaRPr lang="de-DE"/>
          </a:p>
        </p:txBody>
      </p:sp>
    </p:spTree>
    <p:extLst>
      <p:ext uri="{BB962C8B-B14F-4D97-AF65-F5344CB8AC3E}">
        <p14:creationId xmlns:p14="http://schemas.microsoft.com/office/powerpoint/2010/main" val="932933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370013" y="301625"/>
            <a:ext cx="7313612"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1370013" y="1827213"/>
            <a:ext cx="3579812"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102225" y="1827213"/>
            <a:ext cx="35814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8"/>
          <p:cNvSpPr>
            <a:spLocks noGrp="1" noChangeArrowheads="1"/>
          </p:cNvSpPr>
          <p:nvPr>
            <p:ph type="dt" sz="half" idx="10"/>
          </p:nvPr>
        </p:nvSpPr>
        <p:spPr>
          <a:ln/>
        </p:spPr>
        <p:txBody>
          <a:bodyPr/>
          <a:lstStyle>
            <a:lvl1pPr>
              <a:defRPr/>
            </a:lvl1pPr>
          </a:lstStyle>
          <a:p>
            <a:pPr>
              <a:defRPr/>
            </a:pPr>
            <a:fld id="{45137EF3-F816-4DC4-A243-889693B0E85D}" type="datetime1">
              <a:rPr lang="de-DE" smtClean="0"/>
              <a:t>12.01.2022</a:t>
            </a:fld>
            <a:endParaRPr lang="de-DE"/>
          </a:p>
        </p:txBody>
      </p:sp>
      <p:sp>
        <p:nvSpPr>
          <p:cNvPr id="6" name="Rectangle 9"/>
          <p:cNvSpPr>
            <a:spLocks noGrp="1" noChangeArrowheads="1"/>
          </p:cNvSpPr>
          <p:nvPr>
            <p:ph type="ftr" sz="quarter" idx="11"/>
          </p:nvPr>
        </p:nvSpPr>
        <p:spPr>
          <a:xfrm>
            <a:off x="468313" y="6356350"/>
            <a:ext cx="2895600" cy="457200"/>
          </a:xfrm>
          <a:prstGeom prst="rect">
            <a:avLst/>
          </a:prstGeom>
          <a:ln/>
        </p:spPr>
        <p:txBody>
          <a:bodyPr/>
          <a:lstStyle>
            <a:lvl1pPr>
              <a:defRPr/>
            </a:lvl1pPr>
          </a:lstStyle>
          <a:p>
            <a:pPr>
              <a:defRPr/>
            </a:pPr>
            <a:r>
              <a:rPr lang="de-DE" smtClean="0"/>
              <a:t>ERASMUS-Infoveranstaltung WS2013/14</a:t>
            </a:r>
            <a:endParaRPr lang="de-DE"/>
          </a:p>
        </p:txBody>
      </p:sp>
      <p:sp>
        <p:nvSpPr>
          <p:cNvPr id="7" name="Rectangle 10"/>
          <p:cNvSpPr>
            <a:spLocks noGrp="1" noChangeArrowheads="1"/>
          </p:cNvSpPr>
          <p:nvPr>
            <p:ph type="sldNum" sz="quarter" idx="12"/>
          </p:nvPr>
        </p:nvSpPr>
        <p:spPr>
          <a:xfrm>
            <a:off x="6553200" y="6356350"/>
            <a:ext cx="2133600" cy="457200"/>
          </a:xfrm>
          <a:prstGeom prst="rect">
            <a:avLst/>
          </a:prstGeom>
          <a:ln/>
        </p:spPr>
        <p:txBody>
          <a:bodyPr/>
          <a:lstStyle>
            <a:lvl1pPr>
              <a:defRPr/>
            </a:lvl1pPr>
          </a:lstStyle>
          <a:p>
            <a:pPr>
              <a:defRPr/>
            </a:pPr>
            <a:fld id="{1D8EC9E0-7EB0-4F47-A50E-4E86C9466399}" type="slidenum">
              <a:rPr lang="de-DE"/>
              <a:pPr>
                <a:defRPr/>
              </a:pPr>
              <a:t>‹Nr.›</a:t>
            </a:fld>
            <a:endParaRPr lang="de-DE"/>
          </a:p>
        </p:txBody>
      </p:sp>
    </p:spTree>
    <p:extLst>
      <p:ext uri="{BB962C8B-B14F-4D97-AF65-F5344CB8AC3E}">
        <p14:creationId xmlns:p14="http://schemas.microsoft.com/office/powerpoint/2010/main" val="71171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a:xfrm>
            <a:off x="1370013" y="301625"/>
            <a:ext cx="7313612" cy="11430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370013" y="1827213"/>
            <a:ext cx="7313612"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1370013" y="3960813"/>
            <a:ext cx="7313612"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8"/>
          <p:cNvSpPr>
            <a:spLocks noGrp="1" noChangeArrowheads="1"/>
          </p:cNvSpPr>
          <p:nvPr>
            <p:ph type="dt" sz="half" idx="10"/>
          </p:nvPr>
        </p:nvSpPr>
        <p:spPr>
          <a:ln/>
        </p:spPr>
        <p:txBody>
          <a:bodyPr/>
          <a:lstStyle>
            <a:lvl1pPr>
              <a:defRPr/>
            </a:lvl1pPr>
          </a:lstStyle>
          <a:p>
            <a:pPr>
              <a:defRPr/>
            </a:pPr>
            <a:fld id="{F6A35CE6-52F4-4D7D-B23F-B28ACC5E38A2}" type="datetime1">
              <a:rPr lang="de-DE" smtClean="0"/>
              <a:t>12.01.2022</a:t>
            </a:fld>
            <a:endParaRPr lang="de-DE"/>
          </a:p>
        </p:txBody>
      </p:sp>
      <p:sp>
        <p:nvSpPr>
          <p:cNvPr id="6" name="Rectangle 9"/>
          <p:cNvSpPr>
            <a:spLocks noGrp="1" noChangeArrowheads="1"/>
          </p:cNvSpPr>
          <p:nvPr>
            <p:ph type="ftr" sz="quarter" idx="11"/>
          </p:nvPr>
        </p:nvSpPr>
        <p:spPr>
          <a:xfrm>
            <a:off x="468313" y="6356350"/>
            <a:ext cx="2895600" cy="457200"/>
          </a:xfrm>
          <a:prstGeom prst="rect">
            <a:avLst/>
          </a:prstGeom>
          <a:ln/>
        </p:spPr>
        <p:txBody>
          <a:bodyPr/>
          <a:lstStyle>
            <a:lvl1pPr>
              <a:defRPr/>
            </a:lvl1pPr>
          </a:lstStyle>
          <a:p>
            <a:pPr>
              <a:defRPr/>
            </a:pPr>
            <a:r>
              <a:rPr lang="de-DE" smtClean="0"/>
              <a:t>ERASMUS-Infoveranstaltung WS2013/14</a:t>
            </a:r>
            <a:endParaRPr lang="de-DE"/>
          </a:p>
        </p:txBody>
      </p:sp>
      <p:sp>
        <p:nvSpPr>
          <p:cNvPr id="7" name="Rectangle 10"/>
          <p:cNvSpPr>
            <a:spLocks noGrp="1" noChangeArrowheads="1"/>
          </p:cNvSpPr>
          <p:nvPr>
            <p:ph type="sldNum" sz="quarter" idx="12"/>
          </p:nvPr>
        </p:nvSpPr>
        <p:spPr>
          <a:xfrm>
            <a:off x="6553200" y="6356350"/>
            <a:ext cx="2133600" cy="457200"/>
          </a:xfrm>
          <a:prstGeom prst="rect">
            <a:avLst/>
          </a:prstGeom>
          <a:ln/>
        </p:spPr>
        <p:txBody>
          <a:bodyPr/>
          <a:lstStyle>
            <a:lvl1pPr>
              <a:defRPr/>
            </a:lvl1pPr>
          </a:lstStyle>
          <a:p>
            <a:pPr>
              <a:defRPr/>
            </a:pPr>
            <a:fld id="{77CB4A7D-E40A-41D7-BFA4-3298B5025D3E}" type="slidenum">
              <a:rPr lang="de-DE"/>
              <a:pPr>
                <a:defRPr/>
              </a:pPr>
              <a:t>‹Nr.›</a:t>
            </a:fld>
            <a:endParaRPr lang="de-DE"/>
          </a:p>
        </p:txBody>
      </p:sp>
    </p:spTree>
    <p:extLst>
      <p:ext uri="{BB962C8B-B14F-4D97-AF65-F5344CB8AC3E}">
        <p14:creationId xmlns:p14="http://schemas.microsoft.com/office/powerpoint/2010/main" val="249490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5"/>
          <p:cNvSpPr>
            <a:spLocks noGrp="1" noChangeArrowheads="1"/>
          </p:cNvSpPr>
          <p:nvPr>
            <p:ph type="ftr" sz="quarter" idx="10"/>
          </p:nvPr>
        </p:nvSpPr>
        <p:spPr>
          <a:ln/>
        </p:spPr>
        <p:txBody>
          <a:bodyPr/>
          <a:lstStyle>
            <a:lvl1pPr>
              <a:defRPr/>
            </a:lvl1pPr>
          </a:lstStyle>
          <a:p>
            <a:pPr>
              <a:defRPr/>
            </a:pPr>
            <a:r>
              <a:rPr lang="de-DE" smtClean="0"/>
              <a:t>ERASMUS-Infoveranstaltung WS2013/14</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450D59BB-03CF-4323-BDA1-C441B7B47C34}" type="slidenum">
              <a:rPr lang="de-DE"/>
              <a:pPr>
                <a:defRPr/>
              </a:pPr>
              <a:t>‹Nr.›</a:t>
            </a:fld>
            <a:endParaRPr lang="de-DE"/>
          </a:p>
        </p:txBody>
      </p:sp>
    </p:spTree>
    <p:extLst>
      <p:ext uri="{BB962C8B-B14F-4D97-AF65-F5344CB8AC3E}">
        <p14:creationId xmlns:p14="http://schemas.microsoft.com/office/powerpoint/2010/main" val="174124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33400" y="2141538"/>
            <a:ext cx="4035425" cy="4335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721225" y="2141538"/>
            <a:ext cx="4035425" cy="4335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r>
              <a:rPr lang="de-DE" smtClean="0"/>
              <a:t>ERASMUS-Infoveranstaltung WS2013/14</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D4000A52-1478-4085-A364-5F79652DAD9B}" type="slidenum">
              <a:rPr lang="de-DE"/>
              <a:pPr>
                <a:defRPr/>
              </a:pPr>
              <a:t>‹Nr.›</a:t>
            </a:fld>
            <a:endParaRPr lang="de-DE"/>
          </a:p>
        </p:txBody>
      </p:sp>
    </p:spTree>
    <p:extLst>
      <p:ext uri="{BB962C8B-B14F-4D97-AF65-F5344CB8AC3E}">
        <p14:creationId xmlns:p14="http://schemas.microsoft.com/office/powerpoint/2010/main" val="352574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pPr>
              <a:defRPr/>
            </a:pPr>
            <a:r>
              <a:rPr lang="de-DE" smtClean="0"/>
              <a:t>ERASMUS-Infoveranstaltung WS2013/14</a:t>
            </a:r>
            <a:endParaRPr lang="de-DE"/>
          </a:p>
        </p:txBody>
      </p:sp>
      <p:sp>
        <p:nvSpPr>
          <p:cNvPr id="8" name="Rectangle 6"/>
          <p:cNvSpPr>
            <a:spLocks noGrp="1" noChangeArrowheads="1"/>
          </p:cNvSpPr>
          <p:nvPr>
            <p:ph type="sldNum" sz="quarter" idx="11"/>
          </p:nvPr>
        </p:nvSpPr>
        <p:spPr>
          <a:ln/>
        </p:spPr>
        <p:txBody>
          <a:bodyPr/>
          <a:lstStyle>
            <a:lvl1pPr>
              <a:defRPr/>
            </a:lvl1pPr>
          </a:lstStyle>
          <a:p>
            <a:pPr>
              <a:defRPr/>
            </a:pPr>
            <a:fld id="{541247BD-FB1F-40E6-8B53-D171D8E1FEC3}" type="slidenum">
              <a:rPr lang="de-DE"/>
              <a:pPr>
                <a:defRPr/>
              </a:pPr>
              <a:t>‹Nr.›</a:t>
            </a:fld>
            <a:endParaRPr lang="de-DE"/>
          </a:p>
        </p:txBody>
      </p:sp>
    </p:spTree>
    <p:extLst>
      <p:ext uri="{BB962C8B-B14F-4D97-AF65-F5344CB8AC3E}">
        <p14:creationId xmlns:p14="http://schemas.microsoft.com/office/powerpoint/2010/main" val="1809013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r>
              <a:rPr lang="de-DE" smtClean="0"/>
              <a:t>ERASMUS-Infoveranstaltung WS2013/14</a:t>
            </a:r>
            <a:endParaRPr lang="de-DE"/>
          </a:p>
        </p:txBody>
      </p:sp>
      <p:sp>
        <p:nvSpPr>
          <p:cNvPr id="4" name="Rectangle 6"/>
          <p:cNvSpPr>
            <a:spLocks noGrp="1" noChangeArrowheads="1"/>
          </p:cNvSpPr>
          <p:nvPr>
            <p:ph type="sldNum" sz="quarter" idx="11"/>
          </p:nvPr>
        </p:nvSpPr>
        <p:spPr>
          <a:ln/>
        </p:spPr>
        <p:txBody>
          <a:bodyPr/>
          <a:lstStyle>
            <a:lvl1pPr>
              <a:defRPr/>
            </a:lvl1pPr>
          </a:lstStyle>
          <a:p>
            <a:pPr>
              <a:defRPr/>
            </a:pPr>
            <a:fld id="{6BBB956B-A328-409A-AB64-06E58CDCF0C6}" type="slidenum">
              <a:rPr lang="de-DE"/>
              <a:pPr>
                <a:defRPr/>
              </a:pPr>
              <a:t>‹Nr.›</a:t>
            </a:fld>
            <a:endParaRPr lang="de-DE"/>
          </a:p>
        </p:txBody>
      </p:sp>
    </p:spTree>
    <p:extLst>
      <p:ext uri="{BB962C8B-B14F-4D97-AF65-F5344CB8AC3E}">
        <p14:creationId xmlns:p14="http://schemas.microsoft.com/office/powerpoint/2010/main" val="1720538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de-DE" smtClean="0"/>
              <a:t>ERASMUS-Infoveranstaltung WS2013/14</a:t>
            </a:r>
            <a:endParaRPr lang="de-DE"/>
          </a:p>
        </p:txBody>
      </p:sp>
      <p:sp>
        <p:nvSpPr>
          <p:cNvPr id="3" name="Rectangle 6"/>
          <p:cNvSpPr>
            <a:spLocks noGrp="1" noChangeArrowheads="1"/>
          </p:cNvSpPr>
          <p:nvPr>
            <p:ph type="sldNum" sz="quarter" idx="11"/>
          </p:nvPr>
        </p:nvSpPr>
        <p:spPr>
          <a:ln/>
        </p:spPr>
        <p:txBody>
          <a:bodyPr/>
          <a:lstStyle>
            <a:lvl1pPr>
              <a:defRPr/>
            </a:lvl1pPr>
          </a:lstStyle>
          <a:p>
            <a:pPr>
              <a:defRPr/>
            </a:pPr>
            <a:fld id="{D22A54DC-55CE-48E3-98F6-C86388340981}" type="slidenum">
              <a:rPr lang="de-DE"/>
              <a:pPr>
                <a:defRPr/>
              </a:pPr>
              <a:t>‹Nr.›</a:t>
            </a:fld>
            <a:endParaRPr lang="de-DE"/>
          </a:p>
        </p:txBody>
      </p:sp>
    </p:spTree>
    <p:extLst>
      <p:ext uri="{BB962C8B-B14F-4D97-AF65-F5344CB8AC3E}">
        <p14:creationId xmlns:p14="http://schemas.microsoft.com/office/powerpoint/2010/main" val="139183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smtClean="0"/>
              <a:t>ERASMUS-Infoveranstaltung WS2013/14</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628DF7D4-084E-4E47-8035-32D411319BC6}" type="slidenum">
              <a:rPr lang="de-DE"/>
              <a:pPr>
                <a:defRPr/>
              </a:pPr>
              <a:t>‹Nr.›</a:t>
            </a:fld>
            <a:endParaRPr lang="de-DE"/>
          </a:p>
        </p:txBody>
      </p:sp>
    </p:spTree>
    <p:extLst>
      <p:ext uri="{BB962C8B-B14F-4D97-AF65-F5344CB8AC3E}">
        <p14:creationId xmlns:p14="http://schemas.microsoft.com/office/powerpoint/2010/main" val="170021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smtClean="0"/>
              <a:t>ERASMUS-Infoveranstaltung WS2013/14</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F82BAAA2-FC7D-4A97-BC40-FF5F459582C3}" type="slidenum">
              <a:rPr lang="de-DE"/>
              <a:pPr>
                <a:defRPr/>
              </a:pPr>
              <a:t>‹Nr.›</a:t>
            </a:fld>
            <a:endParaRPr lang="de-DE"/>
          </a:p>
        </p:txBody>
      </p:sp>
    </p:spTree>
    <p:extLst>
      <p:ext uri="{BB962C8B-B14F-4D97-AF65-F5344CB8AC3E}">
        <p14:creationId xmlns:p14="http://schemas.microsoft.com/office/powerpoint/2010/main" val="2389441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33400" y="2141538"/>
            <a:ext cx="8223250"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9" name="Rectangle 5"/>
          <p:cNvSpPr>
            <a:spLocks noGrp="1" noChangeArrowheads="1"/>
          </p:cNvSpPr>
          <p:nvPr>
            <p:ph type="ftr" sz="quarter" idx="3"/>
          </p:nvPr>
        </p:nvSpPr>
        <p:spPr bwMode="auto">
          <a:xfrm>
            <a:off x="373063" y="6604000"/>
            <a:ext cx="5854700" cy="252413"/>
          </a:xfrm>
          <a:prstGeom prst="rect">
            <a:avLst/>
          </a:prstGeom>
          <a:noFill/>
          <a:ln w="9525">
            <a:noFill/>
            <a:miter lim="800000"/>
            <a:headEnd/>
            <a:tailEnd/>
          </a:ln>
          <a:effectLst/>
        </p:spPr>
        <p:txBody>
          <a:bodyPr vert="horz" wrap="none" lIns="0" tIns="0" rIns="0" bIns="0" numCol="1" anchor="ctr" anchorCtr="0" compatLnSpc="1">
            <a:prstTxWarp prst="textNoShape">
              <a:avLst/>
            </a:prstTxWarp>
          </a:bodyPr>
          <a:lstStyle>
            <a:lvl1pPr>
              <a:lnSpc>
                <a:spcPct val="90000"/>
              </a:lnSpc>
              <a:spcAft>
                <a:spcPct val="50000"/>
              </a:spcAft>
              <a:defRPr sz="1000"/>
            </a:lvl1pPr>
          </a:lstStyle>
          <a:p>
            <a:pPr>
              <a:defRPr/>
            </a:pPr>
            <a:r>
              <a:rPr lang="de-DE" smtClean="0"/>
              <a:t>ERASMUS-Infoveranstaltung WS2013/14</a:t>
            </a:r>
            <a:endParaRPr lang="de-DE"/>
          </a:p>
        </p:txBody>
      </p:sp>
      <p:sp>
        <p:nvSpPr>
          <p:cNvPr id="1030" name="Rectangle 6"/>
          <p:cNvSpPr>
            <a:spLocks noGrp="1" noChangeArrowheads="1"/>
          </p:cNvSpPr>
          <p:nvPr>
            <p:ph type="sldNum" sz="quarter" idx="4"/>
          </p:nvPr>
        </p:nvSpPr>
        <p:spPr bwMode="auto">
          <a:xfrm>
            <a:off x="6815138" y="6604000"/>
            <a:ext cx="1947862" cy="252413"/>
          </a:xfrm>
          <a:prstGeom prst="rect">
            <a:avLst/>
          </a:prstGeom>
          <a:noFill/>
          <a:ln w="9525">
            <a:noFill/>
            <a:miter lim="800000"/>
            <a:headEnd/>
            <a:tailEnd/>
          </a:ln>
          <a:effectLst/>
        </p:spPr>
        <p:txBody>
          <a:bodyPr vert="horz" wrap="none" lIns="0" tIns="0" rIns="0" bIns="0" numCol="1" anchor="ctr" anchorCtr="0" compatLnSpc="1">
            <a:prstTxWarp prst="textNoShape">
              <a:avLst/>
            </a:prstTxWarp>
          </a:bodyPr>
          <a:lstStyle>
            <a:lvl1pPr algn="r">
              <a:lnSpc>
                <a:spcPct val="90000"/>
              </a:lnSpc>
              <a:spcAft>
                <a:spcPct val="50000"/>
              </a:spcAft>
              <a:defRPr sz="1000"/>
            </a:lvl1pPr>
          </a:lstStyle>
          <a:p>
            <a:pPr>
              <a:defRPr/>
            </a:pPr>
            <a:fld id="{8061C64B-7CA9-493B-916B-29665DFEDE9F}" type="slidenum">
              <a:rPr lang="de-DE"/>
              <a:pPr>
                <a:defRPr/>
              </a:pPr>
              <a:t>‹Nr.›</a:t>
            </a:fld>
            <a:endParaRPr lang="de-DE"/>
          </a:p>
        </p:txBody>
      </p:sp>
      <p:sp>
        <p:nvSpPr>
          <p:cNvPr id="2" name="Rectangle 2"/>
          <p:cNvSpPr>
            <a:spLocks noGrp="1" noChangeArrowheads="1"/>
          </p:cNvSpPr>
          <p:nvPr>
            <p:ph type="title"/>
          </p:nvPr>
        </p:nvSpPr>
        <p:spPr bwMode="auto">
          <a:xfrm>
            <a:off x="3175" y="685800"/>
            <a:ext cx="9137650" cy="655638"/>
          </a:xfrm>
          <a:prstGeom prst="rect">
            <a:avLst/>
          </a:prstGeom>
          <a:solidFill>
            <a:srgbClr val="AFBF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0" tIns="0" rIns="2736000" bIns="0" numCol="1" anchor="ctr" anchorCtr="0" compatLnSpc="1">
            <a:prstTxWarp prst="textNoShape">
              <a:avLst/>
            </a:prstTxWarp>
          </a:bodyPr>
          <a:lstStyle/>
          <a:p>
            <a:pPr lvl="0"/>
            <a:r>
              <a:rPr lang="de-DE" smtClean="0"/>
              <a:t>Klicken Sie, um das Titelformat zu bearbeiten</a:t>
            </a:r>
          </a:p>
        </p:txBody>
      </p:sp>
    </p:spTree>
  </p:cSld>
  <p:clrMap bg1="lt1" tx1="dk1" bg2="lt2" tx2="dk2" accent1="accent1" accent2="accent2" accent3="accent3" accent4="accent4" accent5="accent5" accent6="accent6" hlink="hlink" folHlink="folHlink"/>
  <p:sldLayoutIdLst>
    <p:sldLayoutId id="2147483997"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hf hdr="0" dt="0"/>
  <p:txStyles>
    <p:titleStyle>
      <a:lvl1pPr algn="l" rtl="0" eaLnBrk="0" fontAlgn="base" hangingPunct="0">
        <a:lnSpc>
          <a:spcPct val="90000"/>
        </a:lnSpc>
        <a:spcBef>
          <a:spcPct val="0"/>
        </a:spcBef>
        <a:spcAft>
          <a:spcPct val="0"/>
        </a:spcAft>
        <a:defRPr sz="2400" b="1">
          <a:solidFill>
            <a:srgbClr val="000000"/>
          </a:solidFill>
          <a:latin typeface="+mj-lt"/>
          <a:ea typeface="+mj-ea"/>
          <a:cs typeface="+mj-cs"/>
        </a:defRPr>
      </a:lvl1pPr>
      <a:lvl2pPr algn="l" rtl="0" eaLnBrk="0" fontAlgn="base" hangingPunct="0">
        <a:lnSpc>
          <a:spcPct val="90000"/>
        </a:lnSpc>
        <a:spcBef>
          <a:spcPct val="0"/>
        </a:spcBef>
        <a:spcAft>
          <a:spcPct val="0"/>
        </a:spcAft>
        <a:defRPr sz="2400" b="1">
          <a:solidFill>
            <a:srgbClr val="000000"/>
          </a:solidFill>
          <a:latin typeface="CorpoS" pitchFamily="2" charset="0"/>
        </a:defRPr>
      </a:lvl2pPr>
      <a:lvl3pPr algn="l" rtl="0" eaLnBrk="0" fontAlgn="base" hangingPunct="0">
        <a:lnSpc>
          <a:spcPct val="90000"/>
        </a:lnSpc>
        <a:spcBef>
          <a:spcPct val="0"/>
        </a:spcBef>
        <a:spcAft>
          <a:spcPct val="0"/>
        </a:spcAft>
        <a:defRPr sz="2400" b="1">
          <a:solidFill>
            <a:srgbClr val="000000"/>
          </a:solidFill>
          <a:latin typeface="CorpoS" pitchFamily="2" charset="0"/>
        </a:defRPr>
      </a:lvl3pPr>
      <a:lvl4pPr algn="l" rtl="0" eaLnBrk="0" fontAlgn="base" hangingPunct="0">
        <a:lnSpc>
          <a:spcPct val="90000"/>
        </a:lnSpc>
        <a:spcBef>
          <a:spcPct val="0"/>
        </a:spcBef>
        <a:spcAft>
          <a:spcPct val="0"/>
        </a:spcAft>
        <a:defRPr sz="2400" b="1">
          <a:solidFill>
            <a:srgbClr val="000000"/>
          </a:solidFill>
          <a:latin typeface="CorpoS" pitchFamily="2" charset="0"/>
        </a:defRPr>
      </a:lvl4pPr>
      <a:lvl5pPr algn="l" rtl="0" eaLnBrk="0" fontAlgn="base" hangingPunct="0">
        <a:lnSpc>
          <a:spcPct val="90000"/>
        </a:lnSpc>
        <a:spcBef>
          <a:spcPct val="0"/>
        </a:spcBef>
        <a:spcAft>
          <a:spcPct val="0"/>
        </a:spcAft>
        <a:defRPr sz="2400" b="1">
          <a:solidFill>
            <a:srgbClr val="000000"/>
          </a:solidFill>
          <a:latin typeface="CorpoS" pitchFamily="2" charset="0"/>
        </a:defRPr>
      </a:lvl5pPr>
      <a:lvl6pPr marL="457200" algn="l" rtl="0" eaLnBrk="0" fontAlgn="base" hangingPunct="0">
        <a:lnSpc>
          <a:spcPct val="90000"/>
        </a:lnSpc>
        <a:spcBef>
          <a:spcPct val="0"/>
        </a:spcBef>
        <a:spcAft>
          <a:spcPct val="0"/>
        </a:spcAft>
        <a:defRPr sz="2400" b="1">
          <a:solidFill>
            <a:srgbClr val="000000"/>
          </a:solidFill>
          <a:latin typeface="CorpoS" pitchFamily="2" charset="0"/>
        </a:defRPr>
      </a:lvl6pPr>
      <a:lvl7pPr marL="914400" algn="l" rtl="0" eaLnBrk="0" fontAlgn="base" hangingPunct="0">
        <a:lnSpc>
          <a:spcPct val="90000"/>
        </a:lnSpc>
        <a:spcBef>
          <a:spcPct val="0"/>
        </a:spcBef>
        <a:spcAft>
          <a:spcPct val="0"/>
        </a:spcAft>
        <a:defRPr sz="2400" b="1">
          <a:solidFill>
            <a:srgbClr val="000000"/>
          </a:solidFill>
          <a:latin typeface="CorpoS" pitchFamily="2" charset="0"/>
        </a:defRPr>
      </a:lvl7pPr>
      <a:lvl8pPr marL="1371600" algn="l" rtl="0" eaLnBrk="0" fontAlgn="base" hangingPunct="0">
        <a:lnSpc>
          <a:spcPct val="90000"/>
        </a:lnSpc>
        <a:spcBef>
          <a:spcPct val="0"/>
        </a:spcBef>
        <a:spcAft>
          <a:spcPct val="0"/>
        </a:spcAft>
        <a:defRPr sz="2400" b="1">
          <a:solidFill>
            <a:srgbClr val="000000"/>
          </a:solidFill>
          <a:latin typeface="CorpoS" pitchFamily="2" charset="0"/>
        </a:defRPr>
      </a:lvl8pPr>
      <a:lvl9pPr marL="1828800" algn="l" rtl="0" eaLnBrk="0" fontAlgn="base" hangingPunct="0">
        <a:lnSpc>
          <a:spcPct val="90000"/>
        </a:lnSpc>
        <a:spcBef>
          <a:spcPct val="0"/>
        </a:spcBef>
        <a:spcAft>
          <a:spcPct val="0"/>
        </a:spcAft>
        <a:defRPr sz="2400" b="1">
          <a:solidFill>
            <a:srgbClr val="000000"/>
          </a:solidFill>
          <a:latin typeface="CorpoS" pitchFamily="2" charset="0"/>
        </a:defRPr>
      </a:lvl9pPr>
    </p:titleStyle>
    <p:bodyStyle>
      <a:lvl1pPr marL="265113" indent="-265113" algn="l" rtl="0" eaLnBrk="0" fontAlgn="base" hangingPunct="0">
        <a:spcBef>
          <a:spcPct val="0"/>
        </a:spcBef>
        <a:spcAft>
          <a:spcPct val="0"/>
        </a:spcAft>
        <a:buFont typeface="Wingdings" pitchFamily="2" charset="2"/>
        <a:buChar char="§"/>
        <a:defRPr sz="2400">
          <a:solidFill>
            <a:schemeClr val="tx1"/>
          </a:solidFill>
          <a:latin typeface="+mn-lt"/>
          <a:ea typeface="+mn-ea"/>
          <a:cs typeface="+mn-cs"/>
        </a:defRPr>
      </a:lvl1pPr>
      <a:lvl2pPr marL="708025" indent="-263525" algn="l" rtl="0" eaLnBrk="0" fontAlgn="base" hangingPunct="0">
        <a:spcBef>
          <a:spcPct val="0"/>
        </a:spcBef>
        <a:spcAft>
          <a:spcPct val="0"/>
        </a:spcAft>
        <a:buFont typeface="Wingdings" pitchFamily="2" charset="2"/>
        <a:buChar char="§"/>
        <a:defRPr sz="2000">
          <a:solidFill>
            <a:schemeClr val="tx1"/>
          </a:solidFill>
          <a:latin typeface="+mn-lt"/>
        </a:defRPr>
      </a:lvl2pPr>
      <a:lvl3pPr marL="1174750" indent="-287338" algn="l" rtl="0" eaLnBrk="0" fontAlgn="base" hangingPunct="0">
        <a:spcBef>
          <a:spcPct val="0"/>
        </a:spcBef>
        <a:spcAft>
          <a:spcPct val="0"/>
        </a:spcAft>
        <a:buFont typeface="Wingdings" pitchFamily="2" charset="2"/>
        <a:buChar char="§"/>
        <a:defRPr sz="2000">
          <a:solidFill>
            <a:schemeClr val="tx1"/>
          </a:solidFill>
          <a:latin typeface="+mn-lt"/>
        </a:defRPr>
      </a:lvl3pPr>
      <a:lvl4pPr marL="1582738" indent="-228600" algn="l" rtl="0" eaLnBrk="0" fontAlgn="base" hangingPunct="0">
        <a:spcBef>
          <a:spcPct val="0"/>
        </a:spcBef>
        <a:spcAft>
          <a:spcPct val="0"/>
        </a:spcAft>
        <a:buFont typeface="Wingdings" pitchFamily="2" charset="2"/>
        <a:buChar char="§"/>
        <a:defRPr sz="2000">
          <a:solidFill>
            <a:schemeClr val="tx1"/>
          </a:solidFill>
          <a:latin typeface="+mn-lt"/>
        </a:defRPr>
      </a:lvl4pPr>
      <a:lvl5pPr marL="1990725" indent="-228600" algn="l" rtl="0" eaLnBrk="0" fontAlgn="base" hangingPunct="0">
        <a:spcBef>
          <a:spcPct val="0"/>
        </a:spcBef>
        <a:spcAft>
          <a:spcPct val="0"/>
        </a:spcAft>
        <a:buFont typeface="Wingdings" pitchFamily="2" charset="2"/>
        <a:buChar char="§"/>
        <a:defRPr sz="2000">
          <a:solidFill>
            <a:schemeClr val="tx1"/>
          </a:solidFill>
          <a:latin typeface="+mn-lt"/>
        </a:defRPr>
      </a:lvl5pPr>
      <a:lvl6pPr marL="2447925" indent="-228600" algn="l" rtl="0" eaLnBrk="0" fontAlgn="base" hangingPunct="0">
        <a:spcBef>
          <a:spcPct val="0"/>
        </a:spcBef>
        <a:spcAft>
          <a:spcPct val="0"/>
        </a:spcAft>
        <a:buFont typeface="Wingdings" pitchFamily="2" charset="2"/>
        <a:buChar char="§"/>
        <a:defRPr sz="2000">
          <a:solidFill>
            <a:schemeClr val="tx1"/>
          </a:solidFill>
          <a:latin typeface="+mn-lt"/>
        </a:defRPr>
      </a:lvl6pPr>
      <a:lvl7pPr marL="2905125" indent="-228600" algn="l" rtl="0" eaLnBrk="0" fontAlgn="base" hangingPunct="0">
        <a:spcBef>
          <a:spcPct val="0"/>
        </a:spcBef>
        <a:spcAft>
          <a:spcPct val="0"/>
        </a:spcAft>
        <a:buFont typeface="Wingdings" pitchFamily="2" charset="2"/>
        <a:buChar char="§"/>
        <a:defRPr sz="2000">
          <a:solidFill>
            <a:schemeClr val="tx1"/>
          </a:solidFill>
          <a:latin typeface="+mn-lt"/>
        </a:defRPr>
      </a:lvl7pPr>
      <a:lvl8pPr marL="3362325" indent="-228600" algn="l" rtl="0" eaLnBrk="0" fontAlgn="base" hangingPunct="0">
        <a:spcBef>
          <a:spcPct val="0"/>
        </a:spcBef>
        <a:spcAft>
          <a:spcPct val="0"/>
        </a:spcAft>
        <a:buFont typeface="Wingdings" pitchFamily="2" charset="2"/>
        <a:buChar char="§"/>
        <a:defRPr sz="2000">
          <a:solidFill>
            <a:schemeClr val="tx1"/>
          </a:solidFill>
          <a:latin typeface="+mn-lt"/>
        </a:defRPr>
      </a:lvl8pPr>
      <a:lvl9pPr marL="3819525" indent="-228600" algn="l" rtl="0" eaLnBrk="0" fontAlgn="base" hangingPunct="0">
        <a:spcBef>
          <a:spcPct val="0"/>
        </a:spcBef>
        <a:spcAft>
          <a:spcPct val="0"/>
        </a:spcAft>
        <a:buFont typeface="Wingdings" pitchFamily="2" charset="2"/>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238500" y="0"/>
            <a:ext cx="11925300" cy="3810000"/>
            <a:chOff x="-2040" y="0"/>
            <a:chExt cx="7512" cy="2400"/>
          </a:xfrm>
        </p:grpSpPr>
        <p:sp>
          <p:nvSpPr>
            <p:cNvPr id="2059" name="AutoShape 3"/>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060" name="AutoShape 4"/>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061" name="Line 5"/>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051" name="Rectangle 6"/>
          <p:cNvSpPr>
            <a:spLocks noGrp="1" noChangeArrowheads="1"/>
          </p:cNvSpPr>
          <p:nvPr>
            <p:ph type="title"/>
          </p:nvPr>
        </p:nvSpPr>
        <p:spPr bwMode="auto">
          <a:xfrm>
            <a:off x="1370013" y="301625"/>
            <a:ext cx="73136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de-DE" smtClean="0"/>
              <a:t>Titelmasterformat durch Klicken bearbeiten</a:t>
            </a:r>
          </a:p>
        </p:txBody>
      </p:sp>
      <p:sp>
        <p:nvSpPr>
          <p:cNvPr id="2052" name="Rectangle 7"/>
          <p:cNvSpPr>
            <a:spLocks noGrp="1" noChangeArrowheads="1"/>
          </p:cNvSpPr>
          <p:nvPr>
            <p:ph type="body" idx="1"/>
          </p:nvPr>
        </p:nvSpPr>
        <p:spPr bwMode="auto">
          <a:xfrm>
            <a:off x="1370013" y="1827213"/>
            <a:ext cx="73136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59400" name="Rectangle 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n-lt"/>
              </a:defRPr>
            </a:lvl1pPr>
          </a:lstStyle>
          <a:p>
            <a:pPr>
              <a:defRPr/>
            </a:pPr>
            <a:fld id="{511FFE96-08EC-4320-B28D-6C32DB1C8283}" type="datetime1">
              <a:rPr lang="de-DE" smtClean="0"/>
              <a:t>12.01.2022</a:t>
            </a:fld>
            <a:endParaRPr lang="de-DE" dirty="0"/>
          </a:p>
        </p:txBody>
      </p:sp>
      <p:pic>
        <p:nvPicPr>
          <p:cNvPr id="2056" name="Picture 1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494713" y="0"/>
            <a:ext cx="62547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EU flag-Erasmus+_vect_POS"/>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15325" y="-4608"/>
            <a:ext cx="28765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8"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Ls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cs typeface="Arial" charset="0"/>
        </a:defRPr>
      </a:lvl2pPr>
      <a:lvl3pPr algn="l" rtl="0" eaLnBrk="0" fontAlgn="base" hangingPunct="0">
        <a:spcBef>
          <a:spcPct val="0"/>
        </a:spcBef>
        <a:spcAft>
          <a:spcPct val="0"/>
        </a:spcAft>
        <a:defRPr sz="3600">
          <a:solidFill>
            <a:schemeClr val="tx2"/>
          </a:solidFill>
          <a:latin typeface="Arial" charset="0"/>
          <a:cs typeface="Arial" charset="0"/>
        </a:defRPr>
      </a:lvl3pPr>
      <a:lvl4pPr algn="l" rtl="0" eaLnBrk="0" fontAlgn="base" hangingPunct="0">
        <a:spcBef>
          <a:spcPct val="0"/>
        </a:spcBef>
        <a:spcAft>
          <a:spcPct val="0"/>
        </a:spcAft>
        <a:defRPr sz="3600">
          <a:solidFill>
            <a:schemeClr val="tx2"/>
          </a:solidFill>
          <a:latin typeface="Arial" charset="0"/>
          <a:cs typeface="Arial" charset="0"/>
        </a:defRPr>
      </a:lvl4pPr>
      <a:lvl5pPr algn="l" rtl="0" eaLnBrk="0" fontAlgn="base" hangingPunct="0">
        <a:spcBef>
          <a:spcPct val="0"/>
        </a:spcBef>
        <a:spcAft>
          <a:spcPct val="0"/>
        </a:spcAft>
        <a:defRPr sz="3600">
          <a:solidFill>
            <a:schemeClr val="tx2"/>
          </a:solidFill>
          <a:latin typeface="Arial" charset="0"/>
          <a:cs typeface="Arial" charset="0"/>
        </a:defRPr>
      </a:lvl5pPr>
      <a:lvl6pPr marL="457200" algn="l" rtl="0" fontAlgn="base">
        <a:spcBef>
          <a:spcPct val="0"/>
        </a:spcBef>
        <a:spcAft>
          <a:spcPct val="0"/>
        </a:spcAft>
        <a:defRPr sz="3600">
          <a:solidFill>
            <a:schemeClr val="tx2"/>
          </a:solidFill>
          <a:latin typeface="Arial" charset="0"/>
          <a:cs typeface="Arial" charset="0"/>
        </a:defRPr>
      </a:lvl6pPr>
      <a:lvl7pPr marL="914400" algn="l" rtl="0" fontAlgn="base">
        <a:spcBef>
          <a:spcPct val="0"/>
        </a:spcBef>
        <a:spcAft>
          <a:spcPct val="0"/>
        </a:spcAft>
        <a:defRPr sz="3600">
          <a:solidFill>
            <a:schemeClr val="tx2"/>
          </a:solidFill>
          <a:latin typeface="Arial" charset="0"/>
          <a:cs typeface="Arial" charset="0"/>
        </a:defRPr>
      </a:lvl7pPr>
      <a:lvl8pPr marL="1371600" algn="l" rtl="0" fontAlgn="base">
        <a:spcBef>
          <a:spcPct val="0"/>
        </a:spcBef>
        <a:spcAft>
          <a:spcPct val="0"/>
        </a:spcAft>
        <a:defRPr sz="3600">
          <a:solidFill>
            <a:schemeClr val="tx2"/>
          </a:solidFill>
          <a:latin typeface="Arial" charset="0"/>
          <a:cs typeface="Arial" charset="0"/>
        </a:defRPr>
      </a:lvl8pPr>
      <a:lvl9pPr marL="1828800" algn="l" rtl="0" fontAlgn="base">
        <a:spcBef>
          <a:spcPct val="0"/>
        </a:spcBef>
        <a:spcAft>
          <a:spcPct val="0"/>
        </a:spcAft>
        <a:defRPr sz="36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cs typeface="+mn-cs"/>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cs typeface="+mn-cs"/>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cs typeface="+mn-cs"/>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hyperlink" Target="http://www.ins-ausland-downloads.uni-trier.de/"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hyperlink" Target="https://erasmusbytrain.eu/"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uni-trier.de/index.php?id=66500"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t2m.io/mXc4FjcV" TargetMode="External"/><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t2m.io/hryUcvm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tiff"/><Relationship Id="rId5" Type="http://schemas.openxmlformats.org/officeDocument/2006/relationships/image" Target="../media/image2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gif"/><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7.jp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hyperlink" Target="https://www.uni-trier.de/index.php?id=56418" TargetMode="External"/><Relationship Id="rId7" Type="http://schemas.openxmlformats.org/officeDocument/2006/relationships/image" Target="../media/image52.jpeg"/><Relationship Id="rId2" Type="http://schemas.openxmlformats.org/officeDocument/2006/relationships/hyperlink" Target="http://www.ins-ausland.uni-trier.de/" TargetMode="Externa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hyperlink" Target="https://www.uni-trier.de/index.php?id=29710" TargetMode="External"/><Relationship Id="rId4" Type="http://schemas.openxmlformats.org/officeDocument/2006/relationships/hyperlink" Target="http://www.auslandsstipendien.d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hyperlink" Target="http://www.erasmuspraktika.de/"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uni-trier.de/index.php?id=74937"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uni-trier.de/index.php?id=66500"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www.sprachenzentrum.uni-trier.de/"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idx="4294967295"/>
          </p:nvPr>
        </p:nvSpPr>
        <p:spPr>
          <a:xfrm>
            <a:off x="1443038" y="985838"/>
            <a:ext cx="7239000" cy="1444625"/>
          </a:xfrm>
          <a:effectLst>
            <a:outerShdw blurRad="50800" dist="25400" dir="5400000" algn="ctr" rotWithShape="0">
              <a:schemeClr val="bg1">
                <a:lumMod val="85000"/>
              </a:schemeClr>
            </a:outerShdw>
          </a:effectLst>
        </p:spPr>
        <p:txBody>
          <a:bodyPr lIns="0" tIns="0" rIns="0" bIns="0" anchor="ctr"/>
          <a:lstStyle/>
          <a:p>
            <a:pPr algn="ctr" eaLnBrk="1" hangingPunct="1"/>
            <a:r>
              <a:rPr lang="en-US" sz="4400" b="1" dirty="0" smtClean="0">
                <a:effectLst>
                  <a:outerShdw blurRad="38100" dist="38100" dir="2700000" algn="tl">
                    <a:srgbClr val="000000">
                      <a:alpha val="43137"/>
                    </a:srgbClr>
                  </a:outerShdw>
                </a:effectLst>
              </a:rPr>
              <a:t>ERASMUS</a:t>
            </a:r>
            <a:br>
              <a:rPr lang="en-US" sz="4400" b="1" dirty="0" smtClean="0">
                <a:effectLst>
                  <a:outerShdw blurRad="38100" dist="38100" dir="2700000" algn="tl">
                    <a:srgbClr val="000000">
                      <a:alpha val="43137"/>
                    </a:srgbClr>
                  </a:outerShdw>
                </a:effectLst>
              </a:rPr>
            </a:br>
            <a:r>
              <a:rPr lang="de-DE" b="1" dirty="0" smtClean="0">
                <a:effectLst>
                  <a:outerShdw blurRad="38100" dist="38100" dir="2700000" algn="tl">
                    <a:srgbClr val="000000">
                      <a:alpha val="43137"/>
                    </a:srgbClr>
                  </a:outerShdw>
                </a:effectLst>
              </a:rPr>
              <a:t>Informationsveranstaltung</a:t>
            </a:r>
          </a:p>
        </p:txBody>
      </p:sp>
      <p:sp>
        <p:nvSpPr>
          <p:cNvPr id="6149" name="Rectangle 3"/>
          <p:cNvSpPr>
            <a:spLocks noGrp="1" noChangeArrowheads="1"/>
          </p:cNvSpPr>
          <p:nvPr>
            <p:ph type="subTitle" idx="4294967295"/>
          </p:nvPr>
        </p:nvSpPr>
        <p:spPr>
          <a:xfrm>
            <a:off x="574675" y="5276389"/>
            <a:ext cx="8245475" cy="981807"/>
          </a:xfrm>
          <a:effectLst>
            <a:outerShdw blurRad="50800" dist="25400" dir="5400000" algn="ctr" rotWithShape="0">
              <a:schemeClr val="bg1">
                <a:lumMod val="95000"/>
              </a:schemeClr>
            </a:outerShdw>
          </a:effectLst>
        </p:spPr>
        <p:txBody>
          <a:bodyPr lIns="0" tIns="0" rIns="0" bIns="0" anchor="ctr">
            <a:spAutoFit/>
          </a:bodyPr>
          <a:lstStyle/>
          <a:p>
            <a:pPr marL="0" indent="0" algn="ctr" eaLnBrk="1" hangingPunct="1">
              <a:buNone/>
            </a:pPr>
            <a:r>
              <a:rPr lang="de-DE" dirty="0">
                <a:solidFill>
                  <a:srgbClr val="000000"/>
                </a:solidFill>
                <a:effectLst>
                  <a:outerShdw blurRad="38100" dist="38100" dir="2700000" algn="tl">
                    <a:srgbClr val="000000">
                      <a:alpha val="43137"/>
                    </a:srgbClr>
                  </a:outerShdw>
                </a:effectLst>
              </a:rPr>
              <a:t>Anne </a:t>
            </a:r>
            <a:r>
              <a:rPr lang="de-DE" dirty="0" err="1" smtClean="0">
                <a:solidFill>
                  <a:srgbClr val="000000"/>
                </a:solidFill>
                <a:effectLst>
                  <a:outerShdw blurRad="38100" dist="38100" dir="2700000" algn="tl">
                    <a:srgbClr val="000000">
                      <a:alpha val="43137"/>
                    </a:srgbClr>
                  </a:outerShdw>
                </a:effectLst>
              </a:rPr>
              <a:t>Freihoff</a:t>
            </a:r>
            <a:r>
              <a:rPr lang="de-DE" dirty="0" smtClean="0">
                <a:solidFill>
                  <a:srgbClr val="000000"/>
                </a:solidFill>
                <a:effectLst>
                  <a:outerShdw blurRad="38100" dist="38100" dir="2700000" algn="tl">
                    <a:srgbClr val="000000">
                      <a:alpha val="43137"/>
                    </a:srgbClr>
                  </a:outerShdw>
                </a:effectLst>
              </a:rPr>
              <a:t>,</a:t>
            </a:r>
            <a:endParaRPr lang="de-DE" dirty="0">
              <a:solidFill>
                <a:srgbClr val="000000"/>
              </a:solidFill>
              <a:effectLst>
                <a:outerShdw blurRad="38100" dist="38100" dir="2700000" algn="tl">
                  <a:srgbClr val="000000">
                    <a:alpha val="43137"/>
                  </a:srgbClr>
                </a:outerShdw>
              </a:effectLst>
            </a:endParaRPr>
          </a:p>
          <a:p>
            <a:pPr marL="0" indent="0" algn="ctr" eaLnBrk="1" hangingPunct="1">
              <a:buNone/>
            </a:pPr>
            <a:r>
              <a:rPr lang="de-DE" dirty="0" smtClean="0">
                <a:solidFill>
                  <a:srgbClr val="000000"/>
                </a:solidFill>
                <a:effectLst>
                  <a:outerShdw blurRad="38100" dist="38100" dir="2700000" algn="tl">
                    <a:srgbClr val="000000">
                      <a:alpha val="43137"/>
                    </a:srgbClr>
                  </a:outerShdw>
                </a:effectLst>
              </a:rPr>
              <a:t>Achim Röder</a:t>
            </a:r>
          </a:p>
        </p:txBody>
      </p:sp>
      <p:sp>
        <p:nvSpPr>
          <p:cNvPr id="6150" name="Text Box 10"/>
          <p:cNvSpPr txBox="1">
            <a:spLocks noChangeArrowheads="1"/>
          </p:cNvSpPr>
          <p:nvPr/>
        </p:nvSpPr>
        <p:spPr bwMode="auto">
          <a:xfrm>
            <a:off x="3490912" y="6345186"/>
            <a:ext cx="241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rpoS" pitchFamily="2" charset="0"/>
              </a:defRPr>
            </a:lvl1pPr>
            <a:lvl2pPr marL="742950" indent="-285750">
              <a:defRPr sz="2400">
                <a:solidFill>
                  <a:schemeClr val="tx1"/>
                </a:solidFill>
                <a:latin typeface="CorpoS" pitchFamily="2" charset="0"/>
              </a:defRPr>
            </a:lvl2pPr>
            <a:lvl3pPr marL="1143000" indent="-228600">
              <a:defRPr sz="2400">
                <a:solidFill>
                  <a:schemeClr val="tx1"/>
                </a:solidFill>
                <a:latin typeface="CorpoS" pitchFamily="2" charset="0"/>
              </a:defRPr>
            </a:lvl3pPr>
            <a:lvl4pPr marL="1600200" indent="-228600">
              <a:defRPr sz="2400">
                <a:solidFill>
                  <a:schemeClr val="tx1"/>
                </a:solidFill>
                <a:latin typeface="CorpoS" pitchFamily="2" charset="0"/>
              </a:defRPr>
            </a:lvl4pPr>
            <a:lvl5pPr marL="2057400" indent="-228600">
              <a:defRPr sz="2400">
                <a:solidFill>
                  <a:schemeClr val="tx1"/>
                </a:solidFill>
                <a:latin typeface="CorpoS" pitchFamily="2" charset="0"/>
              </a:defRPr>
            </a:lvl5pPr>
            <a:lvl6pPr marL="2514600" indent="-228600" eaLnBrk="0" fontAlgn="base" hangingPunct="0">
              <a:spcBef>
                <a:spcPct val="0"/>
              </a:spcBef>
              <a:spcAft>
                <a:spcPct val="0"/>
              </a:spcAft>
              <a:defRPr sz="2400">
                <a:solidFill>
                  <a:schemeClr val="tx1"/>
                </a:solidFill>
                <a:latin typeface="CorpoS" pitchFamily="2" charset="0"/>
              </a:defRPr>
            </a:lvl6pPr>
            <a:lvl7pPr marL="2971800" indent="-228600" eaLnBrk="0" fontAlgn="base" hangingPunct="0">
              <a:spcBef>
                <a:spcPct val="0"/>
              </a:spcBef>
              <a:spcAft>
                <a:spcPct val="0"/>
              </a:spcAft>
              <a:defRPr sz="2400">
                <a:solidFill>
                  <a:schemeClr val="tx1"/>
                </a:solidFill>
                <a:latin typeface="CorpoS" pitchFamily="2" charset="0"/>
              </a:defRPr>
            </a:lvl7pPr>
            <a:lvl8pPr marL="3429000" indent="-228600" eaLnBrk="0" fontAlgn="base" hangingPunct="0">
              <a:spcBef>
                <a:spcPct val="0"/>
              </a:spcBef>
              <a:spcAft>
                <a:spcPct val="0"/>
              </a:spcAft>
              <a:defRPr sz="2400">
                <a:solidFill>
                  <a:schemeClr val="tx1"/>
                </a:solidFill>
                <a:latin typeface="CorpoS" pitchFamily="2" charset="0"/>
              </a:defRPr>
            </a:lvl8pPr>
            <a:lvl9pPr marL="3886200" indent="-228600" eaLnBrk="0" fontAlgn="base" hangingPunct="0">
              <a:spcBef>
                <a:spcPct val="0"/>
              </a:spcBef>
              <a:spcAft>
                <a:spcPct val="0"/>
              </a:spcAft>
              <a:defRPr sz="2400">
                <a:solidFill>
                  <a:schemeClr val="tx1"/>
                </a:solidFill>
                <a:latin typeface="CorpoS" pitchFamily="2" charset="0"/>
              </a:defRPr>
            </a:lvl9pPr>
          </a:lstStyle>
          <a:p>
            <a:pPr algn="ctr">
              <a:spcBef>
                <a:spcPct val="50000"/>
              </a:spcBef>
            </a:pPr>
            <a:r>
              <a:rPr lang="de-DE" sz="1600" dirty="0" smtClean="0">
                <a:latin typeface="Verdana" pitchFamily="34" charset="0"/>
              </a:rPr>
              <a:t>12. Januar 2022</a:t>
            </a:r>
            <a:endParaRPr lang="de-DE" sz="1600" dirty="0">
              <a:latin typeface="Verdana" pitchFamily="34" charset="0"/>
            </a:endParaRPr>
          </a:p>
        </p:txBody>
      </p:sp>
      <p:sp>
        <p:nvSpPr>
          <p:cNvPr id="7" name="Rectangle 83"/>
          <p:cNvSpPr>
            <a:spLocks noChangeArrowheads="1"/>
          </p:cNvSpPr>
          <p:nvPr/>
        </p:nvSpPr>
        <p:spPr bwMode="auto">
          <a:xfrm>
            <a:off x="1298614" y="2708920"/>
            <a:ext cx="7537641" cy="2467059"/>
          </a:xfrm>
          <a:prstGeom prst="rect">
            <a:avLst/>
          </a:prstGeom>
          <a:ln/>
        </p:spPr>
        <p:style>
          <a:lnRef idx="0">
            <a:schemeClr val="accent1"/>
          </a:lnRef>
          <a:fillRef idx="3">
            <a:schemeClr val="accent1"/>
          </a:fillRef>
          <a:effectRef idx="3">
            <a:schemeClr val="accent1"/>
          </a:effectRef>
          <a:fontRef idx="minor">
            <a:schemeClr val="lt1"/>
          </a:fontRef>
        </p:style>
        <p:txBody>
          <a:bodyPr wrap="none" tIns="154800" bIns="154800">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25000"/>
              </a:spcBef>
              <a:buFontTx/>
              <a:buNone/>
            </a:pPr>
            <a:r>
              <a:rPr lang="de-DE" altLang="de-DE" sz="2800" b="1" dirty="0" smtClean="0"/>
              <a:t>Infoveranstaltung </a:t>
            </a:r>
            <a:r>
              <a:rPr lang="de-DE" altLang="de-DE" sz="2800" b="1" dirty="0"/>
              <a:t>für </a:t>
            </a:r>
            <a:r>
              <a:rPr lang="de-DE" altLang="de-DE" sz="2800" b="1" dirty="0" smtClean="0"/>
              <a:t/>
            </a:r>
            <a:br>
              <a:rPr lang="de-DE" altLang="de-DE" sz="2800" b="1" dirty="0" smtClean="0"/>
            </a:br>
            <a:r>
              <a:rPr lang="de-DE" altLang="de-DE" sz="2800" b="1" dirty="0" smtClean="0"/>
              <a:t>Studierende </a:t>
            </a:r>
            <a:r>
              <a:rPr lang="de-DE" altLang="de-DE" sz="2800" b="1" dirty="0"/>
              <a:t>des </a:t>
            </a:r>
            <a:r>
              <a:rPr lang="de-DE" altLang="de-DE" sz="2800" b="1" dirty="0" smtClean="0"/>
              <a:t>FBVI, </a:t>
            </a:r>
            <a:br>
              <a:rPr lang="de-DE" altLang="de-DE" sz="2800" b="1" dirty="0" smtClean="0"/>
            </a:br>
            <a:r>
              <a:rPr lang="de-DE" altLang="de-DE" sz="2800" b="1" dirty="0" smtClean="0"/>
              <a:t>die </a:t>
            </a:r>
            <a:r>
              <a:rPr lang="de-DE" altLang="de-DE" sz="2800" b="1" dirty="0"/>
              <a:t>an einem </a:t>
            </a:r>
            <a:r>
              <a:rPr lang="de-DE" altLang="de-DE" sz="2800" b="1" dirty="0" smtClean="0"/>
              <a:t>Erasmus-Auslandsaufenthalt </a:t>
            </a:r>
            <a:br>
              <a:rPr lang="de-DE" altLang="de-DE" sz="2800" b="1" dirty="0" smtClean="0"/>
            </a:br>
            <a:r>
              <a:rPr lang="de-DE" altLang="de-DE" sz="2800" b="1" dirty="0" smtClean="0"/>
              <a:t>zum </a:t>
            </a:r>
            <a:r>
              <a:rPr lang="de-DE" altLang="de-DE" sz="2800" b="1" smtClean="0"/>
              <a:t>Wintersemester </a:t>
            </a:r>
            <a:r>
              <a:rPr lang="de-DE" altLang="de-DE" sz="2800" b="1" smtClean="0"/>
              <a:t>2022/23 </a:t>
            </a:r>
            <a:r>
              <a:rPr lang="de-DE" altLang="de-DE" sz="2800" b="1" dirty="0" smtClean="0"/>
              <a:t>oder zum</a:t>
            </a:r>
            <a:br>
              <a:rPr lang="de-DE" altLang="de-DE" sz="2800" b="1" dirty="0" smtClean="0"/>
            </a:br>
            <a:r>
              <a:rPr lang="de-DE" altLang="de-DE" sz="2800" b="1" smtClean="0"/>
              <a:t>Sommersemester </a:t>
            </a:r>
            <a:r>
              <a:rPr lang="de-DE" altLang="de-DE" sz="2800" b="1" smtClean="0"/>
              <a:t>2023 </a:t>
            </a:r>
            <a:r>
              <a:rPr lang="de-DE" altLang="de-DE" sz="2800" b="1" dirty="0" smtClean="0"/>
              <a:t>interessiert </a:t>
            </a:r>
            <a:r>
              <a:rPr lang="de-DE" altLang="de-DE" sz="2800" b="1" dirty="0"/>
              <a:t>sind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p:txBody>
          <a:bodyPr/>
          <a:lstStyle/>
          <a:p>
            <a:pPr eaLnBrk="1" hangingPunct="1"/>
            <a:r>
              <a:rPr lang="de-DE" smtClean="0"/>
              <a:t>Informationen zur Bewerbung</a:t>
            </a:r>
          </a:p>
        </p:txBody>
      </p:sp>
      <p:sp>
        <p:nvSpPr>
          <p:cNvPr id="22533" name="Rectangle 3"/>
          <p:cNvSpPr>
            <a:spLocks noGrp="1" noChangeArrowheads="1"/>
          </p:cNvSpPr>
          <p:nvPr>
            <p:ph type="body" idx="1"/>
          </p:nvPr>
        </p:nvSpPr>
        <p:spPr>
          <a:xfrm>
            <a:off x="1331640" y="1664804"/>
            <a:ext cx="7773987" cy="4114800"/>
          </a:xfrm>
        </p:spPr>
        <p:txBody>
          <a:bodyPr/>
          <a:lstStyle/>
          <a:p>
            <a:pPr eaLnBrk="1" hangingPunct="1"/>
            <a:r>
              <a:rPr lang="de-DE" dirty="0" smtClean="0"/>
              <a:t>Download von Bewerbungsunterlagen auf den Seiten des IO</a:t>
            </a:r>
          </a:p>
          <a:p>
            <a:pPr lvl="1" eaLnBrk="1" hangingPunct="1"/>
            <a:r>
              <a:rPr lang="de-DE" sz="2400" dirty="0" smtClean="0">
                <a:solidFill>
                  <a:srgbClr val="FF0000"/>
                </a:solidFill>
                <a:hlinkClick r:id="rId2"/>
              </a:rPr>
              <a:t>www.ins-ausland-downloads.uni-trier.de</a:t>
            </a:r>
            <a:endParaRPr lang="de-DE" sz="2400" dirty="0" smtClean="0">
              <a:solidFill>
                <a:srgbClr val="FF0000"/>
              </a:solidFill>
            </a:endParaRPr>
          </a:p>
          <a:p>
            <a:pPr marL="457200" lvl="1" indent="0" eaLnBrk="1" hangingPunct="1">
              <a:buNone/>
            </a:pPr>
            <a:endParaRPr lang="de-DE" dirty="0" smtClean="0"/>
          </a:p>
          <a:p>
            <a:pPr eaLnBrk="1" hangingPunct="1"/>
            <a:r>
              <a:rPr lang="de-DE" dirty="0" smtClean="0"/>
              <a:t>Abgabe der Unterlagen beim IO</a:t>
            </a:r>
          </a:p>
          <a:p>
            <a:pPr eaLnBrk="1" hangingPunct="1"/>
            <a:endParaRPr lang="de-DE" dirty="0" smtClean="0"/>
          </a:p>
          <a:p>
            <a:pPr eaLnBrk="1" hangingPunct="1"/>
            <a:r>
              <a:rPr lang="de-DE" dirty="0" smtClean="0"/>
              <a:t>Bewerbungsschluss: </a:t>
            </a:r>
          </a:p>
          <a:p>
            <a:pPr eaLnBrk="1" hangingPunct="1"/>
            <a:endParaRPr lang="de-DE" sz="1600" b="1" dirty="0">
              <a:solidFill>
                <a:srgbClr val="FF0000"/>
              </a:solidFill>
            </a:endParaRPr>
          </a:p>
          <a:p>
            <a:pPr marL="0" indent="0" eaLnBrk="1" hangingPunct="1">
              <a:buNone/>
            </a:pPr>
            <a:r>
              <a:rPr lang="de-DE" b="1" dirty="0" smtClean="0">
                <a:solidFill>
                  <a:srgbClr val="FF0000"/>
                </a:solidFill>
              </a:rPr>
              <a:t>        Montag, 01.03.2022</a:t>
            </a:r>
            <a:endParaRPr lang="de-DE" sz="2500" b="1" dirty="0" smtClean="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title"/>
          </p:nvPr>
        </p:nvSpPr>
        <p:spPr/>
        <p:txBody>
          <a:bodyPr/>
          <a:lstStyle/>
          <a:p>
            <a:pPr eaLnBrk="1" hangingPunct="1"/>
            <a:r>
              <a:rPr lang="de-DE" smtClean="0"/>
              <a:t>Vergabe der Plätze</a:t>
            </a:r>
          </a:p>
        </p:txBody>
      </p:sp>
      <p:sp>
        <p:nvSpPr>
          <p:cNvPr id="23557" name="Rectangle 6"/>
          <p:cNvSpPr>
            <a:spLocks noGrp="1" noChangeArrowheads="1"/>
          </p:cNvSpPr>
          <p:nvPr>
            <p:ph type="body" idx="1"/>
          </p:nvPr>
        </p:nvSpPr>
        <p:spPr>
          <a:xfrm>
            <a:off x="1370013" y="1827213"/>
            <a:ext cx="7313612" cy="4518025"/>
          </a:xfrm>
        </p:spPr>
        <p:txBody>
          <a:bodyPr/>
          <a:lstStyle/>
          <a:p>
            <a:pPr eaLnBrk="1" hangingPunct="1"/>
            <a:r>
              <a:rPr lang="de-DE" sz="1800" dirty="0" smtClean="0"/>
              <a:t>Hauptfachstudierende werden den Nebenfachstudierenden vorgezogen, diese wiederum den fachfremden Studierenden</a:t>
            </a:r>
          </a:p>
          <a:p>
            <a:pPr eaLnBrk="1" hangingPunct="1"/>
            <a:endParaRPr lang="de-DE" sz="1800" dirty="0" smtClean="0"/>
          </a:p>
          <a:p>
            <a:pPr eaLnBrk="1" hangingPunct="1"/>
            <a:r>
              <a:rPr lang="de-DE" sz="1800" dirty="0" smtClean="0"/>
              <a:t>Soweit möglich, Vergabe der Plätze gemäß des jeweiligen Vertragszeitraums mit der Partnerhochschule</a:t>
            </a:r>
          </a:p>
          <a:p>
            <a:pPr eaLnBrk="1" hangingPunct="1"/>
            <a:endParaRPr lang="de-DE" sz="1800" dirty="0" smtClean="0"/>
          </a:p>
          <a:p>
            <a:pPr eaLnBrk="1" hangingPunct="1"/>
            <a:r>
              <a:rPr lang="de-DE" sz="1800" dirty="0" smtClean="0"/>
              <a:t>Motivationsschreiben und Passung in das Studium wichtiger als Noten</a:t>
            </a:r>
          </a:p>
          <a:p>
            <a:pPr eaLnBrk="1" hangingPunct="1"/>
            <a:endParaRPr lang="de-DE" sz="1800" dirty="0" smtClean="0"/>
          </a:p>
          <a:p>
            <a:pPr eaLnBrk="1" hangingPunct="1"/>
            <a:r>
              <a:rPr lang="de-DE" sz="1800" dirty="0" smtClean="0"/>
              <a:t>Ggf. persönliches Auswahlgespräch (ca. 15 Minuten)</a:t>
            </a:r>
          </a:p>
          <a:p>
            <a:pPr eaLnBrk="1" hangingPunct="1"/>
            <a:endParaRPr lang="de-DE" sz="1800" dirty="0" smtClean="0"/>
          </a:p>
          <a:p>
            <a:pPr eaLnBrk="1" hangingPunct="1"/>
            <a:r>
              <a:rPr lang="de-DE" sz="1800" dirty="0" smtClean="0"/>
              <a:t>In den letzten Jahren auch immer Vermittlung einiger Plätze an Nebenfachstudierende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pPr eaLnBrk="1" hangingPunct="1"/>
            <a:r>
              <a:rPr lang="de-DE" dirty="0" smtClean="0"/>
              <a:t>Finanzierung</a:t>
            </a:r>
          </a:p>
        </p:txBody>
      </p:sp>
      <p:sp>
        <p:nvSpPr>
          <p:cNvPr id="24581" name="Rectangle 6"/>
          <p:cNvSpPr>
            <a:spLocks noGrp="1" noChangeArrowheads="1"/>
          </p:cNvSpPr>
          <p:nvPr>
            <p:ph type="body" idx="1"/>
          </p:nvPr>
        </p:nvSpPr>
        <p:spPr>
          <a:xfrm>
            <a:off x="1370013" y="1592796"/>
            <a:ext cx="7486650" cy="4931829"/>
          </a:xfrm>
        </p:spPr>
        <p:txBody>
          <a:bodyPr/>
          <a:lstStyle/>
          <a:p>
            <a:pPr eaLnBrk="1" hangingPunct="1">
              <a:lnSpc>
                <a:spcPct val="150000"/>
              </a:lnSpc>
              <a:spcBef>
                <a:spcPct val="0"/>
              </a:spcBef>
              <a:buClrTx/>
              <a:buSzTx/>
              <a:buFontTx/>
              <a:buNone/>
              <a:defRPr/>
            </a:pPr>
            <a:r>
              <a:rPr lang="de-DE" altLang="de-DE" sz="1400" b="1" dirty="0"/>
              <a:t>Ländergruppen für den ERASMUS – </a:t>
            </a:r>
            <a:r>
              <a:rPr lang="de-DE" altLang="de-DE" sz="1400" b="1" dirty="0" smtClean="0"/>
              <a:t>Zuschuss (Stand: Programmjahr 2021/22):</a:t>
            </a:r>
          </a:p>
          <a:p>
            <a:pPr eaLnBrk="1" hangingPunct="1">
              <a:lnSpc>
                <a:spcPct val="150000"/>
              </a:lnSpc>
              <a:spcBef>
                <a:spcPct val="0"/>
              </a:spcBef>
              <a:buClrTx/>
              <a:buSzTx/>
              <a:buFontTx/>
              <a:buNone/>
              <a:defRPr/>
            </a:pPr>
            <a:r>
              <a:rPr lang="de-DE" altLang="de-DE" sz="1400" dirty="0" smtClean="0">
                <a:solidFill>
                  <a:schemeClr val="tx2"/>
                </a:solidFill>
              </a:rPr>
              <a:t>Gruppe </a:t>
            </a:r>
            <a:r>
              <a:rPr lang="de-DE" altLang="de-DE" sz="1400" dirty="0">
                <a:solidFill>
                  <a:schemeClr val="tx2"/>
                </a:solidFill>
              </a:rPr>
              <a:t>1 (monatlich </a:t>
            </a:r>
            <a:r>
              <a:rPr lang="de-DE" altLang="de-DE" sz="1400" dirty="0" smtClean="0">
                <a:solidFill>
                  <a:schemeClr val="tx2"/>
                </a:solidFill>
              </a:rPr>
              <a:t>ca. 450 </a:t>
            </a:r>
            <a:r>
              <a:rPr lang="de-DE" altLang="de-DE" sz="1400" dirty="0">
                <a:solidFill>
                  <a:schemeClr val="tx2"/>
                </a:solidFill>
              </a:rPr>
              <a:t>Euro): </a:t>
            </a:r>
            <a:r>
              <a:rPr lang="de-DE" altLang="de-DE" sz="1400" dirty="0"/>
              <a:t>Dänemark, Finnland, Irland, Island, Liechtenstein, Luxemburg, Norwegen, Schweden, Vereinigtes Königreich.</a:t>
            </a:r>
          </a:p>
          <a:p>
            <a:pPr eaLnBrk="1" hangingPunct="1">
              <a:lnSpc>
                <a:spcPct val="150000"/>
              </a:lnSpc>
              <a:spcBef>
                <a:spcPct val="0"/>
              </a:spcBef>
              <a:buClrTx/>
              <a:buSzTx/>
              <a:buFontTx/>
              <a:buNone/>
              <a:defRPr/>
            </a:pPr>
            <a:r>
              <a:rPr lang="de-DE" altLang="de-DE" sz="1400" dirty="0">
                <a:solidFill>
                  <a:schemeClr val="tx2"/>
                </a:solidFill>
              </a:rPr>
              <a:t>Gruppe 2 (monatlich </a:t>
            </a:r>
            <a:r>
              <a:rPr lang="de-DE" altLang="de-DE" sz="1400" dirty="0" smtClean="0">
                <a:solidFill>
                  <a:schemeClr val="tx2"/>
                </a:solidFill>
              </a:rPr>
              <a:t>ca. 390 </a:t>
            </a:r>
            <a:r>
              <a:rPr lang="de-DE" altLang="de-DE" sz="1400" dirty="0">
                <a:solidFill>
                  <a:schemeClr val="tx2"/>
                </a:solidFill>
              </a:rPr>
              <a:t>Euro): </a:t>
            </a:r>
            <a:r>
              <a:rPr lang="de-DE" altLang="de-DE" sz="1400" dirty="0"/>
              <a:t>Belgien, Frankreich, Griechenland, Italien, Malta, Niederlande, Österreich, Portugal, Spanien, Zypern.</a:t>
            </a:r>
          </a:p>
          <a:p>
            <a:pPr eaLnBrk="1" hangingPunct="1">
              <a:lnSpc>
                <a:spcPct val="150000"/>
              </a:lnSpc>
              <a:spcBef>
                <a:spcPct val="0"/>
              </a:spcBef>
              <a:buClrTx/>
              <a:buSzTx/>
              <a:buFontTx/>
              <a:buNone/>
              <a:defRPr/>
            </a:pPr>
            <a:r>
              <a:rPr lang="de-DE" altLang="de-DE" sz="1400" dirty="0">
                <a:solidFill>
                  <a:schemeClr val="tx2"/>
                </a:solidFill>
              </a:rPr>
              <a:t>Gruppe 3 (</a:t>
            </a:r>
            <a:r>
              <a:rPr lang="de-DE" altLang="de-DE" sz="1400" dirty="0" smtClean="0">
                <a:solidFill>
                  <a:schemeClr val="tx2"/>
                </a:solidFill>
              </a:rPr>
              <a:t>monatlich ca. 330 </a:t>
            </a:r>
            <a:r>
              <a:rPr lang="de-DE" altLang="de-DE" sz="1400" dirty="0">
                <a:solidFill>
                  <a:schemeClr val="tx2"/>
                </a:solidFill>
              </a:rPr>
              <a:t>Euro): </a:t>
            </a:r>
            <a:r>
              <a:rPr lang="de-DE" altLang="de-DE" sz="1400" dirty="0"/>
              <a:t>Bulgarien, Estland, Kroatien, Lettland, Litauen, </a:t>
            </a:r>
            <a:r>
              <a:rPr lang="de-DE" altLang="de-DE" sz="1400" dirty="0" smtClean="0"/>
              <a:t>Polen</a:t>
            </a:r>
            <a:r>
              <a:rPr lang="de-DE" altLang="de-DE" sz="1400" dirty="0"/>
              <a:t>, Rumänien</a:t>
            </a:r>
            <a:r>
              <a:rPr lang="de-DE" altLang="de-DE" sz="1400" dirty="0" smtClean="0"/>
              <a:t>, Serbien, </a:t>
            </a:r>
            <a:r>
              <a:rPr lang="de-DE" altLang="de-DE" sz="1400" dirty="0"/>
              <a:t>Slowakei, Slowenien, </a:t>
            </a:r>
            <a:r>
              <a:rPr lang="de-DE" altLang="de-DE" sz="1400" dirty="0" smtClean="0"/>
              <a:t>Mazedonien (EJRM), Tschechische </a:t>
            </a:r>
            <a:r>
              <a:rPr lang="de-DE" altLang="de-DE" sz="1400" dirty="0"/>
              <a:t>Republik, Türkei, </a:t>
            </a:r>
            <a:r>
              <a:rPr lang="de-DE" altLang="de-DE" sz="1400" dirty="0" smtClean="0"/>
              <a:t>Ungarn</a:t>
            </a:r>
          </a:p>
          <a:p>
            <a:pPr marL="285750" lvl="1">
              <a:spcBef>
                <a:spcPts val="800"/>
              </a:spcBef>
              <a:buFont typeface="Wingdings" panose="05000000000000000000" pitchFamily="2" charset="2"/>
              <a:buChar char="Ø"/>
              <a:defRPr/>
            </a:pPr>
            <a:r>
              <a:rPr lang="de-DE" altLang="de-DE" sz="1400" dirty="0">
                <a:latin typeface="Segoe UI" panose="020B0502040204020203" pitchFamily="34" charset="0"/>
                <a:cs typeface="Segoe UI" panose="020B0502040204020203" pitchFamily="34" charset="0"/>
              </a:rPr>
              <a:t>Plus ggf. </a:t>
            </a:r>
            <a:r>
              <a:rPr lang="de-DE" altLang="de-DE" sz="1400" dirty="0">
                <a:solidFill>
                  <a:srgbClr val="00B050"/>
                </a:solidFill>
                <a:latin typeface="Segoe UI" panose="020B0502040204020203" pitchFamily="34" charset="0"/>
                <a:cs typeface="Segoe UI" panose="020B0502040204020203" pitchFamily="34" charset="0"/>
              </a:rPr>
              <a:t>Green Erasmus </a:t>
            </a:r>
            <a:r>
              <a:rPr lang="de-DE" altLang="de-DE" sz="1400" dirty="0">
                <a:latin typeface="Segoe UI" panose="020B0502040204020203" pitchFamily="34" charset="0"/>
                <a:cs typeface="Segoe UI" panose="020B0502040204020203" pitchFamily="34" charset="0"/>
              </a:rPr>
              <a:t>Prämie (50 EUR plus Reisetage); Tipp: </a:t>
            </a:r>
            <a:r>
              <a:rPr lang="de-DE" altLang="de-DE" sz="1400" dirty="0">
                <a:latin typeface="Segoe UI" panose="020B0502040204020203" pitchFamily="34" charset="0"/>
                <a:cs typeface="Segoe UI" panose="020B0502040204020203" pitchFamily="34" charset="0"/>
                <a:hlinkClick r:id="rId2"/>
              </a:rPr>
              <a:t>https://erasmusbytrain.eu/</a:t>
            </a:r>
            <a:endParaRPr lang="de-DE" altLang="de-DE" sz="1400" dirty="0">
              <a:latin typeface="Segoe UI" panose="020B0502040204020203" pitchFamily="34" charset="0"/>
              <a:cs typeface="Segoe UI" panose="020B0502040204020203" pitchFamily="34" charset="0"/>
            </a:endParaRPr>
          </a:p>
          <a:p>
            <a:pPr marL="285750" lvl="1">
              <a:spcBef>
                <a:spcPts val="800"/>
              </a:spcBef>
              <a:buFont typeface="Wingdings" panose="05000000000000000000" pitchFamily="2" charset="2"/>
              <a:buChar char="Ø"/>
              <a:defRPr/>
            </a:pPr>
            <a:r>
              <a:rPr lang="de-DE" altLang="de-DE" sz="1400" dirty="0">
                <a:solidFill>
                  <a:schemeClr val="tx1">
                    <a:lumMod val="95000"/>
                    <a:lumOff val="5000"/>
                  </a:schemeClr>
                </a:solidFill>
                <a:latin typeface="Segoe UI" panose="020B0502040204020203" pitchFamily="34" charset="0"/>
                <a:cs typeface="Segoe UI" panose="020B0502040204020203" pitchFamily="34" charset="0"/>
              </a:rPr>
              <a:t>Plus ggf. 250 EUR pro Monat für Studierende mit Behinderung oder chronischer Erkrankung, Studierende mit Kind/</a:t>
            </a:r>
            <a:r>
              <a:rPr lang="de-DE" altLang="de-DE" sz="1400" dirty="0" err="1">
                <a:solidFill>
                  <a:schemeClr val="tx1">
                    <a:lumMod val="95000"/>
                    <a:lumOff val="5000"/>
                  </a:schemeClr>
                </a:solidFill>
                <a:latin typeface="Segoe UI" panose="020B0502040204020203" pitchFamily="34" charset="0"/>
                <a:cs typeface="Segoe UI" panose="020B0502040204020203" pitchFamily="34" charset="0"/>
              </a:rPr>
              <a:t>ern</a:t>
            </a:r>
            <a:r>
              <a:rPr lang="de-DE" altLang="de-DE" sz="1400" dirty="0">
                <a:solidFill>
                  <a:schemeClr val="tx1">
                    <a:lumMod val="95000"/>
                    <a:lumOff val="5000"/>
                  </a:schemeClr>
                </a:solidFill>
                <a:latin typeface="Segoe UI" panose="020B0502040204020203" pitchFamily="34" charset="0"/>
                <a:cs typeface="Segoe UI" panose="020B0502040204020203" pitchFamily="34" charset="0"/>
              </a:rPr>
              <a:t> und voraussichtlich auch für Studierende aus einem nicht-akademischen Elternhaus sowie für erwerbstätige Studierende (monatlicher Verdienst über 450 EUR) (nicht </a:t>
            </a:r>
            <a:r>
              <a:rPr lang="de-DE" altLang="de-DE" sz="1400" dirty="0" err="1" smtClean="0">
                <a:solidFill>
                  <a:schemeClr val="tx1">
                    <a:lumMod val="95000"/>
                    <a:lumOff val="5000"/>
                  </a:schemeClr>
                </a:solidFill>
                <a:latin typeface="Segoe UI" panose="020B0502040204020203" pitchFamily="34" charset="0"/>
                <a:cs typeface="Segoe UI" panose="020B0502040204020203" pitchFamily="34" charset="0"/>
              </a:rPr>
              <a:t>kumulierbar</a:t>
            </a:r>
            <a:r>
              <a:rPr lang="de-DE" altLang="de-DE" sz="1400" dirty="0" smtClean="0">
                <a:solidFill>
                  <a:schemeClr val="tx1">
                    <a:lumMod val="95000"/>
                    <a:lumOff val="5000"/>
                  </a:schemeClr>
                </a:solidFill>
                <a:latin typeface="Segoe UI" panose="020B0502040204020203" pitchFamily="34" charset="0"/>
                <a:cs typeface="Segoe UI" panose="020B0502040204020203" pitchFamily="34" charset="0"/>
              </a:rPr>
              <a:t>)</a:t>
            </a:r>
            <a:endParaRPr lang="de-DE" altLang="de-DE" sz="1600" dirty="0" smtClean="0">
              <a:solidFill>
                <a:srgbClr val="FF0000"/>
              </a:solidFill>
              <a:latin typeface="Segoe UI" panose="020B0502040204020203" pitchFamily="34" charset="0"/>
              <a:cs typeface="Segoe UI" panose="020B0502040204020203" pitchFamily="34" charset="0"/>
            </a:endParaRPr>
          </a:p>
          <a:p>
            <a:pPr marL="0" lvl="1" indent="0">
              <a:spcBef>
                <a:spcPts val="1200"/>
              </a:spcBef>
              <a:buNone/>
              <a:defRPr/>
            </a:pPr>
            <a:r>
              <a:rPr lang="en-US" sz="1400" dirty="0" smtClean="0"/>
              <a:t>Die </a:t>
            </a:r>
            <a:r>
              <a:rPr lang="en-US" sz="1400" dirty="0" err="1" smtClean="0"/>
              <a:t>genaue</a:t>
            </a:r>
            <a:r>
              <a:rPr lang="en-US" sz="1400" dirty="0" smtClean="0"/>
              <a:t> </a:t>
            </a:r>
            <a:r>
              <a:rPr lang="en-US" sz="1400" dirty="0" err="1" smtClean="0"/>
              <a:t>Förderhöhe</a:t>
            </a:r>
            <a:r>
              <a:rPr lang="en-US" sz="1400" dirty="0" smtClean="0"/>
              <a:t> </a:t>
            </a:r>
            <a:r>
              <a:rPr lang="en-US" sz="1400" dirty="0" err="1"/>
              <a:t>für</a:t>
            </a:r>
            <a:r>
              <a:rPr lang="en-US" sz="1400" dirty="0"/>
              <a:t> das </a:t>
            </a:r>
            <a:r>
              <a:rPr lang="en-US" sz="1400" dirty="0" err="1"/>
              <a:t>Programmjahr</a:t>
            </a:r>
            <a:r>
              <a:rPr lang="en-US" sz="1400" dirty="0"/>
              <a:t> </a:t>
            </a:r>
            <a:r>
              <a:rPr lang="en-US" sz="1400" dirty="0" smtClean="0"/>
              <a:t>2022/23 </a:t>
            </a:r>
            <a:r>
              <a:rPr lang="en-US" sz="1400" dirty="0" err="1" smtClean="0"/>
              <a:t>wird</a:t>
            </a:r>
            <a:r>
              <a:rPr lang="en-US" sz="1400" dirty="0" smtClean="0"/>
              <a:t> </a:t>
            </a:r>
            <a:r>
              <a:rPr lang="en-US" sz="1400" dirty="0" err="1"/>
              <a:t>voraussichtlich</a:t>
            </a:r>
            <a:r>
              <a:rPr lang="en-US" sz="1400" dirty="0"/>
              <a:t> </a:t>
            </a:r>
            <a:r>
              <a:rPr lang="en-US" sz="1400" dirty="0" err="1" smtClean="0"/>
              <a:t>im</a:t>
            </a:r>
            <a:r>
              <a:rPr lang="en-US" sz="1400" dirty="0"/>
              <a:t> </a:t>
            </a:r>
            <a:r>
              <a:rPr lang="en-US" sz="1400" dirty="0" err="1" smtClean="0"/>
              <a:t>Juni</a:t>
            </a:r>
            <a:r>
              <a:rPr lang="en-US" sz="1400" dirty="0" smtClean="0"/>
              <a:t> 2022 </a:t>
            </a:r>
            <a:r>
              <a:rPr lang="en-US" sz="1400" dirty="0" err="1"/>
              <a:t>feststehen</a:t>
            </a:r>
            <a:r>
              <a:rPr lang="en-US" sz="1400" dirty="0"/>
              <a:t>.</a:t>
            </a:r>
            <a:endParaRPr lang="de-DE" altLang="de-DE" sz="800" dirty="0"/>
          </a:p>
        </p:txBody>
      </p:sp>
    </p:spTree>
    <p:extLst>
      <p:ext uri="{BB962C8B-B14F-4D97-AF65-F5344CB8AC3E}">
        <p14:creationId xmlns:p14="http://schemas.microsoft.com/office/powerpoint/2010/main" val="758231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p:txBody>
          <a:bodyPr/>
          <a:lstStyle/>
          <a:p>
            <a:pPr eaLnBrk="1" hangingPunct="1"/>
            <a:r>
              <a:rPr lang="de-DE" smtClean="0"/>
              <a:t>ERASMUS und Auslandsbafög </a:t>
            </a:r>
          </a:p>
        </p:txBody>
      </p:sp>
      <p:sp>
        <p:nvSpPr>
          <p:cNvPr id="25605" name="Rectangle 6"/>
          <p:cNvSpPr>
            <a:spLocks noGrp="1" noChangeArrowheads="1"/>
          </p:cNvSpPr>
          <p:nvPr>
            <p:ph type="body" idx="1"/>
          </p:nvPr>
        </p:nvSpPr>
        <p:spPr>
          <a:xfrm>
            <a:off x="1370013" y="1827213"/>
            <a:ext cx="7486650" cy="4697412"/>
          </a:xfrm>
        </p:spPr>
        <p:txBody>
          <a:bodyPr/>
          <a:lstStyle/>
          <a:p>
            <a:pPr eaLnBrk="1" hangingPunct="1"/>
            <a:r>
              <a:rPr lang="de-DE" sz="1800" dirty="0" smtClean="0"/>
              <a:t>für EU: Inlandssätze + Reisekosten:</a:t>
            </a:r>
          </a:p>
          <a:p>
            <a:pPr lvl="1" eaLnBrk="1" hangingPunct="1"/>
            <a:r>
              <a:rPr lang="de-DE" sz="1400" dirty="0" smtClean="0"/>
              <a:t>für eine Hin- und eine Rückfahrt je Fahrt 250 Euro</a:t>
            </a:r>
          </a:p>
          <a:p>
            <a:pPr lvl="1" eaLnBrk="1" hangingPunct="1"/>
            <a:r>
              <a:rPr lang="de-DE" sz="1400" dirty="0" smtClean="0"/>
              <a:t>+ Zuschläge für </a:t>
            </a:r>
            <a:r>
              <a:rPr lang="de-DE" sz="1400" dirty="0" err="1" smtClean="0"/>
              <a:t>evt</a:t>
            </a:r>
            <a:r>
              <a:rPr lang="de-DE" sz="1400" dirty="0" smtClean="0"/>
              <a:t>. Auslandszusatzkrankenversicherung</a:t>
            </a:r>
            <a:endParaRPr lang="de-DE" sz="1800" dirty="0" smtClean="0"/>
          </a:p>
          <a:p>
            <a:pPr eaLnBrk="1" hangingPunct="1"/>
            <a:r>
              <a:rPr lang="de-DE" sz="1800" dirty="0" smtClean="0"/>
              <a:t>Der </a:t>
            </a:r>
            <a:r>
              <a:rPr lang="de-DE" sz="1800" dirty="0"/>
              <a:t>Antrag sollte </a:t>
            </a:r>
            <a:r>
              <a:rPr lang="de-DE" sz="1800" dirty="0">
                <a:solidFill>
                  <a:srgbClr val="FF0000"/>
                </a:solidFill>
              </a:rPr>
              <a:t>möglichst bereits </a:t>
            </a:r>
            <a:r>
              <a:rPr lang="de-DE" sz="1800" dirty="0"/>
              <a:t>6 Monate vor der Ausreise gestellt werden</a:t>
            </a:r>
          </a:p>
          <a:p>
            <a:pPr eaLnBrk="1" hangingPunct="1"/>
            <a:r>
              <a:rPr lang="de-DE" sz="1800" dirty="0" err="1" smtClean="0"/>
              <a:t>Auslandsbafög</a:t>
            </a:r>
            <a:r>
              <a:rPr lang="de-DE" sz="1800" dirty="0" smtClean="0"/>
              <a:t> wird nicht auf die Förderungshöchstdauer angerechnet!!!</a:t>
            </a:r>
          </a:p>
          <a:p>
            <a:pPr eaLnBrk="1" hangingPunct="1"/>
            <a:endParaRPr lang="de-DE" sz="1800" dirty="0" smtClean="0">
              <a:solidFill>
                <a:schemeClr val="tx2"/>
              </a:solidFill>
            </a:endParaRPr>
          </a:p>
          <a:p>
            <a:pPr eaLnBrk="1" hangingPunct="1"/>
            <a:r>
              <a:rPr lang="de-DE" sz="1800" dirty="0" smtClean="0">
                <a:solidFill>
                  <a:schemeClr val="tx2"/>
                </a:solidFill>
              </a:rPr>
              <a:t>Wichtig: </a:t>
            </a:r>
            <a:r>
              <a:rPr lang="de-DE" sz="1800" dirty="0" smtClean="0"/>
              <a:t>Die höheren Förderungssätze bei einer Ausbildung im Ausland können dazu führen, dass auch Studierende während eines Ausbildungsaufenthaltes im Ausland gefördert werden können, die im Inland wegen der Höhe des Einkommens ihrer Eltern keine Förderung erhalten. </a:t>
            </a:r>
          </a:p>
          <a:p>
            <a:pPr marL="0" indent="0" eaLnBrk="1" hangingPunct="1">
              <a:buNone/>
            </a:pPr>
            <a:endParaRPr lang="de-DE" sz="1800" dirty="0"/>
          </a:p>
          <a:p>
            <a:pPr marL="0" indent="0" eaLnBrk="1" hangingPunct="1">
              <a:buNone/>
            </a:pPr>
            <a:endParaRPr lang="de-DE" sz="1800" dirty="0" smtClean="0"/>
          </a:p>
          <a:p>
            <a:pPr eaLnBrk="1" hangingPunct="1"/>
            <a:endParaRPr lang="de-DE" sz="1800" dirty="0" smtClean="0"/>
          </a:p>
        </p:txBody>
      </p:sp>
      <p:pic>
        <p:nvPicPr>
          <p:cNvPr id="256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4" y="3581400"/>
            <a:ext cx="4699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pPr eaLnBrk="1" hangingPunct="1"/>
            <a:r>
              <a:rPr lang="de-DE" smtClean="0"/>
              <a:t>Beratungsangebote</a:t>
            </a:r>
          </a:p>
        </p:txBody>
      </p:sp>
      <p:sp>
        <p:nvSpPr>
          <p:cNvPr id="26629" name="Rectangle 6"/>
          <p:cNvSpPr>
            <a:spLocks noGrp="1" noChangeArrowheads="1"/>
          </p:cNvSpPr>
          <p:nvPr>
            <p:ph type="body" idx="1"/>
          </p:nvPr>
        </p:nvSpPr>
        <p:spPr>
          <a:xfrm>
            <a:off x="1005438" y="1592796"/>
            <a:ext cx="8042761" cy="5694870"/>
          </a:xfrm>
        </p:spPr>
        <p:txBody>
          <a:bodyPr/>
          <a:lstStyle/>
          <a:p>
            <a:pPr eaLnBrk="1" hangingPunct="1"/>
            <a:r>
              <a:rPr lang="de-DE" sz="1800" dirty="0" smtClean="0"/>
              <a:t>Internet</a:t>
            </a:r>
          </a:p>
          <a:p>
            <a:pPr lvl="1" eaLnBrk="1" hangingPunct="1"/>
            <a:r>
              <a:rPr lang="de-DE" sz="1600" dirty="0" smtClean="0"/>
              <a:t>International Office (IO) </a:t>
            </a:r>
          </a:p>
          <a:p>
            <a:pPr lvl="2" eaLnBrk="1" hangingPunct="1"/>
            <a:r>
              <a:rPr lang="de-DE" sz="1200" dirty="0" smtClean="0"/>
              <a:t>www.ins-ausland.uni-trier.de</a:t>
            </a:r>
          </a:p>
          <a:p>
            <a:pPr lvl="1" eaLnBrk="1" hangingPunct="1"/>
            <a:r>
              <a:rPr lang="de-DE" sz="1600" dirty="0" smtClean="0"/>
              <a:t>ERASMUS FB VI </a:t>
            </a:r>
          </a:p>
          <a:p>
            <a:pPr lvl="2" eaLnBrk="1" hangingPunct="1"/>
            <a:r>
              <a:rPr lang="de-DE" sz="1200" dirty="0" smtClean="0"/>
              <a:t>www.erasmus-fb6.uni-trier.de</a:t>
            </a:r>
          </a:p>
          <a:p>
            <a:pPr lvl="2" eaLnBrk="1" hangingPunct="1"/>
            <a:endParaRPr lang="de-DE" sz="1200" dirty="0" smtClean="0"/>
          </a:p>
          <a:p>
            <a:pPr eaLnBrk="1" hangingPunct="1"/>
            <a:r>
              <a:rPr lang="de-DE" sz="1800" dirty="0" smtClean="0"/>
              <a:t>Sprechstunden </a:t>
            </a:r>
          </a:p>
          <a:p>
            <a:pPr lvl="1" eaLnBrk="1" hangingPunct="1"/>
            <a:r>
              <a:rPr lang="de-DE" sz="1600" dirty="0" smtClean="0"/>
              <a:t>Anne Freihoff (IO, Bewerbung, Finanzielles)</a:t>
            </a:r>
          </a:p>
          <a:p>
            <a:pPr lvl="2" eaLnBrk="1" hangingPunct="1"/>
            <a:r>
              <a:rPr lang="de-DE" sz="1200" dirty="0" smtClean="0"/>
              <a:t>telefonische Sprechzeiten Di-Mi, 15-17 h (Tel. 201-2809)</a:t>
            </a:r>
          </a:p>
          <a:p>
            <a:pPr lvl="1" eaLnBrk="1" hangingPunct="1"/>
            <a:r>
              <a:rPr lang="de-DE" sz="1600" dirty="0"/>
              <a:t>Anne </a:t>
            </a:r>
            <a:r>
              <a:rPr lang="de-DE" sz="1600" dirty="0" smtClean="0"/>
              <a:t>Schneider </a:t>
            </a:r>
            <a:r>
              <a:rPr lang="de-DE" sz="1600" dirty="0"/>
              <a:t>(IO, </a:t>
            </a:r>
            <a:r>
              <a:rPr lang="de-DE" sz="1600" dirty="0" smtClean="0"/>
              <a:t>Nominierung, Learning Agreements)</a:t>
            </a:r>
            <a:endParaRPr lang="de-DE" sz="1600" dirty="0"/>
          </a:p>
          <a:p>
            <a:pPr lvl="2" eaLnBrk="1" hangingPunct="1">
              <a:spcAft>
                <a:spcPts val="800"/>
              </a:spcAft>
            </a:pPr>
            <a:r>
              <a:rPr lang="de-DE" sz="1200" dirty="0" smtClean="0"/>
              <a:t>Tel</a:t>
            </a:r>
            <a:r>
              <a:rPr lang="de-DE" sz="1200" dirty="0"/>
              <a:t>. </a:t>
            </a:r>
            <a:r>
              <a:rPr lang="de-DE" sz="1200" dirty="0" smtClean="0"/>
              <a:t>201-2868</a:t>
            </a:r>
          </a:p>
          <a:p>
            <a:pPr lvl="1" eaLnBrk="1" hangingPunct="1"/>
            <a:r>
              <a:rPr lang="de-DE" sz="1600" dirty="0"/>
              <a:t>Achim Röder </a:t>
            </a:r>
            <a:r>
              <a:rPr lang="de-DE" sz="1600" dirty="0" smtClean="0"/>
              <a:t>(Erasmus-Koordinator FB </a:t>
            </a:r>
            <a:r>
              <a:rPr lang="de-DE" sz="1600" dirty="0"/>
              <a:t>VI) </a:t>
            </a:r>
          </a:p>
          <a:p>
            <a:pPr lvl="2" eaLnBrk="1" hangingPunct="1"/>
            <a:r>
              <a:rPr lang="de-DE" sz="1200" dirty="0"/>
              <a:t>Di, </a:t>
            </a:r>
            <a:r>
              <a:rPr lang="de-DE" sz="1200" dirty="0" smtClean="0"/>
              <a:t>13-15 </a:t>
            </a:r>
            <a:r>
              <a:rPr lang="de-DE" sz="1200" dirty="0"/>
              <a:t>h (Campus II, Raum </a:t>
            </a:r>
            <a:r>
              <a:rPr lang="de-DE" sz="1200" dirty="0" smtClean="0"/>
              <a:t>F32/Zoom, </a:t>
            </a:r>
            <a:r>
              <a:rPr lang="de-DE" sz="1200" dirty="0"/>
              <a:t>Anmeldung über </a:t>
            </a:r>
            <a:r>
              <a:rPr lang="de-DE" sz="1200" dirty="0" err="1"/>
              <a:t>Stud.IP</a:t>
            </a:r>
            <a:r>
              <a:rPr lang="de-DE" sz="1200" dirty="0"/>
              <a:t>)</a:t>
            </a:r>
          </a:p>
          <a:p>
            <a:pPr lvl="1" eaLnBrk="1" hangingPunct="1"/>
            <a:r>
              <a:rPr lang="de-DE" sz="1600" dirty="0" smtClean="0"/>
              <a:t>Jaqueline Hoffmann(FB VI)  </a:t>
            </a:r>
          </a:p>
          <a:p>
            <a:pPr lvl="2" eaLnBrk="1" hangingPunct="1"/>
            <a:r>
              <a:rPr lang="de-DE" sz="1200" dirty="0" smtClean="0"/>
              <a:t>Mi &amp; Fr, 10-12 h &amp; nach Vereinbarung (Campus II, Raum F175)</a:t>
            </a:r>
          </a:p>
          <a:p>
            <a:pPr lvl="2" eaLnBrk="1" hangingPunct="1">
              <a:buFont typeface="Wingdings" pitchFamily="2" charset="2"/>
              <a:buNone/>
            </a:pPr>
            <a:r>
              <a:rPr lang="de-DE" sz="1200" dirty="0" smtClean="0"/>
              <a:t> </a:t>
            </a:r>
          </a:p>
          <a:p>
            <a:pPr eaLnBrk="1" hangingPunct="1"/>
            <a:r>
              <a:rPr lang="de-DE" sz="1800" dirty="0" smtClean="0"/>
              <a:t>E-Mail: </a:t>
            </a:r>
          </a:p>
          <a:p>
            <a:pPr lvl="1" eaLnBrk="1" hangingPunct="1"/>
            <a:r>
              <a:rPr lang="de-DE" sz="1600" dirty="0" smtClean="0"/>
              <a:t>IO 	freihoff@uni-trier.de; anne.schneider@uni-trier.de </a:t>
            </a:r>
          </a:p>
          <a:p>
            <a:pPr lvl="1" eaLnBrk="1" hangingPunct="1"/>
            <a:r>
              <a:rPr lang="de-DE" sz="1600" dirty="0" smtClean="0"/>
              <a:t>FB VI 	erasmus6@uni-trier.de</a:t>
            </a:r>
          </a:p>
        </p:txBody>
      </p:sp>
      <p:pic>
        <p:nvPicPr>
          <p:cNvPr id="4"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3226" y="1827213"/>
            <a:ext cx="2547097" cy="185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Partneruniversitäten des FB VI</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1" y="4797152"/>
            <a:ext cx="1728192" cy="1728192"/>
          </a:xfrm>
          <a:prstGeom prst="rect">
            <a:avLst/>
          </a:prstGeom>
        </p:spPr>
      </p:pic>
      <p:sp>
        <p:nvSpPr>
          <p:cNvPr id="8" name="Textfeld 7"/>
          <p:cNvSpPr txBox="1"/>
          <p:nvPr/>
        </p:nvSpPr>
        <p:spPr>
          <a:xfrm>
            <a:off x="38614" y="4185084"/>
            <a:ext cx="1929631" cy="338554"/>
          </a:xfrm>
          <a:prstGeom prst="rect">
            <a:avLst/>
          </a:prstGeom>
          <a:solidFill>
            <a:schemeClr val="bg1"/>
          </a:solidFill>
        </p:spPr>
        <p:txBody>
          <a:bodyPr wrap="none" rtlCol="0">
            <a:spAutoFit/>
          </a:bodyPr>
          <a:lstStyle/>
          <a:p>
            <a:r>
              <a:rPr lang="de-DE" sz="1600" dirty="0" smtClean="0">
                <a:latin typeface="Calibri" panose="020F0502020204030204" pitchFamily="34" charset="0"/>
              </a:rPr>
              <a:t>Google </a:t>
            </a:r>
            <a:r>
              <a:rPr lang="de-DE" sz="1600" dirty="0" err="1" smtClean="0">
                <a:latin typeface="Calibri" panose="020F0502020204030204" pitchFamily="34" charset="0"/>
              </a:rPr>
              <a:t>Maps</a:t>
            </a:r>
            <a:r>
              <a:rPr lang="de-DE" sz="1600" dirty="0" smtClean="0">
                <a:latin typeface="Calibri" panose="020F0502020204030204" pitchFamily="34" charset="0"/>
              </a:rPr>
              <a:t> Service</a:t>
            </a:r>
            <a:endParaRPr lang="de-DE" sz="1600" dirty="0">
              <a:latin typeface="Calibri" panose="020F0502020204030204" pitchFamily="34" charset="0"/>
            </a:endParaRPr>
          </a:p>
        </p:txBody>
      </p:sp>
      <p:sp>
        <p:nvSpPr>
          <p:cNvPr id="3" name="Rechteck 2"/>
          <p:cNvSpPr/>
          <p:nvPr/>
        </p:nvSpPr>
        <p:spPr>
          <a:xfrm>
            <a:off x="7277" y="4486444"/>
            <a:ext cx="2253117" cy="338554"/>
          </a:xfrm>
          <a:prstGeom prst="rect">
            <a:avLst/>
          </a:prstGeom>
          <a:solidFill>
            <a:schemeClr val="bg1"/>
          </a:solidFill>
        </p:spPr>
        <p:txBody>
          <a:bodyPr wrap="none">
            <a:spAutoFit/>
          </a:bodyPr>
          <a:lstStyle/>
          <a:p>
            <a:r>
              <a:rPr lang="de-DE" sz="1600" dirty="0">
                <a:latin typeface="Calibri" panose="020F0502020204030204" pitchFamily="34" charset="0"/>
                <a:hlinkClick r:id="rId3"/>
              </a:rPr>
              <a:t>https://t2m.io/mXc4FjcV</a:t>
            </a:r>
            <a:endParaRPr lang="de-DE" sz="1600" dirty="0">
              <a:latin typeface="Calibri" panose="020F0502020204030204" pitchFamily="34" charset="0"/>
            </a:endParaRPr>
          </a:p>
        </p:txBody>
      </p:sp>
      <p:sp>
        <p:nvSpPr>
          <p:cNvPr id="11" name="Textfeld 10"/>
          <p:cNvSpPr txBox="1"/>
          <p:nvPr/>
        </p:nvSpPr>
        <p:spPr>
          <a:xfrm>
            <a:off x="-10004" y="1476073"/>
            <a:ext cx="1701684" cy="584775"/>
          </a:xfrm>
          <a:prstGeom prst="rect">
            <a:avLst/>
          </a:prstGeom>
          <a:solidFill>
            <a:schemeClr val="bg1"/>
          </a:solidFill>
        </p:spPr>
        <p:txBody>
          <a:bodyPr wrap="none" rtlCol="0">
            <a:spAutoFit/>
          </a:bodyPr>
          <a:lstStyle/>
          <a:p>
            <a:r>
              <a:rPr lang="de-DE" sz="1600" dirty="0" err="1" smtClean="0">
                <a:latin typeface="Calibri" panose="020F0502020204030204" pitchFamily="34" charset="0"/>
              </a:rPr>
              <a:t>ArcGIS</a:t>
            </a:r>
            <a:r>
              <a:rPr lang="de-DE" sz="1600" dirty="0" smtClean="0">
                <a:latin typeface="Calibri" panose="020F0502020204030204" pitchFamily="34" charset="0"/>
              </a:rPr>
              <a:t> Service </a:t>
            </a:r>
          </a:p>
          <a:p>
            <a:r>
              <a:rPr lang="de-DE" sz="1600" dirty="0" smtClean="0">
                <a:latin typeface="Calibri" panose="020F0502020204030204" pitchFamily="34" charset="0"/>
              </a:rPr>
              <a:t>(</a:t>
            </a:r>
            <a:r>
              <a:rPr lang="de-DE" sz="1600" dirty="0" err="1" smtClean="0">
                <a:latin typeface="Calibri" panose="020F0502020204030204" pitchFamily="34" charset="0"/>
              </a:rPr>
              <a:t>requires</a:t>
            </a:r>
            <a:r>
              <a:rPr lang="de-DE" sz="1600" dirty="0" smtClean="0">
                <a:latin typeface="Calibri" panose="020F0502020204030204" pitchFamily="34" charset="0"/>
              </a:rPr>
              <a:t> </a:t>
            </a:r>
            <a:r>
              <a:rPr lang="de-DE" sz="1600" dirty="0" err="1" smtClean="0">
                <a:latin typeface="Calibri" panose="020F0502020204030204" pitchFamily="34" charset="0"/>
              </a:rPr>
              <a:t>account</a:t>
            </a:r>
            <a:r>
              <a:rPr lang="de-DE" sz="1600" dirty="0" smtClean="0">
                <a:latin typeface="Calibri" panose="020F0502020204030204" pitchFamily="34" charset="0"/>
              </a:rPr>
              <a:t>)</a:t>
            </a:r>
          </a:p>
        </p:txBody>
      </p:sp>
      <p:cxnSp>
        <p:nvCxnSpPr>
          <p:cNvPr id="13" name="Gerader Verbinder 12"/>
          <p:cNvCxnSpPr/>
          <p:nvPr/>
        </p:nvCxnSpPr>
        <p:spPr>
          <a:xfrm>
            <a:off x="22085" y="4005064"/>
            <a:ext cx="2238309"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hteck 9"/>
          <p:cNvSpPr/>
          <p:nvPr/>
        </p:nvSpPr>
        <p:spPr>
          <a:xfrm>
            <a:off x="-36512" y="2029400"/>
            <a:ext cx="2366353" cy="338554"/>
          </a:xfrm>
          <a:prstGeom prst="rect">
            <a:avLst/>
          </a:prstGeom>
          <a:solidFill>
            <a:schemeClr val="bg1"/>
          </a:solidFill>
        </p:spPr>
        <p:txBody>
          <a:bodyPr wrap="none">
            <a:spAutoFit/>
          </a:bodyPr>
          <a:lstStyle/>
          <a:p>
            <a:r>
              <a:rPr lang="de-DE" sz="1600" dirty="0">
                <a:latin typeface="Calibri" panose="020F0502020204030204" pitchFamily="34" charset="0"/>
                <a:hlinkClick r:id="rId4"/>
              </a:rPr>
              <a:t>https://t2m.io/hryUcvmE</a:t>
            </a:r>
            <a:endParaRPr lang="de-DE" sz="1600" dirty="0">
              <a:latin typeface="Calibri" panose="020F0502020204030204" pitchFamily="34" charset="0"/>
            </a:endParaRPr>
          </a:p>
        </p:txBody>
      </p:sp>
      <p:pic>
        <p:nvPicPr>
          <p:cNvPr id="7" name="Grafik 6"/>
          <p:cNvPicPr>
            <a:picLocks noChangeAspect="1"/>
          </p:cNvPicPr>
          <p:nvPr/>
        </p:nvPicPr>
        <p:blipFill>
          <a:blip r:embed="rId5"/>
          <a:stretch>
            <a:fillRect/>
          </a:stretch>
        </p:blipFill>
        <p:spPr>
          <a:xfrm>
            <a:off x="117972" y="2614175"/>
            <a:ext cx="1276051" cy="1276051"/>
          </a:xfrm>
          <a:prstGeom prst="rect">
            <a:avLst/>
          </a:prstGeom>
        </p:spPr>
      </p:pic>
      <p:pic>
        <p:nvPicPr>
          <p:cNvPr id="4" name="Grafik 3"/>
          <p:cNvPicPr>
            <a:picLocks noChangeAspect="1"/>
          </p:cNvPicPr>
          <p:nvPr/>
        </p:nvPicPr>
        <p:blipFill>
          <a:blip r:embed="rId6"/>
          <a:stretch>
            <a:fillRect/>
          </a:stretch>
        </p:blipFill>
        <p:spPr>
          <a:xfrm>
            <a:off x="3293021" y="1568967"/>
            <a:ext cx="5400600" cy="5232234"/>
          </a:xfrm>
          <a:prstGeom prst="rect">
            <a:avLst/>
          </a:prstGeom>
        </p:spPr>
      </p:pic>
    </p:spTree>
    <p:extLst>
      <p:ext uri="{BB962C8B-B14F-4D97-AF65-F5344CB8AC3E}">
        <p14:creationId xmlns:p14="http://schemas.microsoft.com/office/powerpoint/2010/main" val="23983926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Partneruniversitäten</a:t>
            </a:r>
            <a:endParaRPr lang="de-DE" dirty="0"/>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a:blip r:embed="rId2"/>
          <a:stretch>
            <a:fillRect/>
          </a:stretch>
        </p:blipFill>
        <p:spPr>
          <a:xfrm>
            <a:off x="0" y="1700808"/>
            <a:ext cx="9144000" cy="4747005"/>
          </a:xfrm>
          <a:prstGeom prst="rect">
            <a:avLst/>
          </a:prstGeom>
        </p:spPr>
      </p:pic>
      <p:sp>
        <p:nvSpPr>
          <p:cNvPr id="5" name="Textfeld 4"/>
          <p:cNvSpPr txBox="1"/>
          <p:nvPr/>
        </p:nvSpPr>
        <p:spPr>
          <a:xfrm>
            <a:off x="358775" y="6473163"/>
            <a:ext cx="7975260" cy="338554"/>
          </a:xfrm>
          <a:prstGeom prst="rect">
            <a:avLst/>
          </a:prstGeom>
          <a:noFill/>
        </p:spPr>
        <p:txBody>
          <a:bodyPr wrap="none" rtlCol="0">
            <a:spAutoFit/>
          </a:bodyPr>
          <a:lstStyle/>
          <a:p>
            <a:r>
              <a:rPr lang="de-DE" sz="1600" dirty="0" smtClean="0"/>
              <a:t>Download </a:t>
            </a:r>
            <a:r>
              <a:rPr lang="de-DE" sz="1600" dirty="0"/>
              <a:t>über </a:t>
            </a:r>
            <a:r>
              <a:rPr lang="de-DE" sz="1600" dirty="0" smtClean="0"/>
              <a:t>Erasmus-Seite des FB VI: https</a:t>
            </a:r>
            <a:r>
              <a:rPr lang="de-DE" sz="1600" dirty="0"/>
              <a:t>://www.uni-trier.de/index.php?id=21949</a:t>
            </a:r>
          </a:p>
        </p:txBody>
      </p:sp>
      <p:sp>
        <p:nvSpPr>
          <p:cNvPr id="6" name="Rechteck 5"/>
          <p:cNvSpPr/>
          <p:nvPr/>
        </p:nvSpPr>
        <p:spPr>
          <a:xfrm>
            <a:off x="0" y="5841268"/>
            <a:ext cx="9000492" cy="631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180253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t="10441"/>
          <a:stretch/>
        </p:blipFill>
        <p:spPr>
          <a:xfrm>
            <a:off x="0" y="4800"/>
            <a:ext cx="4436010" cy="2340260"/>
          </a:xfrm>
          <a:prstGeom prst="rect">
            <a:avLst/>
          </a:prstGeom>
        </p:spPr>
      </p:pic>
      <p:pic>
        <p:nvPicPr>
          <p:cNvPr id="2" name="Grafik 1"/>
          <p:cNvPicPr>
            <a:picLocks noChangeAspect="1"/>
          </p:cNvPicPr>
          <p:nvPr/>
        </p:nvPicPr>
        <p:blipFill>
          <a:blip r:embed="rId3"/>
          <a:stretch>
            <a:fillRect/>
          </a:stretch>
        </p:blipFill>
        <p:spPr>
          <a:xfrm>
            <a:off x="0" y="2345060"/>
            <a:ext cx="5715734" cy="4343462"/>
          </a:xfrm>
          <a:prstGeom prst="rect">
            <a:avLst/>
          </a:prstGeom>
        </p:spPr>
      </p:pic>
      <p:sp>
        <p:nvSpPr>
          <p:cNvPr id="3" name="Rechteck 2"/>
          <p:cNvSpPr/>
          <p:nvPr/>
        </p:nvSpPr>
        <p:spPr>
          <a:xfrm>
            <a:off x="2890148" y="4001244"/>
            <a:ext cx="396044" cy="396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p:nvPicPr>
        <p:blipFill>
          <a:blip r:embed="rId4"/>
          <a:stretch>
            <a:fillRect/>
          </a:stretch>
        </p:blipFill>
        <p:spPr>
          <a:xfrm>
            <a:off x="5591175" y="16421"/>
            <a:ext cx="3552825" cy="1057275"/>
          </a:xfrm>
          <a:prstGeom prst="rect">
            <a:avLst/>
          </a:prstGeom>
        </p:spPr>
      </p:pic>
      <p:sp>
        <p:nvSpPr>
          <p:cNvPr id="6" name="Rechteck 5"/>
          <p:cNvSpPr/>
          <p:nvPr/>
        </p:nvSpPr>
        <p:spPr>
          <a:xfrm>
            <a:off x="5715734" y="2333685"/>
            <a:ext cx="3428265" cy="4247317"/>
          </a:xfrm>
          <a:prstGeom prst="rect">
            <a:avLst/>
          </a:prstGeom>
        </p:spPr>
        <p:txBody>
          <a:bodyPr wrap="square">
            <a:spAutoFit/>
          </a:bodyPr>
          <a:lstStyle/>
          <a:p>
            <a:pPr marL="342900" indent="-342900">
              <a:buFont typeface="Arial" panose="020B0604020202020204" pitchFamily="34" charset="0"/>
              <a:buChar char="•"/>
            </a:pPr>
            <a:r>
              <a:rPr lang="en-US" sz="1800" b="1" dirty="0"/>
              <a:t>Sciences, Physical Geography and Ecosystem </a:t>
            </a:r>
            <a:r>
              <a:rPr lang="en-US" sz="1800" b="1" dirty="0" smtClean="0"/>
              <a:t>Analysis (BSc)</a:t>
            </a:r>
            <a:endParaRPr lang="de-DE" sz="1800" dirty="0" smtClean="0"/>
          </a:p>
          <a:p>
            <a:pPr marL="342900" indent="-342900">
              <a:buFont typeface="Arial" panose="020B0604020202020204" pitchFamily="34" charset="0"/>
              <a:buChar char="•"/>
            </a:pPr>
            <a:r>
              <a:rPr lang="de-DE" sz="1800" b="1" dirty="0" smtClean="0"/>
              <a:t>Environmental Studies </a:t>
            </a:r>
            <a:r>
              <a:rPr lang="de-DE" sz="1800" b="1" dirty="0" err="1" smtClean="0"/>
              <a:t>and</a:t>
            </a:r>
            <a:r>
              <a:rPr lang="de-DE" sz="1800" b="1" dirty="0" smtClean="0"/>
              <a:t> </a:t>
            </a:r>
            <a:r>
              <a:rPr lang="de-DE" sz="1800" b="1" dirty="0" err="1"/>
              <a:t>Sustainability</a:t>
            </a:r>
            <a:r>
              <a:rPr lang="de-DE" sz="1800" b="1" dirty="0"/>
              <a:t> </a:t>
            </a:r>
            <a:r>
              <a:rPr lang="de-DE" sz="1800" b="1" dirty="0" smtClean="0"/>
              <a:t>Science (</a:t>
            </a:r>
            <a:r>
              <a:rPr lang="de-DE" sz="1800" b="1" dirty="0" err="1" smtClean="0"/>
              <a:t>MSc</a:t>
            </a:r>
            <a:r>
              <a:rPr lang="de-DE" sz="1800" b="1" dirty="0" smtClean="0"/>
              <a:t>)</a:t>
            </a:r>
          </a:p>
          <a:p>
            <a:pPr marL="342900" indent="-342900">
              <a:buFont typeface="Arial" panose="020B0604020202020204" pitchFamily="34" charset="0"/>
              <a:buChar char="•"/>
            </a:pPr>
            <a:r>
              <a:rPr lang="de-DE" sz="1800" b="1" dirty="0" err="1" smtClean="0"/>
              <a:t>Physical</a:t>
            </a:r>
            <a:r>
              <a:rPr lang="de-DE" sz="1800" b="1" dirty="0" smtClean="0"/>
              <a:t> </a:t>
            </a:r>
            <a:r>
              <a:rPr lang="de-DE" sz="1800" b="1" dirty="0" err="1" smtClean="0"/>
              <a:t>Geography</a:t>
            </a:r>
            <a:r>
              <a:rPr lang="de-DE" sz="1800" b="1" dirty="0" smtClean="0"/>
              <a:t> </a:t>
            </a:r>
            <a:r>
              <a:rPr lang="de-DE" sz="1800" b="1" dirty="0" err="1" smtClean="0"/>
              <a:t>and</a:t>
            </a:r>
            <a:r>
              <a:rPr lang="de-DE" sz="1800" b="1" dirty="0" smtClean="0"/>
              <a:t> </a:t>
            </a:r>
            <a:r>
              <a:rPr lang="de-DE" sz="1800" b="1" dirty="0" err="1" smtClean="0"/>
              <a:t>Ecosystem</a:t>
            </a:r>
            <a:r>
              <a:rPr lang="de-DE" sz="1800" b="1" dirty="0" smtClean="0"/>
              <a:t> Analysis (</a:t>
            </a:r>
            <a:r>
              <a:rPr lang="de-DE" sz="1800" b="1" dirty="0" err="1" smtClean="0"/>
              <a:t>MSc</a:t>
            </a:r>
            <a:r>
              <a:rPr lang="de-DE" sz="1800" b="1" dirty="0" smtClean="0"/>
              <a:t>)</a:t>
            </a:r>
          </a:p>
          <a:p>
            <a:pPr marL="342900" indent="-342900">
              <a:buFont typeface="Arial" panose="020B0604020202020204" pitchFamily="34" charset="0"/>
              <a:buChar char="•"/>
            </a:pPr>
            <a:r>
              <a:rPr lang="de-DE" sz="1800" b="1" dirty="0" err="1" smtClean="0"/>
              <a:t>Geomatics</a:t>
            </a:r>
            <a:r>
              <a:rPr lang="de-DE" sz="1800" b="1" dirty="0" smtClean="0"/>
              <a:t> (</a:t>
            </a:r>
            <a:r>
              <a:rPr lang="de-DE" sz="1800" b="1" dirty="0" err="1" smtClean="0"/>
              <a:t>MSc</a:t>
            </a:r>
            <a:r>
              <a:rPr lang="de-DE" sz="1800" b="1" dirty="0" smtClean="0"/>
              <a:t>)</a:t>
            </a:r>
          </a:p>
          <a:p>
            <a:pPr marL="342900" indent="-342900">
              <a:buFont typeface="Arial" panose="020B0604020202020204" pitchFamily="34" charset="0"/>
              <a:buChar char="•"/>
            </a:pPr>
            <a:r>
              <a:rPr lang="de-DE" sz="1800" b="1" dirty="0" smtClean="0"/>
              <a:t>Geo-information Science </a:t>
            </a:r>
            <a:r>
              <a:rPr lang="de-DE" sz="1800" b="1" dirty="0" err="1" smtClean="0"/>
              <a:t>and</a:t>
            </a:r>
            <a:r>
              <a:rPr lang="de-DE" sz="1800" b="1" dirty="0" smtClean="0"/>
              <a:t> Earth Observation </a:t>
            </a:r>
            <a:r>
              <a:rPr lang="de-DE" sz="1800" b="1" dirty="0" err="1" smtClean="0"/>
              <a:t>for</a:t>
            </a:r>
            <a:r>
              <a:rPr lang="de-DE" sz="1800" b="1" dirty="0" smtClean="0"/>
              <a:t> Environmental </a:t>
            </a:r>
            <a:r>
              <a:rPr lang="de-DE" sz="1800" b="1" dirty="0" err="1" smtClean="0"/>
              <a:t>Modelling</a:t>
            </a:r>
            <a:r>
              <a:rPr lang="de-DE" sz="1800" b="1" dirty="0" smtClean="0"/>
              <a:t> </a:t>
            </a:r>
            <a:r>
              <a:rPr lang="de-DE" sz="1800" b="1" dirty="0" err="1" smtClean="0"/>
              <a:t>and</a:t>
            </a:r>
            <a:r>
              <a:rPr lang="de-DE" sz="1800" b="1" dirty="0" smtClean="0"/>
              <a:t> Management (</a:t>
            </a:r>
            <a:r>
              <a:rPr lang="de-DE" sz="1800" b="1" dirty="0" err="1" smtClean="0"/>
              <a:t>MSc</a:t>
            </a:r>
            <a:r>
              <a:rPr lang="de-DE" sz="1800" b="1" dirty="0" smtClean="0"/>
              <a:t>)</a:t>
            </a:r>
          </a:p>
          <a:p>
            <a:pPr marL="342900" indent="-342900">
              <a:buFont typeface="Arial" panose="020B0604020202020204" pitchFamily="34" charset="0"/>
              <a:buChar char="•"/>
            </a:pPr>
            <a:endParaRPr lang="de-DE" sz="1800" b="1" dirty="0"/>
          </a:p>
          <a:p>
            <a:pPr marL="342900" indent="-342900">
              <a:buFont typeface="Arial" panose="020B0604020202020204" pitchFamily="34" charset="0"/>
              <a:buChar char="•"/>
            </a:pPr>
            <a:endParaRPr lang="en-US" sz="1800" b="1" dirty="0"/>
          </a:p>
        </p:txBody>
      </p:sp>
      <p:sp>
        <p:nvSpPr>
          <p:cNvPr id="7" name="Rechteck 6"/>
          <p:cNvSpPr/>
          <p:nvPr/>
        </p:nvSpPr>
        <p:spPr>
          <a:xfrm>
            <a:off x="4644008" y="1085071"/>
            <a:ext cx="2786340" cy="461665"/>
          </a:xfrm>
          <a:prstGeom prst="rect">
            <a:avLst/>
          </a:prstGeom>
        </p:spPr>
        <p:txBody>
          <a:bodyPr wrap="none">
            <a:spAutoFit/>
          </a:bodyPr>
          <a:lstStyle/>
          <a:p>
            <a:r>
              <a:rPr lang="de-DE" dirty="0"/>
              <a:t>http://www.nateko.lu.se/leorg</a:t>
            </a:r>
          </a:p>
        </p:txBody>
      </p:sp>
    </p:spTree>
    <p:extLst>
      <p:ext uri="{BB962C8B-B14F-4D97-AF65-F5344CB8AC3E}">
        <p14:creationId xmlns:p14="http://schemas.microsoft.com/office/powerpoint/2010/main" val="297334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9922" y="540886"/>
            <a:ext cx="9144000" cy="6317114"/>
          </a:xfrm>
          <a:prstGeom prst="rect">
            <a:avLst/>
          </a:prstGeom>
          <a:solidFill>
            <a:schemeClr val="bg1"/>
          </a:solidFill>
        </p:spPr>
        <p:txBody>
          <a:bodyPr wrap="square">
            <a:spAutoFit/>
          </a:bodyPr>
          <a:lstStyle/>
          <a:p>
            <a:pPr marL="285750" indent="-285750">
              <a:spcBef>
                <a:spcPts val="300"/>
              </a:spcBef>
              <a:buFont typeface="Arial" panose="020B0604020202020204" pitchFamily="34" charset="0"/>
              <a:buChar char="•"/>
            </a:pPr>
            <a:r>
              <a:rPr lang="de-DE" sz="1600" dirty="0">
                <a:latin typeface="Calibri" panose="020F0502020204030204" pitchFamily="34" charset="0"/>
              </a:rPr>
              <a:t>EXTA50, </a:t>
            </a:r>
            <a:r>
              <a:rPr lang="de-DE" sz="1600" dirty="0" err="1">
                <a:latin typeface="Calibri" panose="020F0502020204030204" pitchFamily="34" charset="0"/>
              </a:rPr>
              <a:t>Surveying</a:t>
            </a:r>
            <a:r>
              <a:rPr lang="de-DE" sz="1600" dirty="0">
                <a:latin typeface="Calibri" panose="020F0502020204030204" pitchFamily="34" charset="0"/>
              </a:rPr>
              <a:t> (</a:t>
            </a:r>
            <a:r>
              <a:rPr lang="de-DE" sz="1600" dirty="0" err="1">
                <a:latin typeface="Calibri" panose="020F0502020204030204" pitchFamily="34" charset="0"/>
              </a:rPr>
              <a:t>only</a:t>
            </a:r>
            <a:r>
              <a:rPr lang="de-DE" sz="1600" dirty="0">
                <a:latin typeface="Calibri" panose="020F0502020204030204" pitchFamily="34" charset="0"/>
              </a:rPr>
              <a:t> </a:t>
            </a:r>
            <a:r>
              <a:rPr lang="de-DE" sz="1600" dirty="0" err="1">
                <a:latin typeface="Calibri" panose="020F0502020204030204" pitchFamily="34" charset="0"/>
              </a:rPr>
              <a:t>available</a:t>
            </a:r>
            <a:r>
              <a:rPr lang="de-DE" sz="1600" dirty="0">
                <a:latin typeface="Calibri" panose="020F0502020204030204" pitchFamily="34" charset="0"/>
              </a:rPr>
              <a:t> </a:t>
            </a:r>
            <a:r>
              <a:rPr lang="de-DE" sz="1600" dirty="0" err="1">
                <a:latin typeface="Calibri" panose="020F0502020204030204" pitchFamily="34" charset="0"/>
              </a:rPr>
              <a:t>for</a:t>
            </a:r>
            <a:r>
              <a:rPr lang="de-DE" sz="1600" dirty="0">
                <a:latin typeface="Calibri" panose="020F0502020204030204" pitchFamily="34" charset="0"/>
              </a:rPr>
              <a:t> </a:t>
            </a:r>
            <a:r>
              <a:rPr lang="de-DE" sz="1600" dirty="0" err="1">
                <a:latin typeface="Calibri" panose="020F0502020204030204" pitchFamily="34" charset="0"/>
              </a:rPr>
              <a:t>students</a:t>
            </a:r>
            <a:r>
              <a:rPr lang="de-DE" sz="1600" dirty="0">
                <a:latin typeface="Calibri" panose="020F0502020204030204" pitchFamily="34" charset="0"/>
              </a:rPr>
              <a:t> at </a:t>
            </a:r>
            <a:r>
              <a:rPr lang="de-DE" sz="1600" dirty="0" err="1">
                <a:latin typeface="Calibri" panose="020F0502020204030204" pitchFamily="34" charset="0"/>
              </a:rPr>
              <a:t>the</a:t>
            </a:r>
            <a:r>
              <a:rPr lang="de-DE" sz="1600" dirty="0">
                <a:latin typeface="Calibri" panose="020F0502020204030204" pitchFamily="34" charset="0"/>
              </a:rPr>
              <a:t> </a:t>
            </a:r>
            <a:r>
              <a:rPr lang="de-DE" sz="1600" dirty="0" err="1">
                <a:latin typeface="Calibri" panose="020F0502020204030204" pitchFamily="34" charset="0"/>
              </a:rPr>
              <a:t>Faculty</a:t>
            </a:r>
            <a:r>
              <a:rPr lang="de-DE" sz="1600" dirty="0">
                <a:latin typeface="Calibri" panose="020F0502020204030204" pitchFamily="34" charset="0"/>
              </a:rPr>
              <a:t> of Engineering)</a:t>
            </a:r>
          </a:p>
          <a:p>
            <a:pPr marL="285750" indent="-285750">
              <a:spcBef>
                <a:spcPts val="300"/>
              </a:spcBef>
              <a:buFont typeface="Arial" panose="020B0604020202020204" pitchFamily="34" charset="0"/>
              <a:buChar char="•"/>
            </a:pPr>
            <a:r>
              <a:rPr lang="de-DE" sz="1600" dirty="0">
                <a:latin typeface="Calibri" panose="020F0502020204030204" pitchFamily="34" charset="0"/>
              </a:rPr>
              <a:t>EXTF01, </a:t>
            </a:r>
            <a:r>
              <a:rPr lang="de-DE" sz="1600" dirty="0" err="1">
                <a:latin typeface="Calibri" panose="020F0502020204030204" pitchFamily="34" charset="0"/>
              </a:rPr>
              <a:t>Geographical</a:t>
            </a:r>
            <a:r>
              <a:rPr lang="de-DE" sz="1600" dirty="0">
                <a:latin typeface="Calibri" panose="020F0502020204030204" pitchFamily="34" charset="0"/>
              </a:rPr>
              <a:t> Information Systems </a:t>
            </a:r>
            <a:r>
              <a:rPr lang="de-DE" sz="1600" dirty="0" err="1">
                <a:latin typeface="Calibri" panose="020F0502020204030204" pitchFamily="34" charset="0"/>
              </a:rPr>
              <a:t>for</a:t>
            </a:r>
            <a:r>
              <a:rPr lang="de-DE" sz="1600" dirty="0">
                <a:latin typeface="Calibri" panose="020F0502020204030204" pitchFamily="34" charset="0"/>
              </a:rPr>
              <a:t> </a:t>
            </a:r>
            <a:r>
              <a:rPr lang="de-DE" sz="1600" dirty="0" err="1">
                <a:latin typeface="Calibri" panose="020F0502020204030204" pitchFamily="34" charset="0"/>
              </a:rPr>
              <a:t>landscape</a:t>
            </a:r>
            <a:r>
              <a:rPr lang="de-DE" sz="1600" dirty="0">
                <a:latin typeface="Calibri" panose="020F0502020204030204" pitchFamily="34" charset="0"/>
              </a:rPr>
              <a:t> </a:t>
            </a:r>
            <a:r>
              <a:rPr lang="de-DE" sz="1600" dirty="0" err="1" smtClean="0">
                <a:latin typeface="Calibri" panose="020F0502020204030204" pitchFamily="34" charset="0"/>
              </a:rPr>
              <a:t>studies</a:t>
            </a:r>
            <a:endParaRPr lang="de-DE" sz="1600" dirty="0">
              <a:latin typeface="Calibri" panose="020F0502020204030204" pitchFamily="34" charset="0"/>
            </a:endParaRPr>
          </a:p>
          <a:p>
            <a:pPr marL="285750" indent="-285750">
              <a:spcBef>
                <a:spcPts val="300"/>
              </a:spcBef>
              <a:buFont typeface="Arial" panose="020B0604020202020204" pitchFamily="34" charset="0"/>
              <a:buChar char="•"/>
            </a:pPr>
            <a:r>
              <a:rPr lang="de-DE" sz="1600" dirty="0">
                <a:latin typeface="Calibri" panose="020F0502020204030204" pitchFamily="34" charset="0"/>
              </a:rPr>
              <a:t>EXTF80, </a:t>
            </a:r>
            <a:r>
              <a:rPr lang="de-DE" sz="1600" dirty="0" err="1">
                <a:latin typeface="Calibri" panose="020F0502020204030204" pitchFamily="34" charset="0"/>
              </a:rPr>
              <a:t>Geographic</a:t>
            </a:r>
            <a:r>
              <a:rPr lang="de-DE" sz="1600" dirty="0">
                <a:latin typeface="Calibri" panose="020F0502020204030204" pitchFamily="34" charset="0"/>
              </a:rPr>
              <a:t> Information Technology </a:t>
            </a:r>
            <a:endParaRPr lang="de-DE" sz="1600" dirty="0" smtClean="0">
              <a:latin typeface="Calibri" panose="020F0502020204030204" pitchFamily="34" charset="0"/>
            </a:endParaRPr>
          </a:p>
          <a:p>
            <a:pPr marL="285750" indent="-285750">
              <a:spcBef>
                <a:spcPts val="300"/>
              </a:spcBef>
              <a:buFont typeface="Arial" panose="020B0604020202020204" pitchFamily="34" charset="0"/>
              <a:buChar char="•"/>
            </a:pPr>
            <a:r>
              <a:rPr lang="de-DE" sz="1600" dirty="0" smtClean="0">
                <a:latin typeface="Calibri" panose="020F0502020204030204" pitchFamily="34" charset="0"/>
              </a:rPr>
              <a:t>EXTL01</a:t>
            </a:r>
            <a:r>
              <a:rPr lang="de-DE" sz="1600" dirty="0">
                <a:latin typeface="Calibri" panose="020F0502020204030204" pitchFamily="34" charset="0"/>
              </a:rPr>
              <a:t>, </a:t>
            </a:r>
            <a:r>
              <a:rPr lang="de-DE" sz="1600" dirty="0" smtClean="0">
                <a:latin typeface="Calibri" panose="020F0502020204030204" pitchFamily="34" charset="0"/>
              </a:rPr>
              <a:t>Bachelor </a:t>
            </a:r>
            <a:r>
              <a:rPr lang="de-DE" sz="1600" dirty="0" err="1">
                <a:latin typeface="Calibri" panose="020F0502020204030204" pitchFamily="34" charset="0"/>
              </a:rPr>
              <a:t>thesis</a:t>
            </a:r>
            <a:r>
              <a:rPr lang="de-DE" sz="1600" dirty="0">
                <a:latin typeface="Calibri" panose="020F0502020204030204" pitchFamily="34" charset="0"/>
              </a:rPr>
              <a:t> in </a:t>
            </a:r>
            <a:r>
              <a:rPr lang="de-DE" sz="1600" dirty="0" err="1">
                <a:latin typeface="Calibri" panose="020F0502020204030204" pitchFamily="34" charset="0"/>
              </a:rPr>
              <a:t>Geographic</a:t>
            </a:r>
            <a:r>
              <a:rPr lang="de-DE" sz="1600" dirty="0">
                <a:latin typeface="Calibri" panose="020F0502020204030204" pitchFamily="34" charset="0"/>
              </a:rPr>
              <a:t> </a:t>
            </a:r>
            <a:r>
              <a:rPr lang="de-DE" sz="1600" dirty="0" smtClean="0">
                <a:latin typeface="Calibri" panose="020F0502020204030204" pitchFamily="34" charset="0"/>
              </a:rPr>
              <a:t>Information</a:t>
            </a:r>
            <a:endParaRPr lang="de-DE" sz="1600" dirty="0">
              <a:latin typeface="Calibri" panose="020F0502020204030204" pitchFamily="34" charset="0"/>
            </a:endParaRPr>
          </a:p>
          <a:p>
            <a:pPr marL="285750" indent="-285750">
              <a:spcBef>
                <a:spcPts val="300"/>
              </a:spcBef>
              <a:buFont typeface="Arial" panose="020B0604020202020204" pitchFamily="34" charset="0"/>
              <a:buChar char="•"/>
            </a:pPr>
            <a:r>
              <a:rPr lang="de-DE" sz="1600" dirty="0">
                <a:latin typeface="Calibri" panose="020F0502020204030204" pitchFamily="34" charset="0"/>
              </a:rPr>
              <a:t>GISA21, </a:t>
            </a:r>
            <a:r>
              <a:rPr lang="de-DE" sz="1600" dirty="0" err="1">
                <a:latin typeface="Calibri" panose="020F0502020204030204" pitchFamily="34" charset="0"/>
              </a:rPr>
              <a:t>Geographical</a:t>
            </a:r>
            <a:r>
              <a:rPr lang="de-DE" sz="1600" dirty="0">
                <a:latin typeface="Calibri" panose="020F0502020204030204" pitchFamily="34" charset="0"/>
              </a:rPr>
              <a:t> Information Systems, </a:t>
            </a:r>
            <a:r>
              <a:rPr lang="de-DE" sz="1600" dirty="0" err="1">
                <a:latin typeface="Calibri" panose="020F0502020204030204" pitchFamily="34" charset="0"/>
              </a:rPr>
              <a:t>introduction</a:t>
            </a:r>
            <a:endParaRPr lang="de-DE" sz="1600" dirty="0">
              <a:latin typeface="Calibri" panose="020F0502020204030204" pitchFamily="34" charset="0"/>
            </a:endParaRPr>
          </a:p>
          <a:p>
            <a:pPr marL="285750" indent="-285750">
              <a:spcBef>
                <a:spcPts val="300"/>
              </a:spcBef>
              <a:buFont typeface="Arial" panose="020B0604020202020204" pitchFamily="34" charset="0"/>
              <a:buChar char="•"/>
            </a:pPr>
            <a:r>
              <a:rPr lang="de-DE" sz="1600" dirty="0">
                <a:latin typeface="Calibri" panose="020F0502020204030204" pitchFamily="34" charset="0"/>
              </a:rPr>
              <a:t>GISA22, </a:t>
            </a:r>
            <a:r>
              <a:rPr lang="de-DE" sz="1600" dirty="0" err="1">
                <a:latin typeface="Calibri" panose="020F0502020204030204" pitchFamily="34" charset="0"/>
              </a:rPr>
              <a:t>Geographical</a:t>
            </a:r>
            <a:r>
              <a:rPr lang="de-DE" sz="1600" dirty="0">
                <a:latin typeface="Calibri" panose="020F0502020204030204" pitchFamily="34" charset="0"/>
              </a:rPr>
              <a:t> Information Systems, </a:t>
            </a:r>
            <a:r>
              <a:rPr lang="de-DE" sz="1600" dirty="0" err="1">
                <a:latin typeface="Calibri" panose="020F0502020204030204" pitchFamily="34" charset="0"/>
              </a:rPr>
              <a:t>advanced</a:t>
            </a:r>
            <a:endParaRPr lang="de-DE" sz="1600" dirty="0">
              <a:latin typeface="Calibri" panose="020F0502020204030204" pitchFamily="34" charset="0"/>
            </a:endParaRPr>
          </a:p>
          <a:p>
            <a:pPr marL="285750" indent="-285750">
              <a:spcBef>
                <a:spcPts val="300"/>
              </a:spcBef>
              <a:buFont typeface="Arial" panose="020B0604020202020204" pitchFamily="34" charset="0"/>
              <a:buChar char="•"/>
            </a:pPr>
            <a:r>
              <a:rPr lang="de-DE" sz="1600" dirty="0">
                <a:latin typeface="Calibri" panose="020F0502020204030204" pitchFamily="34" charset="0"/>
              </a:rPr>
              <a:t>NGEA01, </a:t>
            </a:r>
            <a:r>
              <a:rPr lang="de-DE" sz="1600" dirty="0" err="1">
                <a:latin typeface="Calibri" panose="020F0502020204030204" pitchFamily="34" charset="0"/>
              </a:rPr>
              <a:t>Physical</a:t>
            </a:r>
            <a:r>
              <a:rPr lang="de-DE" sz="1600" dirty="0">
                <a:latin typeface="Calibri" panose="020F0502020204030204" pitchFamily="34" charset="0"/>
              </a:rPr>
              <a:t> </a:t>
            </a:r>
            <a:r>
              <a:rPr lang="de-DE" sz="1600" dirty="0" err="1">
                <a:latin typeface="Calibri" panose="020F0502020204030204" pitchFamily="34" charset="0"/>
              </a:rPr>
              <a:t>Geography</a:t>
            </a:r>
            <a:r>
              <a:rPr lang="de-DE" sz="1600" dirty="0">
                <a:latin typeface="Calibri" panose="020F0502020204030204" pitchFamily="34" charset="0"/>
              </a:rPr>
              <a:t>: An </a:t>
            </a:r>
            <a:r>
              <a:rPr lang="de-DE" sz="1600" dirty="0" err="1">
                <a:latin typeface="Calibri" panose="020F0502020204030204" pitchFamily="34" charset="0"/>
              </a:rPr>
              <a:t>Introduction</a:t>
            </a:r>
            <a:r>
              <a:rPr lang="de-DE" sz="1600" dirty="0">
                <a:latin typeface="Calibri" panose="020F0502020204030204" pitchFamily="34" charset="0"/>
              </a:rPr>
              <a:t> </a:t>
            </a:r>
            <a:r>
              <a:rPr lang="de-DE" sz="1600" dirty="0" err="1">
                <a:latin typeface="Calibri" panose="020F0502020204030204" pitchFamily="34" charset="0"/>
              </a:rPr>
              <a:t>to</a:t>
            </a:r>
            <a:r>
              <a:rPr lang="de-DE" sz="1600" dirty="0">
                <a:latin typeface="Calibri" panose="020F0502020204030204" pitchFamily="34" charset="0"/>
              </a:rPr>
              <a:t> </a:t>
            </a:r>
            <a:r>
              <a:rPr lang="de-DE" sz="1600" dirty="0" err="1">
                <a:latin typeface="Calibri" panose="020F0502020204030204" pitchFamily="34" charset="0"/>
              </a:rPr>
              <a:t>the</a:t>
            </a:r>
            <a:r>
              <a:rPr lang="de-DE" sz="1600" dirty="0">
                <a:latin typeface="Calibri" panose="020F0502020204030204" pitchFamily="34" charset="0"/>
              </a:rPr>
              <a:t> Global Environment</a:t>
            </a:r>
          </a:p>
          <a:p>
            <a:pPr marL="285750" indent="-285750">
              <a:spcBef>
                <a:spcPts val="300"/>
              </a:spcBef>
              <a:buFont typeface="Arial" panose="020B0604020202020204" pitchFamily="34" charset="0"/>
              <a:buChar char="•"/>
            </a:pPr>
            <a:r>
              <a:rPr lang="de-DE" sz="1600" dirty="0">
                <a:latin typeface="Calibri" panose="020F0502020204030204" pitchFamily="34" charset="0"/>
              </a:rPr>
              <a:t>NGEA03, Remote Sensing </a:t>
            </a:r>
            <a:r>
              <a:rPr lang="de-DE" sz="1600" dirty="0" err="1">
                <a:latin typeface="Calibri" panose="020F0502020204030204" pitchFamily="34" charset="0"/>
              </a:rPr>
              <a:t>for</a:t>
            </a:r>
            <a:r>
              <a:rPr lang="de-DE" sz="1600" dirty="0">
                <a:latin typeface="Calibri" panose="020F0502020204030204" pitchFamily="34" charset="0"/>
              </a:rPr>
              <a:t> </a:t>
            </a:r>
            <a:r>
              <a:rPr lang="de-DE" sz="1600" dirty="0" err="1">
                <a:latin typeface="Calibri" panose="020F0502020204030204" pitchFamily="34" charset="0"/>
              </a:rPr>
              <a:t>Landscape</a:t>
            </a:r>
            <a:r>
              <a:rPr lang="de-DE" sz="1600" dirty="0">
                <a:latin typeface="Calibri" panose="020F0502020204030204" pitchFamily="34" charset="0"/>
              </a:rPr>
              <a:t> Studies</a:t>
            </a:r>
          </a:p>
          <a:p>
            <a:pPr marL="285750" indent="-285750">
              <a:spcBef>
                <a:spcPts val="300"/>
              </a:spcBef>
              <a:buFont typeface="Arial" panose="020B0604020202020204" pitchFamily="34" charset="0"/>
              <a:buChar char="•"/>
            </a:pPr>
            <a:r>
              <a:rPr lang="de-DE" sz="1600" dirty="0" smtClean="0">
                <a:latin typeface="Calibri" panose="020F0502020204030204" pitchFamily="34" charset="0"/>
              </a:rPr>
              <a:t>NGEA04</a:t>
            </a:r>
            <a:r>
              <a:rPr lang="de-DE" sz="1600" dirty="0">
                <a:latin typeface="Calibri" panose="020F0502020204030204" pitchFamily="34" charset="0"/>
              </a:rPr>
              <a:t>, </a:t>
            </a:r>
            <a:r>
              <a:rPr lang="de-DE" sz="1600" dirty="0" err="1">
                <a:latin typeface="Calibri" panose="020F0502020204030204" pitchFamily="34" charset="0"/>
              </a:rPr>
              <a:t>Ecosystems</a:t>
            </a:r>
            <a:r>
              <a:rPr lang="de-DE" sz="1600" dirty="0">
                <a:latin typeface="Calibri" panose="020F0502020204030204" pitchFamily="34" charset="0"/>
              </a:rPr>
              <a:t> Analysis</a:t>
            </a:r>
          </a:p>
          <a:p>
            <a:pPr marL="285750" indent="-285750">
              <a:spcBef>
                <a:spcPts val="300"/>
              </a:spcBef>
              <a:buFont typeface="Arial" panose="020B0604020202020204" pitchFamily="34" charset="0"/>
              <a:buChar char="•"/>
            </a:pPr>
            <a:r>
              <a:rPr lang="de-DE" sz="1600" dirty="0">
                <a:latin typeface="Calibri" panose="020F0502020204030204" pitchFamily="34" charset="0"/>
              </a:rPr>
              <a:t>NGEA05, GIS </a:t>
            </a:r>
            <a:r>
              <a:rPr lang="de-DE" sz="1600" dirty="0" err="1">
                <a:latin typeface="Calibri" panose="020F0502020204030204" pitchFamily="34" charset="0"/>
              </a:rPr>
              <a:t>and</a:t>
            </a:r>
            <a:r>
              <a:rPr lang="de-DE" sz="1600" dirty="0">
                <a:latin typeface="Calibri" panose="020F0502020204030204" pitchFamily="34" charset="0"/>
              </a:rPr>
              <a:t> Remote Sensing </a:t>
            </a:r>
            <a:r>
              <a:rPr lang="de-DE" sz="1600" dirty="0" err="1">
                <a:latin typeface="Calibri" panose="020F0502020204030204" pitchFamily="34" charset="0"/>
              </a:rPr>
              <a:t>with</a:t>
            </a:r>
            <a:r>
              <a:rPr lang="de-DE" sz="1600" dirty="0">
                <a:latin typeface="Calibri" panose="020F0502020204030204" pitchFamily="34" charset="0"/>
              </a:rPr>
              <a:t> </a:t>
            </a:r>
            <a:r>
              <a:rPr lang="de-DE" sz="1600" dirty="0" err="1">
                <a:latin typeface="Calibri" panose="020F0502020204030204" pitchFamily="34" charset="0"/>
              </a:rPr>
              <a:t>focus</a:t>
            </a:r>
            <a:r>
              <a:rPr lang="de-DE" sz="1600" dirty="0">
                <a:latin typeface="Calibri" panose="020F0502020204030204" pitchFamily="34" charset="0"/>
              </a:rPr>
              <a:t> on </a:t>
            </a:r>
            <a:r>
              <a:rPr lang="de-DE" sz="1600" dirty="0" err="1">
                <a:latin typeface="Calibri" panose="020F0502020204030204" pitchFamily="34" charset="0"/>
              </a:rPr>
              <a:t>the</a:t>
            </a:r>
            <a:r>
              <a:rPr lang="de-DE" sz="1600" dirty="0">
                <a:latin typeface="Calibri" panose="020F0502020204030204" pitchFamily="34" charset="0"/>
              </a:rPr>
              <a:t> Environment</a:t>
            </a:r>
          </a:p>
          <a:p>
            <a:pPr marL="285750" indent="-285750">
              <a:spcBef>
                <a:spcPts val="300"/>
              </a:spcBef>
              <a:buFont typeface="Arial" panose="020B0604020202020204" pitchFamily="34" charset="0"/>
              <a:buChar char="•"/>
            </a:pPr>
            <a:r>
              <a:rPr lang="de-DE" sz="1600" dirty="0">
                <a:latin typeface="Calibri" panose="020F0502020204030204" pitchFamily="34" charset="0"/>
              </a:rPr>
              <a:t>NGEA07, </a:t>
            </a:r>
            <a:r>
              <a:rPr lang="de-DE" sz="1600" dirty="0" err="1">
                <a:latin typeface="Calibri" panose="020F0502020204030204" pitchFamily="34" charset="0"/>
              </a:rPr>
              <a:t>Theory</a:t>
            </a:r>
            <a:r>
              <a:rPr lang="de-DE" sz="1600" dirty="0">
                <a:latin typeface="Calibri" panose="020F0502020204030204" pitchFamily="34" charset="0"/>
              </a:rPr>
              <a:t> </a:t>
            </a:r>
            <a:r>
              <a:rPr lang="de-DE" sz="1600" dirty="0" err="1">
                <a:latin typeface="Calibri" panose="020F0502020204030204" pitchFamily="34" charset="0"/>
              </a:rPr>
              <a:t>and</a:t>
            </a:r>
            <a:r>
              <a:rPr lang="de-DE" sz="1600" dirty="0">
                <a:latin typeface="Calibri" panose="020F0502020204030204" pitchFamily="34" charset="0"/>
              </a:rPr>
              <a:t> </a:t>
            </a:r>
            <a:r>
              <a:rPr lang="de-DE" sz="1600" dirty="0" err="1">
                <a:latin typeface="Calibri" panose="020F0502020204030204" pitchFamily="34" charset="0"/>
              </a:rPr>
              <a:t>Methods</a:t>
            </a:r>
            <a:r>
              <a:rPr lang="de-DE" sz="1600" dirty="0">
                <a:latin typeface="Calibri" panose="020F0502020204030204" pitchFamily="34" charset="0"/>
              </a:rPr>
              <a:t> of </a:t>
            </a:r>
            <a:r>
              <a:rPr lang="de-DE" sz="1600" dirty="0" err="1">
                <a:latin typeface="Calibri" panose="020F0502020204030204" pitchFamily="34" charset="0"/>
              </a:rPr>
              <a:t>Physical</a:t>
            </a:r>
            <a:r>
              <a:rPr lang="de-DE" sz="1600" dirty="0">
                <a:latin typeface="Calibri" panose="020F0502020204030204" pitchFamily="34" charset="0"/>
              </a:rPr>
              <a:t> </a:t>
            </a:r>
            <a:r>
              <a:rPr lang="de-DE" sz="1600" dirty="0" err="1">
                <a:latin typeface="Calibri" panose="020F0502020204030204" pitchFamily="34" charset="0"/>
              </a:rPr>
              <a:t>Geography</a:t>
            </a:r>
            <a:endParaRPr lang="de-DE" sz="1600" dirty="0">
              <a:latin typeface="Calibri" panose="020F0502020204030204" pitchFamily="34" charset="0"/>
            </a:endParaRPr>
          </a:p>
          <a:p>
            <a:pPr marL="285750" indent="-285750">
              <a:spcBef>
                <a:spcPts val="300"/>
              </a:spcBef>
              <a:buFont typeface="Arial" panose="020B0604020202020204" pitchFamily="34" charset="0"/>
              <a:buChar char="•"/>
            </a:pPr>
            <a:r>
              <a:rPr lang="de-DE" sz="1600" dirty="0">
                <a:latin typeface="Calibri" panose="020F0502020204030204" pitchFamily="34" charset="0"/>
              </a:rPr>
              <a:t>NGEA09, Land </a:t>
            </a:r>
            <a:r>
              <a:rPr lang="de-DE" sz="1600" dirty="0" err="1">
                <a:latin typeface="Calibri" panose="020F0502020204030204" pitchFamily="34" charset="0"/>
              </a:rPr>
              <a:t>surface</a:t>
            </a:r>
            <a:r>
              <a:rPr lang="de-DE" sz="1600" dirty="0">
                <a:latin typeface="Calibri" panose="020F0502020204030204" pitchFamily="34" charset="0"/>
              </a:rPr>
              <a:t> </a:t>
            </a:r>
            <a:r>
              <a:rPr lang="de-DE" sz="1600" dirty="0" err="1">
                <a:latin typeface="Calibri" panose="020F0502020204030204" pitchFamily="34" charset="0"/>
              </a:rPr>
              <a:t>processes</a:t>
            </a:r>
            <a:r>
              <a:rPr lang="de-DE" sz="1600" dirty="0">
                <a:latin typeface="Calibri" panose="020F0502020204030204" pitchFamily="34" charset="0"/>
              </a:rPr>
              <a:t> </a:t>
            </a:r>
            <a:r>
              <a:rPr lang="de-DE" sz="1600" dirty="0" err="1">
                <a:latin typeface="Calibri" panose="020F0502020204030204" pitchFamily="34" charset="0"/>
              </a:rPr>
              <a:t>and</a:t>
            </a:r>
            <a:r>
              <a:rPr lang="de-DE" sz="1600" dirty="0">
                <a:latin typeface="Calibri" panose="020F0502020204030204" pitchFamily="34" charset="0"/>
              </a:rPr>
              <a:t> </a:t>
            </a:r>
            <a:r>
              <a:rPr lang="de-DE" sz="1600" dirty="0" err="1">
                <a:latin typeface="Calibri" panose="020F0502020204030204" pitchFamily="34" charset="0"/>
              </a:rPr>
              <a:t>landscape</a:t>
            </a:r>
            <a:r>
              <a:rPr lang="de-DE" sz="1600" dirty="0">
                <a:latin typeface="Calibri" panose="020F0502020204030204" pitchFamily="34" charset="0"/>
              </a:rPr>
              <a:t> </a:t>
            </a:r>
            <a:r>
              <a:rPr lang="de-DE" sz="1600" dirty="0" err="1">
                <a:latin typeface="Calibri" panose="020F0502020204030204" pitchFamily="34" charset="0"/>
              </a:rPr>
              <a:t>dynamics</a:t>
            </a:r>
            <a:endParaRPr lang="de-DE" sz="1600" dirty="0">
              <a:latin typeface="Calibri" panose="020F0502020204030204" pitchFamily="34" charset="0"/>
            </a:endParaRPr>
          </a:p>
          <a:p>
            <a:pPr marL="285750" indent="-285750">
              <a:spcBef>
                <a:spcPts val="300"/>
              </a:spcBef>
              <a:buFont typeface="Arial" panose="020B0604020202020204" pitchFamily="34" charset="0"/>
              <a:buChar char="•"/>
            </a:pPr>
            <a:r>
              <a:rPr lang="de-DE" sz="1600" dirty="0">
                <a:latin typeface="Calibri" panose="020F0502020204030204" pitchFamily="34" charset="0"/>
              </a:rPr>
              <a:t>NGEA11, </a:t>
            </a:r>
            <a:r>
              <a:rPr lang="de-DE" sz="1600" dirty="0" err="1">
                <a:latin typeface="Calibri" panose="020F0502020204030204" pitchFamily="34" charset="0"/>
              </a:rPr>
              <a:t>Geographical</a:t>
            </a:r>
            <a:r>
              <a:rPr lang="de-DE" sz="1600" dirty="0">
                <a:latin typeface="Calibri" panose="020F0502020204030204" pitchFamily="34" charset="0"/>
              </a:rPr>
              <a:t> Information Systems, </a:t>
            </a:r>
            <a:r>
              <a:rPr lang="de-DE" sz="1600" dirty="0" err="1">
                <a:latin typeface="Calibri" panose="020F0502020204030204" pitchFamily="34" charset="0"/>
              </a:rPr>
              <a:t>introduction</a:t>
            </a:r>
            <a:endParaRPr lang="de-DE" sz="1600" dirty="0">
              <a:latin typeface="Calibri" panose="020F0502020204030204" pitchFamily="34" charset="0"/>
            </a:endParaRPr>
          </a:p>
          <a:p>
            <a:pPr marL="285750" indent="-285750">
              <a:spcBef>
                <a:spcPts val="300"/>
              </a:spcBef>
              <a:buFont typeface="Arial" panose="020B0604020202020204" pitchFamily="34" charset="0"/>
              <a:buChar char="•"/>
            </a:pPr>
            <a:r>
              <a:rPr lang="de-DE" sz="1600" dirty="0">
                <a:latin typeface="Calibri" panose="020F0502020204030204" pitchFamily="34" charset="0"/>
              </a:rPr>
              <a:t>NGEA12, </a:t>
            </a:r>
            <a:r>
              <a:rPr lang="de-DE" sz="1600" dirty="0" err="1">
                <a:latin typeface="Calibri" panose="020F0502020204030204" pitchFamily="34" charset="0"/>
              </a:rPr>
              <a:t>Geographical</a:t>
            </a:r>
            <a:r>
              <a:rPr lang="de-DE" sz="1600" dirty="0">
                <a:latin typeface="Calibri" panose="020F0502020204030204" pitchFamily="34" charset="0"/>
              </a:rPr>
              <a:t> Information Systems, </a:t>
            </a:r>
            <a:r>
              <a:rPr lang="de-DE" sz="1600" dirty="0" err="1">
                <a:latin typeface="Calibri" panose="020F0502020204030204" pitchFamily="34" charset="0"/>
              </a:rPr>
              <a:t>advanced</a:t>
            </a:r>
            <a:endParaRPr lang="de-DE" sz="1600" dirty="0">
              <a:latin typeface="Calibri" panose="020F0502020204030204" pitchFamily="34" charset="0"/>
            </a:endParaRPr>
          </a:p>
          <a:p>
            <a:pPr marL="285750" indent="-285750">
              <a:spcBef>
                <a:spcPts val="300"/>
              </a:spcBef>
              <a:buFont typeface="Arial" panose="020B0604020202020204" pitchFamily="34" charset="0"/>
              <a:buChar char="•"/>
            </a:pPr>
            <a:r>
              <a:rPr lang="de-DE" sz="1600" dirty="0">
                <a:latin typeface="Calibri" panose="020F0502020204030204" pitchFamily="34" charset="0"/>
              </a:rPr>
              <a:t>NGEA16, Dynamic </a:t>
            </a:r>
            <a:r>
              <a:rPr lang="de-DE" sz="1600" dirty="0" err="1">
                <a:latin typeface="Calibri" panose="020F0502020204030204" pitchFamily="34" charset="0"/>
              </a:rPr>
              <a:t>meteorology</a:t>
            </a:r>
            <a:r>
              <a:rPr lang="de-DE" sz="1600" dirty="0">
                <a:latin typeface="Calibri" panose="020F0502020204030204" pitchFamily="34" charset="0"/>
              </a:rPr>
              <a:t> </a:t>
            </a:r>
            <a:r>
              <a:rPr lang="de-DE" sz="1600" dirty="0" err="1">
                <a:latin typeface="Calibri" panose="020F0502020204030204" pitchFamily="34" charset="0"/>
              </a:rPr>
              <a:t>and</a:t>
            </a:r>
            <a:r>
              <a:rPr lang="de-DE" sz="1600" dirty="0">
                <a:latin typeface="Calibri" panose="020F0502020204030204" pitchFamily="34" charset="0"/>
              </a:rPr>
              <a:t> </a:t>
            </a:r>
            <a:r>
              <a:rPr lang="de-DE" sz="1600" dirty="0" err="1">
                <a:latin typeface="Calibri" panose="020F0502020204030204" pitchFamily="34" charset="0"/>
              </a:rPr>
              <a:t>numerical</a:t>
            </a:r>
            <a:r>
              <a:rPr lang="de-DE" sz="1600" dirty="0">
                <a:latin typeface="Calibri" panose="020F0502020204030204" pitchFamily="34" charset="0"/>
              </a:rPr>
              <a:t> </a:t>
            </a:r>
            <a:r>
              <a:rPr lang="de-DE" sz="1600" dirty="0" err="1">
                <a:latin typeface="Calibri" panose="020F0502020204030204" pitchFamily="34" charset="0"/>
              </a:rPr>
              <a:t>weather</a:t>
            </a:r>
            <a:r>
              <a:rPr lang="de-DE" sz="1600" dirty="0">
                <a:latin typeface="Calibri" panose="020F0502020204030204" pitchFamily="34" charset="0"/>
              </a:rPr>
              <a:t> </a:t>
            </a:r>
            <a:r>
              <a:rPr lang="de-DE" sz="1600" dirty="0" err="1">
                <a:latin typeface="Calibri" panose="020F0502020204030204" pitchFamily="34" charset="0"/>
              </a:rPr>
              <a:t>prediction</a:t>
            </a:r>
            <a:endParaRPr lang="de-DE" sz="1600" dirty="0">
              <a:latin typeface="Calibri" panose="020F0502020204030204" pitchFamily="34" charset="0"/>
            </a:endParaRPr>
          </a:p>
          <a:p>
            <a:pPr marL="285750" indent="-285750">
              <a:spcBef>
                <a:spcPts val="300"/>
              </a:spcBef>
              <a:buFont typeface="Arial" panose="020B0604020202020204" pitchFamily="34" charset="0"/>
              <a:buChar char="•"/>
            </a:pPr>
            <a:r>
              <a:rPr lang="de-DE" sz="1600" dirty="0">
                <a:latin typeface="Calibri" panose="020F0502020204030204" pitchFamily="34" charset="0"/>
              </a:rPr>
              <a:t>NGEA17, </a:t>
            </a:r>
            <a:r>
              <a:rPr lang="de-DE" sz="1600" dirty="0" err="1">
                <a:latin typeface="Calibri" panose="020F0502020204030204" pitchFamily="34" charset="0"/>
              </a:rPr>
              <a:t>Synoptic</a:t>
            </a:r>
            <a:r>
              <a:rPr lang="de-DE" sz="1600" dirty="0">
                <a:latin typeface="Calibri" panose="020F0502020204030204" pitchFamily="34" charset="0"/>
              </a:rPr>
              <a:t> / </a:t>
            </a:r>
            <a:r>
              <a:rPr lang="de-DE" sz="1600" dirty="0" err="1">
                <a:latin typeface="Calibri" panose="020F0502020204030204" pitchFamily="34" charset="0"/>
              </a:rPr>
              <a:t>mesoscale</a:t>
            </a:r>
            <a:r>
              <a:rPr lang="de-DE" sz="1600" dirty="0">
                <a:latin typeface="Calibri" panose="020F0502020204030204" pitchFamily="34" charset="0"/>
              </a:rPr>
              <a:t> </a:t>
            </a:r>
            <a:r>
              <a:rPr lang="de-DE" sz="1600" dirty="0" err="1">
                <a:latin typeface="Calibri" panose="020F0502020204030204" pitchFamily="34" charset="0"/>
              </a:rPr>
              <a:t>meteorology</a:t>
            </a:r>
            <a:endParaRPr lang="de-DE" sz="1600" dirty="0">
              <a:latin typeface="Calibri" panose="020F0502020204030204" pitchFamily="34" charset="0"/>
            </a:endParaRPr>
          </a:p>
          <a:p>
            <a:pPr marL="285750" indent="-285750">
              <a:spcBef>
                <a:spcPts val="300"/>
              </a:spcBef>
              <a:buFont typeface="Arial" panose="020B0604020202020204" pitchFamily="34" charset="0"/>
              <a:buChar char="•"/>
            </a:pPr>
            <a:r>
              <a:rPr lang="de-DE" sz="1600" dirty="0">
                <a:latin typeface="Calibri" panose="020F0502020204030204" pitchFamily="34" charset="0"/>
              </a:rPr>
              <a:t>NGEA20, </a:t>
            </a:r>
            <a:r>
              <a:rPr lang="de-DE" sz="1600" dirty="0" err="1">
                <a:latin typeface="Calibri" panose="020F0502020204030204" pitchFamily="34" charset="0"/>
              </a:rPr>
              <a:t>Hydrology</a:t>
            </a:r>
            <a:endParaRPr lang="de-DE" sz="1600" dirty="0">
              <a:latin typeface="Calibri" panose="020F0502020204030204" pitchFamily="34" charset="0"/>
            </a:endParaRPr>
          </a:p>
          <a:p>
            <a:pPr marL="285750" indent="-285750">
              <a:spcBef>
                <a:spcPts val="300"/>
              </a:spcBef>
              <a:buFont typeface="Arial" panose="020B0604020202020204" pitchFamily="34" charset="0"/>
              <a:buChar char="•"/>
            </a:pPr>
            <a:r>
              <a:rPr lang="de-DE" sz="1600" dirty="0">
                <a:latin typeface="Calibri" panose="020F0502020204030204" pitchFamily="34" charset="0"/>
              </a:rPr>
              <a:t>NGEA21, The </a:t>
            </a:r>
            <a:r>
              <a:rPr lang="de-DE" sz="1600" dirty="0" err="1">
                <a:latin typeface="Calibri" panose="020F0502020204030204" pitchFamily="34" charset="0"/>
              </a:rPr>
              <a:t>Climate</a:t>
            </a:r>
            <a:r>
              <a:rPr lang="de-DE" sz="1600" dirty="0">
                <a:latin typeface="Calibri" panose="020F0502020204030204" pitchFamily="34" charset="0"/>
              </a:rPr>
              <a:t> System</a:t>
            </a:r>
          </a:p>
          <a:p>
            <a:pPr marL="285750" indent="-285750">
              <a:spcBef>
                <a:spcPts val="300"/>
              </a:spcBef>
              <a:buFont typeface="Arial" panose="020B0604020202020204" pitchFamily="34" charset="0"/>
              <a:buChar char="•"/>
            </a:pPr>
            <a:r>
              <a:rPr lang="de-DE" sz="1600" dirty="0">
                <a:latin typeface="Calibri" panose="020F0502020204030204" pitchFamily="34" charset="0"/>
              </a:rPr>
              <a:t>NGEA24, </a:t>
            </a:r>
            <a:r>
              <a:rPr lang="de-DE" sz="1600" dirty="0" err="1">
                <a:latin typeface="Calibri" panose="020F0502020204030204" pitchFamily="34" charset="0"/>
              </a:rPr>
              <a:t>Dynamical</a:t>
            </a:r>
            <a:r>
              <a:rPr lang="de-DE" sz="1600" dirty="0">
                <a:latin typeface="Calibri" panose="020F0502020204030204" pitchFamily="34" charset="0"/>
              </a:rPr>
              <a:t> </a:t>
            </a:r>
            <a:r>
              <a:rPr lang="de-DE" sz="1600" dirty="0" err="1">
                <a:latin typeface="Calibri" panose="020F0502020204030204" pitchFamily="34" charset="0"/>
              </a:rPr>
              <a:t>Meteorology</a:t>
            </a:r>
            <a:r>
              <a:rPr lang="de-DE" sz="1600" dirty="0">
                <a:latin typeface="Calibri" panose="020F0502020204030204" pitchFamily="34" charset="0"/>
              </a:rPr>
              <a:t>, I</a:t>
            </a:r>
          </a:p>
          <a:p>
            <a:pPr marL="285750" indent="-285750">
              <a:spcBef>
                <a:spcPts val="300"/>
              </a:spcBef>
              <a:buFont typeface="Arial" panose="020B0604020202020204" pitchFamily="34" charset="0"/>
              <a:buChar char="•"/>
            </a:pPr>
            <a:r>
              <a:rPr lang="de-DE" sz="1600" dirty="0">
                <a:latin typeface="Calibri" panose="020F0502020204030204" pitchFamily="34" charset="0"/>
              </a:rPr>
              <a:t>NGEA25, </a:t>
            </a:r>
            <a:r>
              <a:rPr lang="de-DE" sz="1600" dirty="0" err="1">
                <a:latin typeface="Calibri" panose="020F0502020204030204" pitchFamily="34" charset="0"/>
              </a:rPr>
              <a:t>Dynamical</a:t>
            </a:r>
            <a:r>
              <a:rPr lang="de-DE" sz="1600" dirty="0">
                <a:latin typeface="Calibri" panose="020F0502020204030204" pitchFamily="34" charset="0"/>
              </a:rPr>
              <a:t> </a:t>
            </a:r>
            <a:r>
              <a:rPr lang="de-DE" sz="1600" dirty="0" err="1">
                <a:latin typeface="Calibri" panose="020F0502020204030204" pitchFamily="34" charset="0"/>
              </a:rPr>
              <a:t>Meteorology</a:t>
            </a:r>
            <a:r>
              <a:rPr lang="de-DE" sz="1600" dirty="0">
                <a:latin typeface="Calibri" panose="020F0502020204030204" pitchFamily="34" charset="0"/>
              </a:rPr>
              <a:t>, II</a:t>
            </a:r>
          </a:p>
          <a:p>
            <a:pPr marL="285750" indent="-285750">
              <a:spcBef>
                <a:spcPts val="300"/>
              </a:spcBef>
              <a:buFont typeface="Arial" panose="020B0604020202020204" pitchFamily="34" charset="0"/>
              <a:buChar char="•"/>
            </a:pPr>
            <a:r>
              <a:rPr lang="de-DE" sz="1600" dirty="0">
                <a:latin typeface="Calibri" panose="020F0502020204030204" pitchFamily="34" charset="0"/>
              </a:rPr>
              <a:t>NGEA51, </a:t>
            </a:r>
            <a:r>
              <a:rPr lang="de-DE" sz="1600" dirty="0" err="1">
                <a:latin typeface="Calibri" panose="020F0502020204030204" pitchFamily="34" charset="0"/>
              </a:rPr>
              <a:t>Physical</a:t>
            </a:r>
            <a:r>
              <a:rPr lang="de-DE" sz="1600" dirty="0">
                <a:latin typeface="Calibri" panose="020F0502020204030204" pitchFamily="34" charset="0"/>
              </a:rPr>
              <a:t> </a:t>
            </a:r>
            <a:r>
              <a:rPr lang="de-DE" sz="1600" dirty="0" err="1">
                <a:latin typeface="Calibri" panose="020F0502020204030204" pitchFamily="34" charset="0"/>
              </a:rPr>
              <a:t>Geography</a:t>
            </a:r>
            <a:r>
              <a:rPr lang="de-DE" sz="1600" dirty="0">
                <a:latin typeface="Calibri" panose="020F0502020204030204" pitchFamily="34" charset="0"/>
              </a:rPr>
              <a:t> </a:t>
            </a:r>
            <a:r>
              <a:rPr lang="de-DE" sz="1600" dirty="0" err="1">
                <a:latin typeface="Calibri" panose="020F0502020204030204" pitchFamily="34" charset="0"/>
              </a:rPr>
              <a:t>and</a:t>
            </a:r>
            <a:r>
              <a:rPr lang="de-DE" sz="1600" dirty="0">
                <a:latin typeface="Calibri" panose="020F0502020204030204" pitchFamily="34" charset="0"/>
              </a:rPr>
              <a:t> </a:t>
            </a:r>
            <a:r>
              <a:rPr lang="de-DE" sz="1600" dirty="0" err="1">
                <a:latin typeface="Calibri" panose="020F0502020204030204" pitchFamily="34" charset="0"/>
              </a:rPr>
              <a:t>Ecosystem</a:t>
            </a:r>
            <a:r>
              <a:rPr lang="de-DE" sz="1600" dirty="0">
                <a:latin typeface="Calibri" panose="020F0502020204030204" pitchFamily="34" charset="0"/>
              </a:rPr>
              <a:t> Analysis, </a:t>
            </a:r>
            <a:r>
              <a:rPr lang="de-DE" sz="1600" dirty="0" err="1">
                <a:latin typeface="Calibri" panose="020F0502020204030204" pitchFamily="34" charset="0"/>
              </a:rPr>
              <a:t>internship</a:t>
            </a:r>
            <a:r>
              <a:rPr lang="de-DE" sz="1600" dirty="0">
                <a:latin typeface="Calibri" panose="020F0502020204030204" pitchFamily="34" charset="0"/>
              </a:rPr>
              <a:t>, </a:t>
            </a:r>
            <a:r>
              <a:rPr lang="de-DE" sz="1600" dirty="0" err="1">
                <a:latin typeface="Calibri" panose="020F0502020204030204" pitchFamily="34" charset="0"/>
              </a:rPr>
              <a:t>bachelor</a:t>
            </a:r>
            <a:r>
              <a:rPr lang="de-DE" sz="1600" dirty="0">
                <a:latin typeface="Calibri" panose="020F0502020204030204" pitchFamily="34" charset="0"/>
              </a:rPr>
              <a:t> </a:t>
            </a:r>
            <a:r>
              <a:rPr lang="de-DE" sz="1600" dirty="0" err="1">
                <a:latin typeface="Calibri" panose="020F0502020204030204" pitchFamily="34" charset="0"/>
              </a:rPr>
              <a:t>level</a:t>
            </a:r>
            <a:endParaRPr lang="de-DE" sz="1600" dirty="0">
              <a:latin typeface="Calibri" panose="020F0502020204030204" pitchFamily="34" charset="0"/>
            </a:endParaRPr>
          </a:p>
          <a:p>
            <a:pPr marL="285750" indent="-285750">
              <a:spcBef>
                <a:spcPts val="300"/>
              </a:spcBef>
              <a:buFont typeface="Arial" panose="020B0604020202020204" pitchFamily="34" charset="0"/>
              <a:buChar char="•"/>
            </a:pPr>
            <a:r>
              <a:rPr lang="de-DE" sz="1600" dirty="0">
                <a:latin typeface="Calibri" panose="020F0502020204030204" pitchFamily="34" charset="0"/>
              </a:rPr>
              <a:t>NGEK01, Bachelor </a:t>
            </a:r>
            <a:r>
              <a:rPr lang="de-DE" sz="1600" dirty="0" err="1">
                <a:latin typeface="Calibri" panose="020F0502020204030204" pitchFamily="34" charset="0"/>
              </a:rPr>
              <a:t>degree</a:t>
            </a:r>
            <a:r>
              <a:rPr lang="de-DE" sz="1600" dirty="0">
                <a:latin typeface="Calibri" panose="020F0502020204030204" pitchFamily="34" charset="0"/>
              </a:rPr>
              <a:t> </a:t>
            </a:r>
            <a:r>
              <a:rPr lang="de-DE" sz="1600" dirty="0" err="1">
                <a:latin typeface="Calibri" panose="020F0502020204030204" pitchFamily="34" charset="0"/>
              </a:rPr>
              <a:t>project</a:t>
            </a:r>
            <a:endParaRPr lang="de-DE" sz="1600" dirty="0">
              <a:latin typeface="Calibri" panose="020F0502020204030204" pitchFamily="34" charset="0"/>
            </a:endParaRPr>
          </a:p>
        </p:txBody>
      </p:sp>
      <p:sp>
        <p:nvSpPr>
          <p:cNvPr id="7" name="Rechteck 6"/>
          <p:cNvSpPr/>
          <p:nvPr/>
        </p:nvSpPr>
        <p:spPr>
          <a:xfrm>
            <a:off x="0" y="-12948"/>
            <a:ext cx="9144000" cy="461665"/>
          </a:xfrm>
          <a:prstGeom prst="rect">
            <a:avLst/>
          </a:prstGeom>
          <a:solidFill>
            <a:schemeClr val="bg1"/>
          </a:solidFill>
        </p:spPr>
        <p:txBody>
          <a:bodyPr wrap="square">
            <a:spAutoFit/>
          </a:bodyPr>
          <a:lstStyle/>
          <a:p>
            <a:pPr algn="ctr"/>
            <a:r>
              <a:rPr lang="en-US" b="1" dirty="0">
                <a:latin typeface="Calibri" panose="020F0502020204030204" pitchFamily="34" charset="0"/>
              </a:rPr>
              <a:t>Sciences, Physical Geography and Ecosystem Analysis (BSc)</a:t>
            </a:r>
            <a:endParaRPr lang="de-DE" dirty="0">
              <a:latin typeface="Calibri" panose="020F0502020204030204" pitchFamily="34" charset="0"/>
            </a:endParaRPr>
          </a:p>
        </p:txBody>
      </p:sp>
    </p:spTree>
    <p:extLst>
      <p:ext uri="{BB962C8B-B14F-4D97-AF65-F5344CB8AC3E}">
        <p14:creationId xmlns:p14="http://schemas.microsoft.com/office/powerpoint/2010/main" val="410105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795037"/>
            <a:ext cx="9144000" cy="6486391"/>
          </a:xfrm>
          <a:prstGeom prst="rect">
            <a:avLst/>
          </a:prstGeom>
          <a:solidFill>
            <a:schemeClr val="bg1"/>
          </a:solidFill>
        </p:spPr>
        <p:txBody>
          <a:bodyPr wrap="square">
            <a:spAutoFit/>
          </a:bodyPr>
          <a:lstStyle/>
          <a:p>
            <a:pPr marL="285750" indent="-285750">
              <a:spcBef>
                <a:spcPts val="300"/>
              </a:spcBef>
              <a:buFont typeface="Arial" panose="020B0604020202020204" pitchFamily="34" charset="0"/>
              <a:buChar char="•"/>
            </a:pPr>
            <a:r>
              <a:rPr lang="de-DE" sz="1600" dirty="0" smtClean="0">
                <a:latin typeface="Calibri" panose="020F0502020204030204" pitchFamily="34" charset="0"/>
              </a:rPr>
              <a:t>EXTP40</a:t>
            </a:r>
            <a:r>
              <a:rPr lang="de-DE" sz="1600" dirty="0">
                <a:latin typeface="Calibri" panose="020F0502020204030204" pitchFamily="34" charset="0"/>
              </a:rPr>
              <a:t>, GIT Project </a:t>
            </a:r>
            <a:r>
              <a:rPr lang="de-DE" sz="1600" dirty="0" err="1">
                <a:latin typeface="Calibri" panose="020F0502020204030204" pitchFamily="34" charset="0"/>
              </a:rPr>
              <a:t>with</a:t>
            </a:r>
            <a:r>
              <a:rPr lang="de-DE" sz="1600" dirty="0">
                <a:latin typeface="Calibri" panose="020F0502020204030204" pitchFamily="34" charset="0"/>
              </a:rPr>
              <a:t> Python </a:t>
            </a:r>
            <a:r>
              <a:rPr lang="de-DE" sz="1600" dirty="0" err="1">
                <a:latin typeface="Calibri" panose="020F0502020204030204" pitchFamily="34" charset="0"/>
              </a:rPr>
              <a:t>Programming</a:t>
            </a:r>
            <a:r>
              <a:rPr lang="de-DE" sz="1600" dirty="0">
                <a:latin typeface="Calibri" panose="020F0502020204030204" pitchFamily="34" charset="0"/>
              </a:rPr>
              <a:t>, 7.5 ECTS </a:t>
            </a:r>
          </a:p>
          <a:p>
            <a:pPr marL="285750" indent="-285750">
              <a:spcBef>
                <a:spcPts val="300"/>
              </a:spcBef>
              <a:buFont typeface="Arial" panose="020B0604020202020204" pitchFamily="34" charset="0"/>
              <a:buChar char="•"/>
            </a:pPr>
            <a:r>
              <a:rPr lang="de-DE" sz="1600" dirty="0" smtClean="0">
                <a:latin typeface="Calibri" panose="020F0502020204030204" pitchFamily="34" charset="0"/>
              </a:rPr>
              <a:t>GISN04</a:t>
            </a:r>
            <a:r>
              <a:rPr lang="de-DE" sz="1600" dirty="0">
                <a:latin typeface="Calibri" panose="020F0502020204030204" pitchFamily="34" charset="0"/>
              </a:rPr>
              <a:t>, Open Source GIS, 7.5 ECTS</a:t>
            </a:r>
          </a:p>
          <a:p>
            <a:pPr marL="285750" indent="-285750">
              <a:spcBef>
                <a:spcPts val="300"/>
              </a:spcBef>
              <a:buFont typeface="Arial" panose="020B0604020202020204" pitchFamily="34" charset="0"/>
              <a:buChar char="•"/>
            </a:pPr>
            <a:r>
              <a:rPr lang="de-DE" sz="1600" dirty="0">
                <a:latin typeface="Calibri" panose="020F0502020204030204" pitchFamily="34" charset="0"/>
              </a:rPr>
              <a:t>GISN06, </a:t>
            </a:r>
            <a:r>
              <a:rPr lang="de-DE" sz="1600" dirty="0" err="1">
                <a:latin typeface="Calibri" panose="020F0502020204030204" pitchFamily="34" charset="0"/>
              </a:rPr>
              <a:t>Geographical</a:t>
            </a:r>
            <a:r>
              <a:rPr lang="de-DE" sz="1600" dirty="0">
                <a:latin typeface="Calibri" panose="020F0502020204030204" pitchFamily="34" charset="0"/>
              </a:rPr>
              <a:t> </a:t>
            </a:r>
            <a:r>
              <a:rPr lang="de-DE" sz="1600" dirty="0" err="1">
                <a:latin typeface="Calibri" panose="020F0502020204030204" pitchFamily="34" charset="0"/>
              </a:rPr>
              <a:t>databases</a:t>
            </a:r>
            <a:r>
              <a:rPr lang="de-DE" sz="1600" dirty="0">
                <a:latin typeface="Calibri" panose="020F0502020204030204" pitchFamily="34" charset="0"/>
              </a:rPr>
              <a:t>, 7.5 ECTS</a:t>
            </a:r>
          </a:p>
          <a:p>
            <a:pPr marL="285750" indent="-285750">
              <a:spcBef>
                <a:spcPts val="300"/>
              </a:spcBef>
              <a:buFont typeface="Arial" panose="020B0604020202020204" pitchFamily="34" charset="0"/>
              <a:buChar char="•"/>
            </a:pPr>
            <a:r>
              <a:rPr lang="de-DE" sz="1600" dirty="0">
                <a:latin typeface="Calibri" panose="020F0502020204030204" pitchFamily="34" charset="0"/>
              </a:rPr>
              <a:t>GISN07, </a:t>
            </a:r>
            <a:r>
              <a:rPr lang="de-DE" sz="1600" dirty="0" err="1">
                <a:latin typeface="Calibri" panose="020F0502020204030204" pitchFamily="34" charset="0"/>
              </a:rPr>
              <a:t>Algorithms</a:t>
            </a:r>
            <a:r>
              <a:rPr lang="de-DE" sz="1600" dirty="0">
                <a:latin typeface="Calibri" panose="020F0502020204030204" pitchFamily="34" charset="0"/>
              </a:rPr>
              <a:t> in GIS, 7.5 ECTS</a:t>
            </a:r>
          </a:p>
          <a:p>
            <a:pPr marL="285750" indent="-285750">
              <a:spcBef>
                <a:spcPts val="300"/>
              </a:spcBef>
              <a:buFont typeface="Arial" panose="020B0604020202020204" pitchFamily="34" charset="0"/>
              <a:buChar char="•"/>
            </a:pPr>
            <a:r>
              <a:rPr lang="de-DE" sz="1600" dirty="0">
                <a:latin typeface="Calibri" panose="020F0502020204030204" pitchFamily="34" charset="0"/>
              </a:rPr>
              <a:t>GISN08, Digital Remote Sensing </a:t>
            </a:r>
            <a:r>
              <a:rPr lang="de-DE" sz="1600" dirty="0" err="1">
                <a:latin typeface="Calibri" panose="020F0502020204030204" pitchFamily="34" charset="0"/>
              </a:rPr>
              <a:t>and</a:t>
            </a:r>
            <a:r>
              <a:rPr lang="de-DE" sz="1600" dirty="0">
                <a:latin typeface="Calibri" panose="020F0502020204030204" pitchFamily="34" charset="0"/>
              </a:rPr>
              <a:t> GIS, 7.5 ECTS</a:t>
            </a:r>
          </a:p>
          <a:p>
            <a:pPr marL="285750" indent="-285750">
              <a:spcBef>
                <a:spcPts val="300"/>
              </a:spcBef>
              <a:buFont typeface="Arial" panose="020B0604020202020204" pitchFamily="34" charset="0"/>
              <a:buChar char="•"/>
            </a:pPr>
            <a:r>
              <a:rPr lang="de-DE" sz="1600" dirty="0">
                <a:latin typeface="Calibri" panose="020F0502020204030204" pitchFamily="34" charset="0"/>
              </a:rPr>
              <a:t>GISN09, Web GIS, 7.5 </a:t>
            </a:r>
            <a:r>
              <a:rPr lang="de-DE" sz="1600" dirty="0" smtClean="0">
                <a:latin typeface="Calibri" panose="020F0502020204030204" pitchFamily="34" charset="0"/>
              </a:rPr>
              <a:t>ECTS; GISN11</a:t>
            </a:r>
            <a:r>
              <a:rPr lang="de-DE" sz="1600" dirty="0">
                <a:latin typeface="Calibri" panose="020F0502020204030204" pitchFamily="34" charset="0"/>
              </a:rPr>
              <a:t>, GIS </a:t>
            </a:r>
            <a:r>
              <a:rPr lang="de-DE" sz="1600" dirty="0" err="1">
                <a:latin typeface="Calibri" panose="020F0502020204030204" pitchFamily="34" charset="0"/>
              </a:rPr>
              <a:t>and</a:t>
            </a:r>
            <a:r>
              <a:rPr lang="de-DE" sz="1600" dirty="0">
                <a:latin typeface="Calibri" panose="020F0502020204030204" pitchFamily="34" charset="0"/>
              </a:rPr>
              <a:t> </a:t>
            </a:r>
            <a:r>
              <a:rPr lang="de-DE" sz="1600" dirty="0" err="1">
                <a:latin typeface="Calibri" panose="020F0502020204030204" pitchFamily="34" charset="0"/>
              </a:rPr>
              <a:t>biodiversity</a:t>
            </a:r>
            <a:r>
              <a:rPr lang="de-DE" sz="1600" dirty="0">
                <a:latin typeface="Calibri" panose="020F0502020204030204" pitchFamily="34" charset="0"/>
              </a:rPr>
              <a:t>, 7.5 </a:t>
            </a:r>
            <a:r>
              <a:rPr lang="de-DE" sz="1600" dirty="0" smtClean="0">
                <a:latin typeface="Calibri" panose="020F0502020204030204" pitchFamily="34" charset="0"/>
              </a:rPr>
              <a:t>ECTS; GISN14</a:t>
            </a:r>
            <a:r>
              <a:rPr lang="de-DE" sz="1600" dirty="0">
                <a:latin typeface="Calibri" panose="020F0502020204030204" pitchFamily="34" charset="0"/>
              </a:rPr>
              <a:t>, GIS </a:t>
            </a:r>
            <a:r>
              <a:rPr lang="de-DE" sz="1600" dirty="0" err="1">
                <a:latin typeface="Calibri" panose="020F0502020204030204" pitchFamily="34" charset="0"/>
              </a:rPr>
              <a:t>and</a:t>
            </a:r>
            <a:r>
              <a:rPr lang="de-DE" sz="1600" dirty="0">
                <a:latin typeface="Calibri" panose="020F0502020204030204" pitchFamily="34" charset="0"/>
              </a:rPr>
              <a:t> </a:t>
            </a:r>
            <a:r>
              <a:rPr lang="de-DE" sz="1600" dirty="0" err="1">
                <a:latin typeface="Calibri" panose="020F0502020204030204" pitchFamily="34" charset="0"/>
              </a:rPr>
              <a:t>Physical</a:t>
            </a:r>
            <a:r>
              <a:rPr lang="de-DE" sz="1600" dirty="0">
                <a:latin typeface="Calibri" panose="020F0502020204030204" pitchFamily="34" charset="0"/>
              </a:rPr>
              <a:t> </a:t>
            </a:r>
            <a:r>
              <a:rPr lang="de-DE" sz="1600" dirty="0" err="1">
                <a:latin typeface="Calibri" panose="020F0502020204030204" pitchFamily="34" charset="0"/>
              </a:rPr>
              <a:t>Planning</a:t>
            </a:r>
            <a:r>
              <a:rPr lang="de-DE" sz="1600" dirty="0">
                <a:latin typeface="Calibri" panose="020F0502020204030204" pitchFamily="34" charset="0"/>
              </a:rPr>
              <a:t>, 7.5 </a:t>
            </a:r>
            <a:r>
              <a:rPr lang="de-DE" sz="1600" dirty="0" smtClean="0">
                <a:latin typeface="Calibri" panose="020F0502020204030204" pitchFamily="34" charset="0"/>
              </a:rPr>
              <a:t>ECTS; GISN21</a:t>
            </a:r>
            <a:r>
              <a:rPr lang="de-DE" sz="1600" dirty="0">
                <a:latin typeface="Calibri" panose="020F0502020204030204" pitchFamily="34" charset="0"/>
              </a:rPr>
              <a:t>, GIS </a:t>
            </a:r>
            <a:r>
              <a:rPr lang="de-DE" sz="1600" dirty="0" err="1">
                <a:latin typeface="Calibri" panose="020F0502020204030204" pitchFamily="34" charset="0"/>
              </a:rPr>
              <a:t>and</a:t>
            </a:r>
            <a:r>
              <a:rPr lang="de-DE" sz="1600" dirty="0">
                <a:latin typeface="Calibri" panose="020F0502020204030204" pitchFamily="34" charset="0"/>
              </a:rPr>
              <a:t> Statistical Analysis, 5 </a:t>
            </a:r>
            <a:r>
              <a:rPr lang="de-DE" sz="1600" dirty="0" smtClean="0">
                <a:latin typeface="Calibri" panose="020F0502020204030204" pitchFamily="34" charset="0"/>
              </a:rPr>
              <a:t>ECTS; GISN22</a:t>
            </a:r>
            <a:r>
              <a:rPr lang="de-DE" sz="1600" dirty="0">
                <a:latin typeface="Calibri" panose="020F0502020204030204" pitchFamily="34" charset="0"/>
              </a:rPr>
              <a:t>, GIS </a:t>
            </a:r>
            <a:r>
              <a:rPr lang="de-DE" sz="1600" dirty="0" err="1">
                <a:latin typeface="Calibri" panose="020F0502020204030204" pitchFamily="34" charset="0"/>
              </a:rPr>
              <a:t>and</a:t>
            </a:r>
            <a:r>
              <a:rPr lang="de-DE" sz="1600" dirty="0">
                <a:latin typeface="Calibri" panose="020F0502020204030204" pitchFamily="34" charset="0"/>
              </a:rPr>
              <a:t> </a:t>
            </a:r>
            <a:r>
              <a:rPr lang="de-DE" sz="1600" dirty="0" err="1">
                <a:latin typeface="Calibri" panose="020F0502020204030204" pitchFamily="34" charset="0"/>
              </a:rPr>
              <a:t>Climate</a:t>
            </a:r>
            <a:r>
              <a:rPr lang="de-DE" sz="1600" dirty="0">
                <a:latin typeface="Calibri" panose="020F0502020204030204" pitchFamily="34" charset="0"/>
              </a:rPr>
              <a:t> Change, 7.5 </a:t>
            </a:r>
            <a:r>
              <a:rPr lang="de-DE" sz="1600" dirty="0" smtClean="0">
                <a:latin typeface="Calibri" panose="020F0502020204030204" pitchFamily="34" charset="0"/>
              </a:rPr>
              <a:t>ECTS; GISN23</a:t>
            </a:r>
            <a:r>
              <a:rPr lang="de-DE" sz="1600" dirty="0">
                <a:latin typeface="Calibri" panose="020F0502020204030204" pitchFamily="34" charset="0"/>
              </a:rPr>
              <a:t>, GIS in </a:t>
            </a:r>
            <a:r>
              <a:rPr lang="de-DE" sz="1600" dirty="0" err="1">
                <a:latin typeface="Calibri" panose="020F0502020204030204" pitchFamily="34" charset="0"/>
              </a:rPr>
              <a:t>Tourism</a:t>
            </a:r>
            <a:r>
              <a:rPr lang="de-DE" sz="1600" dirty="0">
                <a:latin typeface="Calibri" panose="020F0502020204030204" pitchFamily="34" charset="0"/>
              </a:rPr>
              <a:t> </a:t>
            </a:r>
            <a:r>
              <a:rPr lang="de-DE" sz="1600" dirty="0" err="1">
                <a:latin typeface="Calibri" panose="020F0502020204030204" pitchFamily="34" charset="0"/>
              </a:rPr>
              <a:t>and</a:t>
            </a:r>
            <a:r>
              <a:rPr lang="de-DE" sz="1600" dirty="0">
                <a:latin typeface="Calibri" panose="020F0502020204030204" pitchFamily="34" charset="0"/>
              </a:rPr>
              <a:t> </a:t>
            </a:r>
            <a:r>
              <a:rPr lang="de-DE" sz="1600" dirty="0" err="1">
                <a:latin typeface="Calibri" panose="020F0502020204030204" pitchFamily="34" charset="0"/>
              </a:rPr>
              <a:t>recreational</a:t>
            </a:r>
            <a:r>
              <a:rPr lang="de-DE" sz="1600" dirty="0">
                <a:latin typeface="Calibri" panose="020F0502020204030204" pitchFamily="34" charset="0"/>
              </a:rPr>
              <a:t> </a:t>
            </a:r>
            <a:r>
              <a:rPr lang="de-DE" sz="1600" dirty="0" err="1">
                <a:latin typeface="Calibri" panose="020F0502020204030204" pitchFamily="34" charset="0"/>
              </a:rPr>
              <a:t>planning</a:t>
            </a:r>
            <a:r>
              <a:rPr lang="de-DE" sz="1600" dirty="0">
                <a:latin typeface="Calibri" panose="020F0502020204030204" pitchFamily="34" charset="0"/>
              </a:rPr>
              <a:t>, 7.5 </a:t>
            </a:r>
            <a:r>
              <a:rPr lang="de-DE" sz="1600" dirty="0" smtClean="0">
                <a:latin typeface="Calibri" panose="020F0502020204030204" pitchFamily="34" charset="0"/>
              </a:rPr>
              <a:t>ECTS; </a:t>
            </a:r>
            <a:r>
              <a:rPr lang="de-DE" sz="1600" dirty="0">
                <a:latin typeface="Calibri" panose="020F0502020204030204" pitchFamily="34" charset="0"/>
              </a:rPr>
              <a:t>GISN26, GIS </a:t>
            </a:r>
            <a:r>
              <a:rPr lang="de-DE" sz="1600" dirty="0" err="1">
                <a:latin typeface="Calibri" panose="020F0502020204030204" pitchFamily="34" charset="0"/>
              </a:rPr>
              <a:t>and</a:t>
            </a:r>
            <a:r>
              <a:rPr lang="de-DE" sz="1600" dirty="0">
                <a:latin typeface="Calibri" panose="020F0502020204030204" pitchFamily="34" charset="0"/>
              </a:rPr>
              <a:t> Distributed Hydrological </a:t>
            </a:r>
            <a:r>
              <a:rPr lang="de-DE" sz="1600" dirty="0" err="1">
                <a:latin typeface="Calibri" panose="020F0502020204030204" pitchFamily="34" charset="0"/>
              </a:rPr>
              <a:t>Modelling</a:t>
            </a:r>
            <a:r>
              <a:rPr lang="de-DE" sz="1600" dirty="0">
                <a:latin typeface="Calibri" panose="020F0502020204030204" pitchFamily="34" charset="0"/>
              </a:rPr>
              <a:t>, 7.5 ECTS</a:t>
            </a:r>
          </a:p>
          <a:p>
            <a:pPr marL="285750" indent="-285750">
              <a:spcBef>
                <a:spcPts val="300"/>
              </a:spcBef>
              <a:buFont typeface="Arial" panose="020B0604020202020204" pitchFamily="34" charset="0"/>
              <a:buChar char="•"/>
            </a:pPr>
            <a:r>
              <a:rPr lang="de-DE" sz="1600" dirty="0" smtClean="0">
                <a:latin typeface="Calibri" panose="020F0502020204030204" pitchFamily="34" charset="0"/>
              </a:rPr>
              <a:t>GISN24</a:t>
            </a:r>
            <a:r>
              <a:rPr lang="de-DE" sz="1600" dirty="0">
                <a:latin typeface="Calibri" panose="020F0502020204030204" pitchFamily="34" charset="0"/>
              </a:rPr>
              <a:t>, Python </a:t>
            </a:r>
            <a:r>
              <a:rPr lang="de-DE" sz="1600" dirty="0" err="1">
                <a:latin typeface="Calibri" panose="020F0502020204030204" pitchFamily="34" charset="0"/>
              </a:rPr>
              <a:t>Programming</a:t>
            </a:r>
            <a:r>
              <a:rPr lang="de-DE" sz="1600" dirty="0">
                <a:latin typeface="Calibri" panose="020F0502020204030204" pitchFamily="34" charset="0"/>
              </a:rPr>
              <a:t> in GIS, 5 ECTS</a:t>
            </a:r>
          </a:p>
          <a:p>
            <a:pPr marL="285750" indent="-285750">
              <a:spcBef>
                <a:spcPts val="300"/>
              </a:spcBef>
              <a:buFont typeface="Arial" panose="020B0604020202020204" pitchFamily="34" charset="0"/>
              <a:buChar char="•"/>
            </a:pPr>
            <a:r>
              <a:rPr lang="de-DE" sz="1600" dirty="0">
                <a:latin typeface="Calibri" panose="020F0502020204030204" pitchFamily="34" charset="0"/>
              </a:rPr>
              <a:t>GISN25, </a:t>
            </a:r>
            <a:r>
              <a:rPr lang="de-DE" sz="1600" dirty="0" err="1">
                <a:latin typeface="Calibri" panose="020F0502020204030204" pitchFamily="34" charset="0"/>
              </a:rPr>
              <a:t>Spatial</a:t>
            </a:r>
            <a:r>
              <a:rPr lang="de-DE" sz="1600" dirty="0">
                <a:latin typeface="Calibri" panose="020F0502020204030204" pitchFamily="34" charset="0"/>
              </a:rPr>
              <a:t> Data Infrastructure, 5 ECTS</a:t>
            </a:r>
          </a:p>
          <a:p>
            <a:pPr marL="285750" indent="-285750">
              <a:spcBef>
                <a:spcPts val="300"/>
              </a:spcBef>
              <a:buFont typeface="Arial" panose="020B0604020202020204" pitchFamily="34" charset="0"/>
              <a:buChar char="•"/>
            </a:pPr>
            <a:r>
              <a:rPr lang="de-DE" sz="1600" dirty="0" smtClean="0">
                <a:latin typeface="Calibri" panose="020F0502020204030204" pitchFamily="34" charset="0"/>
              </a:rPr>
              <a:t>GISN27</a:t>
            </a:r>
            <a:r>
              <a:rPr lang="de-DE" sz="1600" dirty="0">
                <a:latin typeface="Calibri" panose="020F0502020204030204" pitchFamily="34" charset="0"/>
              </a:rPr>
              <a:t>, Research </a:t>
            </a:r>
            <a:r>
              <a:rPr lang="de-DE" sz="1600" dirty="0" err="1">
                <a:latin typeface="Calibri" panose="020F0502020204030204" pitchFamily="34" charset="0"/>
              </a:rPr>
              <a:t>Methodology</a:t>
            </a:r>
            <a:r>
              <a:rPr lang="de-DE" sz="1600" dirty="0">
                <a:latin typeface="Calibri" panose="020F0502020204030204" pitchFamily="34" charset="0"/>
              </a:rPr>
              <a:t>, 5 ECTS</a:t>
            </a:r>
          </a:p>
          <a:p>
            <a:pPr marL="285750" indent="-285750">
              <a:spcBef>
                <a:spcPts val="300"/>
              </a:spcBef>
              <a:buFont typeface="Arial" panose="020B0604020202020204" pitchFamily="34" charset="0"/>
              <a:buChar char="•"/>
            </a:pPr>
            <a:r>
              <a:rPr lang="de-DE" sz="1600" dirty="0" smtClean="0">
                <a:latin typeface="Calibri" panose="020F0502020204030204" pitchFamily="34" charset="0"/>
              </a:rPr>
              <a:t>NGEN01</a:t>
            </a:r>
            <a:r>
              <a:rPr lang="de-DE" sz="1600" dirty="0">
                <a:latin typeface="Calibri" panose="020F0502020204030204" pitchFamily="34" charset="0"/>
              </a:rPr>
              <a:t>, </a:t>
            </a:r>
            <a:r>
              <a:rPr lang="de-DE" sz="1600" dirty="0" err="1">
                <a:latin typeface="Calibri" panose="020F0502020204030204" pitchFamily="34" charset="0"/>
              </a:rPr>
              <a:t>Climate</a:t>
            </a:r>
            <a:r>
              <a:rPr lang="de-DE" sz="1600" dirty="0">
                <a:latin typeface="Calibri" panose="020F0502020204030204" pitchFamily="34" charset="0"/>
              </a:rPr>
              <a:t> Change </a:t>
            </a:r>
            <a:r>
              <a:rPr lang="de-DE" sz="1600" dirty="0" err="1">
                <a:latin typeface="Calibri" panose="020F0502020204030204" pitchFamily="34" charset="0"/>
              </a:rPr>
              <a:t>and</a:t>
            </a:r>
            <a:r>
              <a:rPr lang="de-DE" sz="1600" dirty="0">
                <a:latin typeface="Calibri" panose="020F0502020204030204" pitchFamily="34" charset="0"/>
              </a:rPr>
              <a:t> </a:t>
            </a:r>
            <a:r>
              <a:rPr lang="de-DE" sz="1600" dirty="0" err="1">
                <a:latin typeface="Calibri" panose="020F0502020204030204" pitchFamily="34" charset="0"/>
              </a:rPr>
              <a:t>its</a:t>
            </a:r>
            <a:r>
              <a:rPr lang="de-DE" sz="1600" dirty="0">
                <a:latin typeface="Calibri" panose="020F0502020204030204" pitchFamily="34" charset="0"/>
              </a:rPr>
              <a:t> Impacts on </a:t>
            </a:r>
            <a:r>
              <a:rPr lang="de-DE" sz="1600" dirty="0" err="1">
                <a:latin typeface="Calibri" panose="020F0502020204030204" pitchFamily="34" charset="0"/>
              </a:rPr>
              <a:t>the</a:t>
            </a:r>
            <a:r>
              <a:rPr lang="de-DE" sz="1600" dirty="0">
                <a:latin typeface="Calibri" panose="020F0502020204030204" pitchFamily="34" charset="0"/>
              </a:rPr>
              <a:t> Environment, 15 ECTS</a:t>
            </a:r>
          </a:p>
          <a:p>
            <a:pPr marL="285750" indent="-285750">
              <a:spcBef>
                <a:spcPts val="300"/>
              </a:spcBef>
              <a:buFont typeface="Arial" panose="020B0604020202020204" pitchFamily="34" charset="0"/>
              <a:buChar char="•"/>
            </a:pPr>
            <a:r>
              <a:rPr lang="de-DE" sz="1600" dirty="0">
                <a:latin typeface="Calibri" panose="020F0502020204030204" pitchFamily="34" charset="0"/>
              </a:rPr>
              <a:t>NGEN02, </a:t>
            </a:r>
            <a:r>
              <a:rPr lang="de-DE" sz="1600" dirty="0" err="1">
                <a:latin typeface="Calibri" panose="020F0502020204030204" pitchFamily="34" charset="0"/>
              </a:rPr>
              <a:t>Ecosystem</a:t>
            </a:r>
            <a:r>
              <a:rPr lang="de-DE" sz="1600" dirty="0">
                <a:latin typeface="Calibri" panose="020F0502020204030204" pitchFamily="34" charset="0"/>
              </a:rPr>
              <a:t> </a:t>
            </a:r>
            <a:r>
              <a:rPr lang="de-DE" sz="1600" dirty="0" err="1">
                <a:latin typeface="Calibri" panose="020F0502020204030204" pitchFamily="34" charset="0"/>
              </a:rPr>
              <a:t>Modelling</a:t>
            </a:r>
            <a:r>
              <a:rPr lang="de-DE" sz="1600" dirty="0">
                <a:latin typeface="Calibri" panose="020F0502020204030204" pitchFamily="34" charset="0"/>
              </a:rPr>
              <a:t>, 15 ECTS</a:t>
            </a:r>
          </a:p>
          <a:p>
            <a:pPr marL="285750" indent="-285750">
              <a:spcBef>
                <a:spcPts val="300"/>
              </a:spcBef>
              <a:buFont typeface="Arial" panose="020B0604020202020204" pitchFamily="34" charset="0"/>
              <a:buChar char="•"/>
            </a:pPr>
            <a:r>
              <a:rPr lang="de-DE" sz="1600" dirty="0">
                <a:latin typeface="Calibri" panose="020F0502020204030204" pitchFamily="34" charset="0"/>
              </a:rPr>
              <a:t>NGEN03, Global </a:t>
            </a:r>
            <a:r>
              <a:rPr lang="de-DE" sz="1600" dirty="0" err="1">
                <a:latin typeface="Calibri" panose="020F0502020204030204" pitchFamily="34" charset="0"/>
              </a:rPr>
              <a:t>Ecosystem</a:t>
            </a:r>
            <a:r>
              <a:rPr lang="de-DE" sz="1600" dirty="0">
                <a:latin typeface="Calibri" panose="020F0502020204030204" pitchFamily="34" charset="0"/>
              </a:rPr>
              <a:t> Dynamics, 15 ECTS</a:t>
            </a:r>
          </a:p>
          <a:p>
            <a:pPr marL="285750" indent="-285750">
              <a:spcBef>
                <a:spcPts val="300"/>
              </a:spcBef>
              <a:buFont typeface="Arial" panose="020B0604020202020204" pitchFamily="34" charset="0"/>
              <a:buChar char="•"/>
            </a:pPr>
            <a:r>
              <a:rPr lang="de-DE" sz="1600" dirty="0">
                <a:latin typeface="Calibri" panose="020F0502020204030204" pitchFamily="34" charset="0"/>
              </a:rPr>
              <a:t>NGEN04, </a:t>
            </a:r>
            <a:r>
              <a:rPr lang="de-DE" sz="1600" dirty="0" err="1">
                <a:latin typeface="Calibri" panose="020F0502020204030204" pitchFamily="34" charset="0"/>
              </a:rPr>
              <a:t>Greenhouse</a:t>
            </a:r>
            <a:r>
              <a:rPr lang="de-DE" sz="1600" dirty="0">
                <a:latin typeface="Calibri" panose="020F0502020204030204" pitchFamily="34" charset="0"/>
              </a:rPr>
              <a:t> Gases </a:t>
            </a:r>
            <a:r>
              <a:rPr lang="de-DE" sz="1600" dirty="0" err="1">
                <a:latin typeface="Calibri" panose="020F0502020204030204" pitchFamily="34" charset="0"/>
              </a:rPr>
              <a:t>and</a:t>
            </a:r>
            <a:r>
              <a:rPr lang="de-DE" sz="1600" dirty="0">
                <a:latin typeface="Calibri" panose="020F0502020204030204" pitchFamily="34" charset="0"/>
              </a:rPr>
              <a:t> </a:t>
            </a:r>
            <a:r>
              <a:rPr lang="de-DE" sz="1600" dirty="0" err="1">
                <a:latin typeface="Calibri" panose="020F0502020204030204" pitchFamily="34" charset="0"/>
              </a:rPr>
              <a:t>the</a:t>
            </a:r>
            <a:r>
              <a:rPr lang="de-DE" sz="1600" dirty="0">
                <a:latin typeface="Calibri" panose="020F0502020204030204" pitchFamily="34" charset="0"/>
              </a:rPr>
              <a:t> Carbon Cycle, 15 ECTS</a:t>
            </a:r>
          </a:p>
          <a:p>
            <a:pPr marL="285750" indent="-285750">
              <a:spcBef>
                <a:spcPts val="300"/>
              </a:spcBef>
              <a:buFont typeface="Arial" panose="020B0604020202020204" pitchFamily="34" charset="0"/>
              <a:buChar char="•"/>
            </a:pPr>
            <a:r>
              <a:rPr lang="de-DE" sz="1600" dirty="0">
                <a:latin typeface="Calibri" panose="020F0502020204030204" pitchFamily="34" charset="0"/>
              </a:rPr>
              <a:t>NGEN06 / TEK230, </a:t>
            </a:r>
            <a:r>
              <a:rPr lang="de-DE" sz="1600" dirty="0" err="1">
                <a:latin typeface="Calibri" panose="020F0502020204030204" pitchFamily="34" charset="0"/>
              </a:rPr>
              <a:t>Algorithms</a:t>
            </a:r>
            <a:r>
              <a:rPr lang="de-DE" sz="1600" dirty="0">
                <a:latin typeface="Calibri" panose="020F0502020204030204" pitchFamily="34" charset="0"/>
              </a:rPr>
              <a:t> in </a:t>
            </a:r>
            <a:r>
              <a:rPr lang="de-DE" sz="1600" dirty="0" err="1">
                <a:latin typeface="Calibri" panose="020F0502020204030204" pitchFamily="34" charset="0"/>
              </a:rPr>
              <a:t>Geographical</a:t>
            </a:r>
            <a:r>
              <a:rPr lang="de-DE" sz="1600" dirty="0">
                <a:latin typeface="Calibri" panose="020F0502020204030204" pitchFamily="34" charset="0"/>
              </a:rPr>
              <a:t> Information Systems, 7.5 ECTS</a:t>
            </a:r>
          </a:p>
          <a:p>
            <a:pPr marL="285750" indent="-285750">
              <a:spcBef>
                <a:spcPts val="300"/>
              </a:spcBef>
              <a:buFont typeface="Arial" panose="020B0604020202020204" pitchFamily="34" charset="0"/>
              <a:buChar char="•"/>
            </a:pPr>
            <a:r>
              <a:rPr lang="de-DE" sz="1600" dirty="0">
                <a:latin typeface="Calibri" panose="020F0502020204030204" pitchFamily="34" charset="0"/>
              </a:rPr>
              <a:t>NGEN07 / EXTN10, Internet GIS, 7.5 ECTS</a:t>
            </a:r>
          </a:p>
          <a:p>
            <a:pPr marL="285750" indent="-285750">
              <a:spcBef>
                <a:spcPts val="300"/>
              </a:spcBef>
              <a:buFont typeface="Arial" panose="020B0604020202020204" pitchFamily="34" charset="0"/>
              <a:buChar char="•"/>
            </a:pPr>
            <a:r>
              <a:rPr lang="de-DE" sz="1600" dirty="0">
                <a:latin typeface="Calibri" panose="020F0502020204030204" pitchFamily="34" charset="0"/>
              </a:rPr>
              <a:t>NGEN08, </a:t>
            </a:r>
            <a:r>
              <a:rPr lang="de-DE" sz="1600" dirty="0" err="1">
                <a:latin typeface="Calibri" panose="020F0502020204030204" pitchFamily="34" charset="0"/>
              </a:rPr>
              <a:t>Satellite</a:t>
            </a:r>
            <a:r>
              <a:rPr lang="de-DE" sz="1600" dirty="0">
                <a:latin typeface="Calibri" panose="020F0502020204030204" pitchFamily="34" charset="0"/>
              </a:rPr>
              <a:t> Remote Sensing, 15 ECTS</a:t>
            </a:r>
          </a:p>
          <a:p>
            <a:pPr marL="285750" indent="-285750">
              <a:spcBef>
                <a:spcPts val="300"/>
              </a:spcBef>
              <a:buFont typeface="Arial" panose="020B0604020202020204" pitchFamily="34" charset="0"/>
              <a:buChar char="•"/>
            </a:pPr>
            <a:r>
              <a:rPr lang="de-DE" sz="1600" dirty="0">
                <a:latin typeface="Calibri" panose="020F0502020204030204" pitchFamily="34" charset="0"/>
              </a:rPr>
              <a:t>NGEN10, </a:t>
            </a:r>
            <a:r>
              <a:rPr lang="de-DE" sz="1600" dirty="0" err="1">
                <a:latin typeface="Calibri" panose="020F0502020204030204" pitchFamily="34" charset="0"/>
              </a:rPr>
              <a:t>Ecosystem</a:t>
            </a:r>
            <a:r>
              <a:rPr lang="de-DE" sz="1600" dirty="0">
                <a:latin typeface="Calibri" panose="020F0502020204030204" pitchFamily="34" charset="0"/>
              </a:rPr>
              <a:t> </a:t>
            </a:r>
            <a:r>
              <a:rPr lang="de-DE" sz="1600" dirty="0" err="1">
                <a:latin typeface="Calibri" panose="020F0502020204030204" pitchFamily="34" charset="0"/>
              </a:rPr>
              <a:t>Hydrology</a:t>
            </a:r>
            <a:r>
              <a:rPr lang="de-DE" sz="1600" dirty="0">
                <a:latin typeface="Calibri" panose="020F0502020204030204" pitchFamily="34" charset="0"/>
              </a:rPr>
              <a:t>, 15 ECTS</a:t>
            </a:r>
          </a:p>
          <a:p>
            <a:pPr marL="285750" indent="-285750">
              <a:spcBef>
                <a:spcPts val="300"/>
              </a:spcBef>
              <a:buFont typeface="Arial" panose="020B0604020202020204" pitchFamily="34" charset="0"/>
              <a:buChar char="•"/>
            </a:pPr>
            <a:r>
              <a:rPr lang="de-DE" sz="1600" dirty="0">
                <a:latin typeface="Calibri" panose="020F0502020204030204" pitchFamily="34" charset="0"/>
              </a:rPr>
              <a:t>NGEN11 / EXTN75, </a:t>
            </a:r>
            <a:r>
              <a:rPr lang="de-DE" sz="1600" dirty="0" err="1">
                <a:latin typeface="Calibri" panose="020F0502020204030204" pitchFamily="34" charset="0"/>
              </a:rPr>
              <a:t>Spatial</a:t>
            </a:r>
            <a:r>
              <a:rPr lang="de-DE" sz="1600" dirty="0">
                <a:latin typeface="Calibri" panose="020F0502020204030204" pitchFamily="34" charset="0"/>
              </a:rPr>
              <a:t> </a:t>
            </a:r>
            <a:r>
              <a:rPr lang="de-DE" sz="1600" dirty="0" err="1">
                <a:latin typeface="Calibri" panose="020F0502020204030204" pitchFamily="34" charset="0"/>
              </a:rPr>
              <a:t>analysis</a:t>
            </a:r>
            <a:r>
              <a:rPr lang="de-DE" sz="1600" dirty="0">
                <a:latin typeface="Calibri" panose="020F0502020204030204" pitchFamily="34" charset="0"/>
              </a:rPr>
              <a:t>, 7.5 ECTS</a:t>
            </a:r>
          </a:p>
          <a:p>
            <a:pPr marL="285750" indent="-285750">
              <a:spcBef>
                <a:spcPts val="300"/>
              </a:spcBef>
              <a:buFont typeface="Arial" panose="020B0604020202020204" pitchFamily="34" charset="0"/>
              <a:buChar char="•"/>
            </a:pPr>
            <a:r>
              <a:rPr lang="de-DE" sz="1600" dirty="0">
                <a:latin typeface="Calibri" panose="020F0502020204030204" pitchFamily="34" charset="0"/>
              </a:rPr>
              <a:t>NGEN12 / EXTN70, </a:t>
            </a:r>
            <a:r>
              <a:rPr lang="de-DE" sz="1600" dirty="0" err="1">
                <a:latin typeface="Calibri" panose="020F0502020204030204" pitchFamily="34" charset="0"/>
              </a:rPr>
              <a:t>Geographical</a:t>
            </a:r>
            <a:r>
              <a:rPr lang="de-DE" sz="1600" dirty="0">
                <a:latin typeface="Calibri" panose="020F0502020204030204" pitchFamily="34" charset="0"/>
              </a:rPr>
              <a:t> </a:t>
            </a:r>
            <a:r>
              <a:rPr lang="de-DE" sz="1600" dirty="0" err="1">
                <a:latin typeface="Calibri" panose="020F0502020204030204" pitchFamily="34" charset="0"/>
              </a:rPr>
              <a:t>databases</a:t>
            </a:r>
            <a:r>
              <a:rPr lang="de-DE" sz="1600" dirty="0">
                <a:latin typeface="Calibri" panose="020F0502020204030204" pitchFamily="34" charset="0"/>
              </a:rPr>
              <a:t>, 7.5 ECTS</a:t>
            </a:r>
          </a:p>
          <a:p>
            <a:pPr marL="285750" indent="-285750">
              <a:spcBef>
                <a:spcPts val="300"/>
              </a:spcBef>
              <a:buFont typeface="Arial" panose="020B0604020202020204" pitchFamily="34" charset="0"/>
              <a:buChar char="•"/>
            </a:pPr>
            <a:r>
              <a:rPr lang="de-DE" sz="1600" dirty="0">
                <a:latin typeface="Calibri" panose="020F0502020204030204" pitchFamily="34" charset="0"/>
              </a:rPr>
              <a:t>NGEN13, </a:t>
            </a:r>
            <a:r>
              <a:rPr lang="de-DE" sz="1600" dirty="0" err="1">
                <a:latin typeface="Calibri" panose="020F0502020204030204" pitchFamily="34" charset="0"/>
              </a:rPr>
              <a:t>Programming</a:t>
            </a:r>
            <a:r>
              <a:rPr lang="de-DE" sz="1600" dirty="0">
                <a:latin typeface="Calibri" panose="020F0502020204030204" pitchFamily="34" charset="0"/>
              </a:rPr>
              <a:t> </a:t>
            </a:r>
            <a:r>
              <a:rPr lang="de-DE" sz="1600" dirty="0" err="1">
                <a:latin typeface="Calibri" panose="020F0502020204030204" pitchFamily="34" charset="0"/>
              </a:rPr>
              <a:t>for</a:t>
            </a:r>
            <a:r>
              <a:rPr lang="de-DE" sz="1600" dirty="0">
                <a:latin typeface="Calibri" panose="020F0502020204030204" pitchFamily="34" charset="0"/>
              </a:rPr>
              <a:t> </a:t>
            </a:r>
            <a:r>
              <a:rPr lang="de-DE" sz="1600" dirty="0" err="1">
                <a:latin typeface="Calibri" panose="020F0502020204030204" pitchFamily="34" charset="0"/>
              </a:rPr>
              <a:t>Applications</a:t>
            </a:r>
            <a:r>
              <a:rPr lang="de-DE" sz="1600" dirty="0">
                <a:latin typeface="Calibri" panose="020F0502020204030204" pitchFamily="34" charset="0"/>
              </a:rPr>
              <a:t> </a:t>
            </a:r>
            <a:r>
              <a:rPr lang="de-DE" sz="1600" dirty="0" smtClean="0">
                <a:latin typeface="Calibri" panose="020F0502020204030204" pitchFamily="34" charset="0"/>
              </a:rPr>
              <a:t>in </a:t>
            </a:r>
            <a:r>
              <a:rPr lang="de-DE" sz="1600" dirty="0" err="1" smtClean="0">
                <a:latin typeface="Calibri" panose="020F0502020204030204" pitchFamily="34" charset="0"/>
              </a:rPr>
              <a:t>Geomatics</a:t>
            </a:r>
            <a:r>
              <a:rPr lang="de-DE" sz="1600" dirty="0" smtClean="0">
                <a:latin typeface="Calibri" panose="020F0502020204030204" pitchFamily="34" charset="0"/>
              </a:rPr>
              <a:t>, </a:t>
            </a:r>
            <a:r>
              <a:rPr lang="de-DE" sz="1600" dirty="0" err="1" smtClean="0">
                <a:latin typeface="Calibri" panose="020F0502020204030204" pitchFamily="34" charset="0"/>
              </a:rPr>
              <a:t>Physical</a:t>
            </a:r>
            <a:r>
              <a:rPr lang="de-DE" sz="1600" dirty="0" smtClean="0">
                <a:latin typeface="Calibri" panose="020F0502020204030204" pitchFamily="34" charset="0"/>
              </a:rPr>
              <a:t> </a:t>
            </a:r>
            <a:r>
              <a:rPr lang="de-DE" sz="1600" dirty="0" err="1" smtClean="0">
                <a:latin typeface="Calibri" panose="020F0502020204030204" pitchFamily="34" charset="0"/>
              </a:rPr>
              <a:t>Geography</a:t>
            </a:r>
            <a:r>
              <a:rPr lang="de-DE" sz="1600" dirty="0" smtClean="0">
                <a:latin typeface="Calibri" panose="020F0502020204030204" pitchFamily="34" charset="0"/>
              </a:rPr>
              <a:t> </a:t>
            </a:r>
            <a:r>
              <a:rPr lang="de-DE" sz="1600" dirty="0" err="1" smtClean="0">
                <a:latin typeface="Calibri" panose="020F0502020204030204" pitchFamily="34" charset="0"/>
              </a:rPr>
              <a:t>and</a:t>
            </a:r>
            <a:r>
              <a:rPr lang="de-DE" sz="1600" dirty="0" smtClean="0">
                <a:latin typeface="Calibri" panose="020F0502020204030204" pitchFamily="34" charset="0"/>
              </a:rPr>
              <a:t> </a:t>
            </a:r>
            <a:r>
              <a:rPr lang="de-DE" sz="1600" dirty="0" err="1" smtClean="0">
                <a:latin typeface="Calibri" panose="020F0502020204030204" pitchFamily="34" charset="0"/>
              </a:rPr>
              <a:t>Ecosystem</a:t>
            </a:r>
            <a:r>
              <a:rPr lang="de-DE" sz="1600" dirty="0" smtClean="0">
                <a:latin typeface="Calibri" panose="020F0502020204030204" pitchFamily="34" charset="0"/>
              </a:rPr>
              <a:t> Science</a:t>
            </a:r>
            <a:endParaRPr lang="de-DE" sz="1600" dirty="0">
              <a:latin typeface="Calibri" panose="020F0502020204030204" pitchFamily="34" charset="0"/>
            </a:endParaRPr>
          </a:p>
        </p:txBody>
      </p:sp>
      <p:sp>
        <p:nvSpPr>
          <p:cNvPr id="7" name="Rechteck 6"/>
          <p:cNvSpPr/>
          <p:nvPr/>
        </p:nvSpPr>
        <p:spPr>
          <a:xfrm>
            <a:off x="-36004" y="-27384"/>
            <a:ext cx="9252520" cy="830997"/>
          </a:xfrm>
          <a:prstGeom prst="rect">
            <a:avLst/>
          </a:prstGeom>
          <a:solidFill>
            <a:schemeClr val="bg1"/>
          </a:solidFill>
        </p:spPr>
        <p:txBody>
          <a:bodyPr wrap="square">
            <a:spAutoFit/>
          </a:bodyPr>
          <a:lstStyle/>
          <a:p>
            <a:pPr algn="ctr"/>
            <a:r>
              <a:rPr lang="de-DE" b="1" dirty="0">
                <a:latin typeface="Calibri" panose="020F0502020204030204" pitchFamily="34" charset="0"/>
              </a:rPr>
              <a:t>Geo-information Science </a:t>
            </a:r>
            <a:r>
              <a:rPr lang="de-DE" b="1" dirty="0" err="1">
                <a:latin typeface="Calibri" panose="020F0502020204030204" pitchFamily="34" charset="0"/>
              </a:rPr>
              <a:t>and</a:t>
            </a:r>
            <a:r>
              <a:rPr lang="de-DE" b="1" dirty="0">
                <a:latin typeface="Calibri" panose="020F0502020204030204" pitchFamily="34" charset="0"/>
              </a:rPr>
              <a:t> Earth Observation </a:t>
            </a:r>
            <a:r>
              <a:rPr lang="de-DE" b="1" dirty="0" err="1">
                <a:latin typeface="Calibri" panose="020F0502020204030204" pitchFamily="34" charset="0"/>
              </a:rPr>
              <a:t>for</a:t>
            </a:r>
            <a:r>
              <a:rPr lang="de-DE" b="1" dirty="0">
                <a:latin typeface="Calibri" panose="020F0502020204030204" pitchFamily="34" charset="0"/>
              </a:rPr>
              <a:t> Environmental </a:t>
            </a:r>
            <a:r>
              <a:rPr lang="de-DE" b="1" dirty="0" err="1">
                <a:latin typeface="Calibri" panose="020F0502020204030204" pitchFamily="34" charset="0"/>
              </a:rPr>
              <a:t>Modelling</a:t>
            </a:r>
            <a:r>
              <a:rPr lang="de-DE" b="1" dirty="0">
                <a:latin typeface="Calibri" panose="020F0502020204030204" pitchFamily="34" charset="0"/>
              </a:rPr>
              <a:t> </a:t>
            </a:r>
            <a:r>
              <a:rPr lang="de-DE" b="1" dirty="0" err="1">
                <a:latin typeface="Calibri" panose="020F0502020204030204" pitchFamily="34" charset="0"/>
              </a:rPr>
              <a:t>and</a:t>
            </a:r>
            <a:r>
              <a:rPr lang="de-DE" b="1" dirty="0">
                <a:latin typeface="Calibri" panose="020F0502020204030204" pitchFamily="34" charset="0"/>
              </a:rPr>
              <a:t> Management (</a:t>
            </a:r>
            <a:r>
              <a:rPr lang="de-DE" b="1" dirty="0" err="1">
                <a:latin typeface="Calibri" panose="020F0502020204030204" pitchFamily="34" charset="0"/>
              </a:rPr>
              <a:t>MSc</a:t>
            </a:r>
            <a:r>
              <a:rPr lang="de-DE" b="1" dirty="0">
                <a:latin typeface="Calibri" panose="020F0502020204030204" pitchFamily="34" charset="0"/>
              </a:rPr>
              <a:t>)</a:t>
            </a:r>
          </a:p>
        </p:txBody>
      </p:sp>
    </p:spTree>
    <p:extLst>
      <p:ext uri="{BB962C8B-B14F-4D97-AF65-F5344CB8AC3E}">
        <p14:creationId xmlns:p14="http://schemas.microsoft.com/office/powerpoint/2010/main" val="249029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0" y="460053"/>
            <a:ext cx="9144000" cy="6397947"/>
          </a:xfrm>
          <a:prstGeom prst="rect">
            <a:avLst/>
          </a:prstGeom>
        </p:spPr>
      </p:pic>
      <p:sp>
        <p:nvSpPr>
          <p:cNvPr id="7" name="Textfeld 6"/>
          <p:cNvSpPr txBox="1"/>
          <p:nvPr/>
        </p:nvSpPr>
        <p:spPr>
          <a:xfrm>
            <a:off x="71500" y="10864"/>
            <a:ext cx="7493975" cy="461665"/>
          </a:xfrm>
          <a:prstGeom prst="rect">
            <a:avLst/>
          </a:prstGeom>
          <a:noFill/>
        </p:spPr>
        <p:txBody>
          <a:bodyPr wrap="none" rtlCol="0">
            <a:spAutoFit/>
          </a:bodyPr>
          <a:lstStyle/>
          <a:p>
            <a:r>
              <a:rPr lang="de-DE" dirty="0" smtClean="0">
                <a:latin typeface="Calibri" panose="020F0502020204030204" pitchFamily="34" charset="0"/>
              </a:rPr>
              <a:t>Fotos von Hannah Kruft: Erasmus Jahr in </a:t>
            </a:r>
            <a:r>
              <a:rPr lang="de-DE" dirty="0" err="1" smtClean="0">
                <a:latin typeface="Calibri" panose="020F0502020204030204" pitchFamily="34" charset="0"/>
              </a:rPr>
              <a:t>Joensuu</a:t>
            </a:r>
            <a:r>
              <a:rPr lang="de-DE" dirty="0" smtClean="0">
                <a:latin typeface="Calibri" panose="020F0502020204030204" pitchFamily="34" charset="0"/>
              </a:rPr>
              <a:t>/Finnland</a:t>
            </a:r>
            <a:endParaRPr lang="de-DE" dirty="0">
              <a:latin typeface="Calibri" panose="020F0502020204030204" pitchFamily="34" charset="0"/>
            </a:endParaRPr>
          </a:p>
        </p:txBody>
      </p:sp>
    </p:spTree>
    <p:extLst>
      <p:ext uri="{BB962C8B-B14F-4D97-AF65-F5344CB8AC3E}">
        <p14:creationId xmlns:p14="http://schemas.microsoft.com/office/powerpoint/2010/main" val="2811698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23428" y="-5680"/>
            <a:ext cx="3407296" cy="1040741"/>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2" y="1035061"/>
            <a:ext cx="2963602" cy="2112724"/>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508" y="2920430"/>
            <a:ext cx="4114800" cy="1333500"/>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1649"/>
            <a:ext cx="4114800" cy="2914650"/>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92" y="3147785"/>
            <a:ext cx="3171444" cy="3599688"/>
          </a:xfrm>
          <a:prstGeom prst="rect">
            <a:avLst/>
          </a:prstGeom>
        </p:spPr>
      </p:pic>
      <p:pic>
        <p:nvPicPr>
          <p:cNvPr id="12" name="Grafi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7669" y="4329113"/>
            <a:ext cx="1894551" cy="2528887"/>
          </a:xfrm>
          <a:prstGeom prst="rect">
            <a:avLst/>
          </a:prstGeom>
        </p:spPr>
      </p:pic>
      <p:sp>
        <p:nvSpPr>
          <p:cNvPr id="13" name="Textfeld 12"/>
          <p:cNvSpPr txBox="1"/>
          <p:nvPr/>
        </p:nvSpPr>
        <p:spPr>
          <a:xfrm>
            <a:off x="3572119" y="152636"/>
            <a:ext cx="3820277" cy="461665"/>
          </a:xfrm>
          <a:prstGeom prst="rect">
            <a:avLst/>
          </a:prstGeom>
          <a:noFill/>
        </p:spPr>
        <p:txBody>
          <a:bodyPr wrap="none" rtlCol="0">
            <a:spAutoFit/>
          </a:bodyPr>
          <a:lstStyle/>
          <a:p>
            <a:r>
              <a:rPr lang="de-DE" dirty="0" smtClean="0"/>
              <a:t>Lund Earth Observation Research Group</a:t>
            </a:r>
            <a:endParaRPr lang="de-DE" dirty="0"/>
          </a:p>
        </p:txBody>
      </p:sp>
      <p:sp>
        <p:nvSpPr>
          <p:cNvPr id="14" name="Textfeld 13"/>
          <p:cNvSpPr txBox="1"/>
          <p:nvPr/>
        </p:nvSpPr>
        <p:spPr>
          <a:xfrm>
            <a:off x="3572119" y="4509120"/>
            <a:ext cx="2754024" cy="2031325"/>
          </a:xfrm>
          <a:prstGeom prst="rect">
            <a:avLst/>
          </a:prstGeom>
          <a:noFill/>
        </p:spPr>
        <p:txBody>
          <a:bodyPr wrap="none" rtlCol="0">
            <a:spAutoFit/>
          </a:bodyPr>
          <a:lstStyle/>
          <a:p>
            <a:pPr marL="342900" indent="-342900">
              <a:buFont typeface="Arial" panose="020B0604020202020204" pitchFamily="34" charset="0"/>
              <a:buChar char="•"/>
            </a:pPr>
            <a:r>
              <a:rPr lang="de-DE" sz="1800" dirty="0" err="1" smtClean="0">
                <a:latin typeface="Calibri" panose="020F0502020204030204" pitchFamily="34" charset="0"/>
              </a:rPr>
              <a:t>Biodiversity</a:t>
            </a:r>
            <a:endParaRPr lang="de-DE" sz="1800" dirty="0" smtClean="0">
              <a:latin typeface="Calibri" panose="020F0502020204030204" pitchFamily="34" charset="0"/>
            </a:endParaRPr>
          </a:p>
          <a:p>
            <a:pPr marL="342900" indent="-342900">
              <a:buFont typeface="Arial" panose="020B0604020202020204" pitchFamily="34" charset="0"/>
              <a:buChar char="•"/>
            </a:pPr>
            <a:r>
              <a:rPr lang="de-DE" sz="1800" dirty="0" smtClean="0">
                <a:latin typeface="Calibri" panose="020F0502020204030204" pitchFamily="34" charset="0"/>
              </a:rPr>
              <a:t>Carbon </a:t>
            </a:r>
            <a:r>
              <a:rPr lang="de-DE" sz="1800" dirty="0" err="1" smtClean="0">
                <a:latin typeface="Calibri" panose="020F0502020204030204" pitchFamily="34" charset="0"/>
              </a:rPr>
              <a:t>Estimation</a:t>
            </a:r>
            <a:endParaRPr lang="de-DE" sz="1800" dirty="0" smtClean="0">
              <a:latin typeface="Calibri" panose="020F0502020204030204" pitchFamily="34" charset="0"/>
            </a:endParaRPr>
          </a:p>
          <a:p>
            <a:pPr marL="342900" indent="-342900">
              <a:buFont typeface="Arial" panose="020B0604020202020204" pitchFamily="34" charset="0"/>
              <a:buChar char="•"/>
            </a:pPr>
            <a:r>
              <a:rPr lang="de-DE" sz="1800" dirty="0" err="1" smtClean="0">
                <a:latin typeface="Calibri" panose="020F0502020204030204" pitchFamily="34" charset="0"/>
              </a:rPr>
              <a:t>Dryland</a:t>
            </a:r>
            <a:r>
              <a:rPr lang="de-DE" sz="1800" dirty="0" smtClean="0">
                <a:latin typeface="Calibri" panose="020F0502020204030204" pitchFamily="34" charset="0"/>
              </a:rPr>
              <a:t> Research</a:t>
            </a:r>
          </a:p>
          <a:p>
            <a:pPr marL="342900" indent="-342900">
              <a:buFont typeface="Arial" panose="020B0604020202020204" pitchFamily="34" charset="0"/>
              <a:buChar char="•"/>
            </a:pPr>
            <a:r>
              <a:rPr lang="de-DE" sz="1800" dirty="0" err="1" smtClean="0">
                <a:latin typeface="Calibri" panose="020F0502020204030204" pitchFamily="34" charset="0"/>
              </a:rPr>
              <a:t>Forest</a:t>
            </a:r>
            <a:r>
              <a:rPr lang="de-DE" sz="1800" dirty="0" smtClean="0">
                <a:latin typeface="Calibri" panose="020F0502020204030204" pitchFamily="34" charset="0"/>
              </a:rPr>
              <a:t> Monitoring</a:t>
            </a:r>
          </a:p>
          <a:p>
            <a:pPr marL="342900" indent="-342900">
              <a:buFont typeface="Arial" panose="020B0604020202020204" pitchFamily="34" charset="0"/>
              <a:buChar char="•"/>
            </a:pPr>
            <a:r>
              <a:rPr lang="de-DE" sz="1800" dirty="0" err="1" smtClean="0">
                <a:latin typeface="Calibri" panose="020F0502020204030204" pitchFamily="34" charset="0"/>
              </a:rPr>
              <a:t>Spectral</a:t>
            </a:r>
            <a:r>
              <a:rPr lang="de-DE" sz="1800" dirty="0" smtClean="0">
                <a:latin typeface="Calibri" panose="020F0502020204030204" pitchFamily="34" charset="0"/>
              </a:rPr>
              <a:t> </a:t>
            </a:r>
            <a:r>
              <a:rPr lang="de-DE" sz="1800" dirty="0" err="1" smtClean="0">
                <a:latin typeface="Calibri" panose="020F0502020204030204" pitchFamily="34" charset="0"/>
              </a:rPr>
              <a:t>Measuemrents</a:t>
            </a:r>
            <a:endParaRPr lang="de-DE" sz="1800" dirty="0" smtClean="0">
              <a:latin typeface="Calibri" panose="020F0502020204030204" pitchFamily="34" charset="0"/>
            </a:endParaRPr>
          </a:p>
          <a:p>
            <a:pPr marL="342900" indent="-342900">
              <a:buFont typeface="Arial" panose="020B0604020202020204" pitchFamily="34" charset="0"/>
              <a:buChar char="•"/>
            </a:pPr>
            <a:r>
              <a:rPr lang="de-DE" sz="1800" dirty="0" smtClean="0">
                <a:latin typeface="Calibri" panose="020F0502020204030204" pitchFamily="34" charset="0"/>
              </a:rPr>
              <a:t>Time Series Analysis </a:t>
            </a:r>
          </a:p>
          <a:p>
            <a:pPr marL="342900" indent="-342900">
              <a:buFont typeface="Arial" panose="020B0604020202020204" pitchFamily="34" charset="0"/>
              <a:buChar char="•"/>
            </a:pPr>
            <a:r>
              <a:rPr lang="de-DE" sz="1800" dirty="0" smtClean="0">
                <a:latin typeface="Calibri" panose="020F0502020204030204" pitchFamily="34" charset="0"/>
              </a:rPr>
              <a:t>Vegetation </a:t>
            </a:r>
            <a:r>
              <a:rPr lang="de-DE" sz="1800" dirty="0" err="1" smtClean="0">
                <a:latin typeface="Calibri" panose="020F0502020204030204" pitchFamily="34" charset="0"/>
              </a:rPr>
              <a:t>Phenology</a:t>
            </a:r>
            <a:endParaRPr lang="de-DE" sz="1800" dirty="0">
              <a:latin typeface="Calibri" panose="020F0502020204030204" pitchFamily="34" charset="0"/>
            </a:endParaRPr>
          </a:p>
        </p:txBody>
      </p:sp>
    </p:spTree>
    <p:extLst>
      <p:ext uri="{BB962C8B-B14F-4D97-AF65-F5344CB8AC3E}">
        <p14:creationId xmlns:p14="http://schemas.microsoft.com/office/powerpoint/2010/main" val="52300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0" y="2345060"/>
            <a:ext cx="5715734" cy="4343462"/>
          </a:xfrm>
          <a:prstGeom prst="rect">
            <a:avLst/>
          </a:prstGeom>
        </p:spPr>
      </p:pic>
      <p:sp>
        <p:nvSpPr>
          <p:cNvPr id="7" name="Rechteck 6"/>
          <p:cNvSpPr/>
          <p:nvPr/>
        </p:nvSpPr>
        <p:spPr>
          <a:xfrm>
            <a:off x="2303748" y="4509120"/>
            <a:ext cx="396044" cy="396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3"/>
          <a:stretch>
            <a:fillRect/>
          </a:stretch>
        </p:blipFill>
        <p:spPr>
          <a:xfrm>
            <a:off x="186" y="12762"/>
            <a:ext cx="3642394" cy="1255998"/>
          </a:xfrm>
          <a:prstGeom prst="rect">
            <a:avLst/>
          </a:prstGeom>
        </p:spPr>
      </p:pic>
      <p:sp>
        <p:nvSpPr>
          <p:cNvPr id="9" name="Rechteck 8"/>
          <p:cNvSpPr/>
          <p:nvPr/>
        </p:nvSpPr>
        <p:spPr>
          <a:xfrm>
            <a:off x="5733482" y="15094"/>
            <a:ext cx="3410518" cy="6247864"/>
          </a:xfrm>
          <a:prstGeom prst="rect">
            <a:avLst/>
          </a:prstGeom>
          <a:solidFill>
            <a:schemeClr val="bg1"/>
          </a:solidFill>
        </p:spPr>
        <p:txBody>
          <a:bodyPr wrap="square">
            <a:spAutoFit/>
          </a:bodyPr>
          <a:lstStyle/>
          <a:p>
            <a:pPr marL="342900" indent="-342900">
              <a:buFont typeface="Arial" panose="020B0604020202020204" pitchFamily="34" charset="0"/>
              <a:buChar char="•"/>
            </a:pPr>
            <a:r>
              <a:rPr lang="de-DE" sz="1600" b="1" dirty="0" err="1" smtClean="0"/>
              <a:t>Behavioural</a:t>
            </a:r>
            <a:r>
              <a:rPr lang="de-DE" sz="1600" b="1" dirty="0" smtClean="0"/>
              <a:t> </a:t>
            </a:r>
            <a:r>
              <a:rPr lang="de-DE" sz="1600" b="1" dirty="0"/>
              <a:t>Ecology (BHE)</a:t>
            </a:r>
          </a:p>
          <a:p>
            <a:pPr marL="342900" indent="-342900">
              <a:buFont typeface="Arial" panose="020B0604020202020204" pitchFamily="34" charset="0"/>
              <a:buChar char="•"/>
            </a:pPr>
            <a:r>
              <a:rPr lang="de-DE" sz="1600" b="1" dirty="0" smtClean="0"/>
              <a:t>Environmental </a:t>
            </a:r>
            <a:r>
              <a:rPr lang="de-DE" sz="1600" b="1" dirty="0"/>
              <a:t>Economics </a:t>
            </a:r>
            <a:r>
              <a:rPr lang="de-DE" sz="1600" b="1" dirty="0" err="1"/>
              <a:t>and</a:t>
            </a:r>
            <a:r>
              <a:rPr lang="de-DE" sz="1600" b="1" dirty="0"/>
              <a:t> Natural Resources (ENR)</a:t>
            </a:r>
          </a:p>
          <a:p>
            <a:pPr marL="342900" indent="-342900">
              <a:buFont typeface="Arial" panose="020B0604020202020204" pitchFamily="34" charset="0"/>
              <a:buChar char="•"/>
            </a:pPr>
            <a:r>
              <a:rPr lang="de-DE" sz="1600" b="1" dirty="0"/>
              <a:t>Environmental Systems Analysis (ESA)</a:t>
            </a:r>
          </a:p>
          <a:p>
            <a:pPr marL="342900" indent="-342900">
              <a:buFont typeface="Arial" panose="020B0604020202020204" pitchFamily="34" charset="0"/>
              <a:buChar char="•"/>
            </a:pPr>
            <a:r>
              <a:rPr lang="de-DE" sz="1600" b="1" dirty="0" err="1"/>
              <a:t>Forest</a:t>
            </a:r>
            <a:r>
              <a:rPr lang="de-DE" sz="1600" b="1" dirty="0"/>
              <a:t> Ecology </a:t>
            </a:r>
            <a:r>
              <a:rPr lang="de-DE" sz="1600" b="1" dirty="0" err="1"/>
              <a:t>and</a:t>
            </a:r>
            <a:r>
              <a:rPr lang="de-DE" sz="1600" b="1" dirty="0"/>
              <a:t> </a:t>
            </a:r>
            <a:r>
              <a:rPr lang="de-DE" sz="1600" b="1" dirty="0" err="1"/>
              <a:t>Forest</a:t>
            </a:r>
            <a:r>
              <a:rPr lang="de-DE" sz="1600" b="1" dirty="0"/>
              <a:t> Management (FEM)</a:t>
            </a:r>
          </a:p>
          <a:p>
            <a:pPr marL="342900" indent="-342900">
              <a:buFont typeface="Arial" panose="020B0604020202020204" pitchFamily="34" charset="0"/>
              <a:buChar char="•"/>
            </a:pPr>
            <a:r>
              <a:rPr lang="de-DE" sz="1600" b="1" dirty="0" smtClean="0"/>
              <a:t>Geo-information </a:t>
            </a:r>
            <a:r>
              <a:rPr lang="de-DE" sz="1600" b="1" dirty="0"/>
              <a:t>Science </a:t>
            </a:r>
            <a:r>
              <a:rPr lang="de-DE" sz="1600" b="1" dirty="0" err="1"/>
              <a:t>and</a:t>
            </a:r>
            <a:r>
              <a:rPr lang="de-DE" sz="1600" b="1" dirty="0"/>
              <a:t> Remote Sensing (GRS)</a:t>
            </a:r>
          </a:p>
          <a:p>
            <a:pPr marL="342900" indent="-342900">
              <a:buFont typeface="Arial" panose="020B0604020202020204" pitchFamily="34" charset="0"/>
              <a:buChar char="•"/>
            </a:pPr>
            <a:r>
              <a:rPr lang="de-DE" sz="1600" b="1" dirty="0" smtClean="0"/>
              <a:t>Land </a:t>
            </a:r>
            <a:r>
              <a:rPr lang="de-DE" sz="1600" b="1" dirty="0" err="1"/>
              <a:t>Use</a:t>
            </a:r>
            <a:r>
              <a:rPr lang="de-DE" sz="1600" b="1" dirty="0"/>
              <a:t> </a:t>
            </a:r>
            <a:r>
              <a:rPr lang="de-DE" sz="1600" b="1" dirty="0" err="1"/>
              <a:t>Planning</a:t>
            </a:r>
            <a:r>
              <a:rPr lang="de-DE" sz="1600" b="1" dirty="0"/>
              <a:t> (LUP)</a:t>
            </a:r>
          </a:p>
          <a:p>
            <a:pPr marL="342900" indent="-342900">
              <a:buFont typeface="Arial" panose="020B0604020202020204" pitchFamily="34" charset="0"/>
              <a:buChar char="•"/>
            </a:pPr>
            <a:r>
              <a:rPr lang="de-DE" sz="1600" b="1" dirty="0"/>
              <a:t>Plant Ecology </a:t>
            </a:r>
            <a:r>
              <a:rPr lang="de-DE" sz="1600" b="1" dirty="0" err="1"/>
              <a:t>and</a:t>
            </a:r>
            <a:r>
              <a:rPr lang="de-DE" sz="1600" b="1" dirty="0"/>
              <a:t> Nature </a:t>
            </a:r>
            <a:r>
              <a:rPr lang="de-DE" sz="1600" b="1" dirty="0" err="1"/>
              <a:t>Conservation</a:t>
            </a:r>
            <a:r>
              <a:rPr lang="de-DE" sz="1600" b="1" dirty="0"/>
              <a:t> (PEN)</a:t>
            </a:r>
          </a:p>
          <a:p>
            <a:pPr marL="342900" indent="-342900">
              <a:buFont typeface="Arial" panose="020B0604020202020204" pitchFamily="34" charset="0"/>
              <a:buChar char="•"/>
            </a:pPr>
            <a:r>
              <a:rPr lang="de-DE" sz="1600" b="1" dirty="0"/>
              <a:t>Plant </a:t>
            </a:r>
            <a:r>
              <a:rPr lang="de-DE" sz="1600" b="1" dirty="0" err="1"/>
              <a:t>Physiology</a:t>
            </a:r>
            <a:r>
              <a:rPr lang="de-DE" sz="1600" b="1" dirty="0"/>
              <a:t> (PPH)</a:t>
            </a:r>
          </a:p>
          <a:p>
            <a:pPr marL="342900" indent="-342900">
              <a:buFont typeface="Arial" panose="020B0604020202020204" pitchFamily="34" charset="0"/>
              <a:buChar char="•"/>
            </a:pPr>
            <a:r>
              <a:rPr lang="de-DE" sz="1600" b="1" dirty="0" err="1" smtClean="0"/>
              <a:t>Soil</a:t>
            </a:r>
            <a:r>
              <a:rPr lang="de-DE" sz="1600" b="1" dirty="0" smtClean="0"/>
              <a:t> </a:t>
            </a:r>
            <a:r>
              <a:rPr lang="de-DE" sz="1600" b="1" dirty="0" err="1"/>
              <a:t>Geography</a:t>
            </a:r>
            <a:r>
              <a:rPr lang="de-DE" sz="1600" b="1" dirty="0"/>
              <a:t> </a:t>
            </a:r>
            <a:r>
              <a:rPr lang="de-DE" sz="1600" b="1" dirty="0" err="1"/>
              <a:t>and</a:t>
            </a:r>
            <a:r>
              <a:rPr lang="de-DE" sz="1600" b="1" dirty="0"/>
              <a:t> </a:t>
            </a:r>
            <a:r>
              <a:rPr lang="de-DE" sz="1600" b="1" dirty="0" err="1"/>
              <a:t>Landscape</a:t>
            </a:r>
            <a:r>
              <a:rPr lang="de-DE" sz="1600" b="1" dirty="0"/>
              <a:t> (SGL)</a:t>
            </a:r>
          </a:p>
          <a:p>
            <a:pPr marL="342900" indent="-342900">
              <a:buFont typeface="Arial" panose="020B0604020202020204" pitchFamily="34" charset="0"/>
              <a:buChar char="•"/>
            </a:pPr>
            <a:r>
              <a:rPr lang="de-DE" sz="1600" b="1" dirty="0" err="1"/>
              <a:t>Soil</a:t>
            </a:r>
            <a:r>
              <a:rPr lang="de-DE" sz="1600" b="1" dirty="0"/>
              <a:t> </a:t>
            </a:r>
            <a:r>
              <a:rPr lang="de-DE" sz="1600" b="1" dirty="0" err="1"/>
              <a:t>Physics</a:t>
            </a:r>
            <a:r>
              <a:rPr lang="de-DE" sz="1600" b="1" dirty="0"/>
              <a:t> </a:t>
            </a:r>
            <a:r>
              <a:rPr lang="de-DE" sz="1600" b="1" dirty="0" err="1"/>
              <a:t>and</a:t>
            </a:r>
            <a:r>
              <a:rPr lang="de-DE" sz="1600" b="1" dirty="0"/>
              <a:t> Land Management (SLM)</a:t>
            </a:r>
          </a:p>
          <a:p>
            <a:pPr marL="342900" indent="-342900">
              <a:buFont typeface="Arial" panose="020B0604020202020204" pitchFamily="34" charset="0"/>
              <a:buChar char="•"/>
            </a:pPr>
            <a:r>
              <a:rPr lang="de-DE" sz="1600" b="1" dirty="0" err="1"/>
              <a:t>Soil</a:t>
            </a:r>
            <a:r>
              <a:rPr lang="de-DE" sz="1600" b="1" dirty="0"/>
              <a:t> Quality (SOQ)</a:t>
            </a:r>
          </a:p>
          <a:p>
            <a:pPr marL="342900" indent="-342900">
              <a:buFont typeface="Arial" panose="020B0604020202020204" pitchFamily="34" charset="0"/>
              <a:buChar char="•"/>
            </a:pPr>
            <a:r>
              <a:rPr lang="de-DE" sz="1600" b="1" dirty="0"/>
              <a:t>Systems </a:t>
            </a:r>
            <a:r>
              <a:rPr lang="de-DE" sz="1600" b="1" dirty="0" err="1"/>
              <a:t>and</a:t>
            </a:r>
            <a:r>
              <a:rPr lang="de-DE" sz="1600" b="1" dirty="0"/>
              <a:t> </a:t>
            </a:r>
            <a:r>
              <a:rPr lang="de-DE" sz="1600" b="1" dirty="0" err="1"/>
              <a:t>Synthetic</a:t>
            </a:r>
            <a:r>
              <a:rPr lang="de-DE" sz="1600" b="1" dirty="0"/>
              <a:t> </a:t>
            </a:r>
            <a:r>
              <a:rPr lang="de-DE" sz="1600" b="1" dirty="0" err="1"/>
              <a:t>Biology</a:t>
            </a:r>
            <a:r>
              <a:rPr lang="de-DE" sz="1600" b="1" dirty="0"/>
              <a:t> (SSB)</a:t>
            </a:r>
          </a:p>
          <a:p>
            <a:pPr marL="342900" indent="-342900">
              <a:buFont typeface="Arial" panose="020B0604020202020204" pitchFamily="34" charset="0"/>
              <a:buChar char="•"/>
            </a:pPr>
            <a:r>
              <a:rPr lang="de-DE" sz="1600" b="1" dirty="0" err="1"/>
              <a:t>Toxicology</a:t>
            </a:r>
            <a:r>
              <a:rPr lang="de-DE" sz="1600" b="1" dirty="0"/>
              <a:t> (TOX)</a:t>
            </a:r>
          </a:p>
          <a:p>
            <a:pPr marL="342900" indent="-342900">
              <a:buFont typeface="Arial" panose="020B0604020202020204" pitchFamily="34" charset="0"/>
              <a:buChar char="•"/>
            </a:pPr>
            <a:r>
              <a:rPr lang="de-DE" sz="1600" b="1" dirty="0" err="1"/>
              <a:t>Water</a:t>
            </a:r>
            <a:r>
              <a:rPr lang="de-DE" sz="1600" b="1" dirty="0"/>
              <a:t> Resources Management (WRM)</a:t>
            </a:r>
          </a:p>
          <a:p>
            <a:pPr marL="342900" indent="-342900">
              <a:buFont typeface="Arial" panose="020B0604020202020204" pitchFamily="34" charset="0"/>
              <a:buChar char="•"/>
            </a:pPr>
            <a:r>
              <a:rPr lang="de-DE" sz="1600" b="1" dirty="0" err="1"/>
              <a:t>Water</a:t>
            </a:r>
            <a:r>
              <a:rPr lang="de-DE" sz="1600" b="1" dirty="0"/>
              <a:t> Systems </a:t>
            </a:r>
            <a:r>
              <a:rPr lang="de-DE" sz="1600" b="1" dirty="0" err="1"/>
              <a:t>and</a:t>
            </a:r>
            <a:r>
              <a:rPr lang="de-DE" sz="1600" b="1" dirty="0"/>
              <a:t> Global Change (WSG)</a:t>
            </a:r>
          </a:p>
        </p:txBody>
      </p:sp>
    </p:spTree>
    <p:extLst>
      <p:ext uri="{BB962C8B-B14F-4D97-AF65-F5344CB8AC3E}">
        <p14:creationId xmlns:p14="http://schemas.microsoft.com/office/powerpoint/2010/main" val="2351525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872716"/>
            <a:ext cx="9144000" cy="4524315"/>
          </a:xfrm>
          <a:prstGeom prst="rect">
            <a:avLst/>
          </a:prstGeom>
        </p:spPr>
        <p:txBody>
          <a:bodyPr wrap="square">
            <a:spAutoFit/>
          </a:bodyPr>
          <a:lstStyle/>
          <a:p>
            <a:r>
              <a:rPr lang="de-DE" sz="1600" dirty="0">
                <a:latin typeface="Calibri" panose="020F0502020204030204" pitchFamily="34" charset="0"/>
              </a:rPr>
              <a:t>GRS-10306	</a:t>
            </a:r>
            <a:r>
              <a:rPr lang="de-DE" sz="1600" dirty="0" err="1">
                <a:latin typeface="Calibri" panose="020F0502020204030204" pitchFamily="34" charset="0"/>
              </a:rPr>
              <a:t>Introduction</a:t>
            </a:r>
            <a:r>
              <a:rPr lang="de-DE" sz="1600" dirty="0">
                <a:latin typeface="Calibri" panose="020F0502020204030204" pitchFamily="34" charset="0"/>
              </a:rPr>
              <a:t> Geo-information Science</a:t>
            </a:r>
          </a:p>
          <a:p>
            <a:r>
              <a:rPr lang="de-DE" sz="1600" dirty="0">
                <a:latin typeface="Calibri" panose="020F0502020204030204" pitchFamily="34" charset="0"/>
              </a:rPr>
              <a:t>GRS-10806	Geo-information Science </a:t>
            </a:r>
            <a:r>
              <a:rPr lang="de-DE" sz="1600" dirty="0" err="1">
                <a:latin typeface="Calibri" panose="020F0502020204030204" pitchFamily="34" charset="0"/>
              </a:rPr>
              <a:t>for</a:t>
            </a:r>
            <a:r>
              <a:rPr lang="de-DE" sz="1600" dirty="0">
                <a:latin typeface="Calibri" panose="020F0502020204030204" pitchFamily="34" charset="0"/>
              </a:rPr>
              <a:t> </a:t>
            </a:r>
            <a:r>
              <a:rPr lang="de-DE" sz="1600" dirty="0" err="1">
                <a:latin typeface="Calibri" panose="020F0502020204030204" pitchFamily="34" charset="0"/>
              </a:rPr>
              <a:t>Planning</a:t>
            </a:r>
            <a:r>
              <a:rPr lang="de-DE" sz="1600" dirty="0">
                <a:latin typeface="Calibri" panose="020F0502020204030204" pitchFamily="34" charset="0"/>
              </a:rPr>
              <a:t> </a:t>
            </a:r>
            <a:r>
              <a:rPr lang="de-DE" sz="1600" dirty="0" err="1">
                <a:latin typeface="Calibri" panose="020F0502020204030204" pitchFamily="34" charset="0"/>
              </a:rPr>
              <a:t>and</a:t>
            </a:r>
            <a:r>
              <a:rPr lang="de-DE" sz="1600" dirty="0">
                <a:latin typeface="Calibri" panose="020F0502020204030204" pitchFamily="34" charset="0"/>
              </a:rPr>
              <a:t> Design</a:t>
            </a:r>
          </a:p>
          <a:p>
            <a:r>
              <a:rPr lang="de-DE" sz="1600" dirty="0">
                <a:latin typeface="Calibri" panose="020F0502020204030204" pitchFamily="34" charset="0"/>
              </a:rPr>
              <a:t>GRS-20306	Remote Sensing</a:t>
            </a:r>
          </a:p>
          <a:p>
            <a:r>
              <a:rPr lang="de-DE" sz="1600" dirty="0">
                <a:latin typeface="Calibri" panose="020F0502020204030204" pitchFamily="34" charset="0"/>
              </a:rPr>
              <a:t>GRS-20806	Geo-information Tools</a:t>
            </a:r>
          </a:p>
          <a:p>
            <a:r>
              <a:rPr lang="de-DE" sz="1600" dirty="0">
                <a:latin typeface="Calibri" panose="020F0502020204030204" pitchFamily="34" charset="0"/>
              </a:rPr>
              <a:t>GRS-21810	Management of Geo-information in </a:t>
            </a:r>
            <a:r>
              <a:rPr lang="de-DE" sz="1600" dirty="0" err="1">
                <a:latin typeface="Calibri" panose="020F0502020204030204" pitchFamily="34" charset="0"/>
              </a:rPr>
              <a:t>Organisations</a:t>
            </a:r>
            <a:endParaRPr lang="de-DE" sz="1600" dirty="0">
              <a:latin typeface="Calibri" panose="020F0502020204030204" pitchFamily="34" charset="0"/>
            </a:endParaRPr>
          </a:p>
          <a:p>
            <a:r>
              <a:rPr lang="de-DE" sz="1600" dirty="0">
                <a:latin typeface="Calibri" panose="020F0502020204030204" pitchFamily="34" charset="0"/>
              </a:rPr>
              <a:t>GRS-30306	</a:t>
            </a:r>
            <a:r>
              <a:rPr lang="de-DE" sz="1600" dirty="0" err="1">
                <a:latin typeface="Calibri" panose="020F0502020204030204" pitchFamily="34" charset="0"/>
              </a:rPr>
              <a:t>Spatial</a:t>
            </a:r>
            <a:r>
              <a:rPr lang="de-DE" sz="1600" dirty="0">
                <a:latin typeface="Calibri" panose="020F0502020204030204" pitchFamily="34" charset="0"/>
              </a:rPr>
              <a:t> </a:t>
            </a:r>
            <a:r>
              <a:rPr lang="de-DE" sz="1600" dirty="0" err="1">
                <a:latin typeface="Calibri" panose="020F0502020204030204" pitchFamily="34" charset="0"/>
              </a:rPr>
              <a:t>Modelling</a:t>
            </a:r>
            <a:r>
              <a:rPr lang="de-DE" sz="1600" dirty="0">
                <a:latin typeface="Calibri" panose="020F0502020204030204" pitchFamily="34" charset="0"/>
              </a:rPr>
              <a:t> </a:t>
            </a:r>
            <a:r>
              <a:rPr lang="de-DE" sz="1600" dirty="0" err="1">
                <a:latin typeface="Calibri" panose="020F0502020204030204" pitchFamily="34" charset="0"/>
              </a:rPr>
              <a:t>and</a:t>
            </a:r>
            <a:r>
              <a:rPr lang="de-DE" sz="1600" dirty="0">
                <a:latin typeface="Calibri" panose="020F0502020204030204" pitchFamily="34" charset="0"/>
              </a:rPr>
              <a:t> </a:t>
            </a:r>
            <a:r>
              <a:rPr lang="de-DE" sz="1600" dirty="0" err="1">
                <a:latin typeface="Calibri" panose="020F0502020204030204" pitchFamily="34" charset="0"/>
              </a:rPr>
              <a:t>Statistics</a:t>
            </a:r>
            <a:endParaRPr lang="de-DE" sz="1600" dirty="0">
              <a:latin typeface="Calibri" panose="020F0502020204030204" pitchFamily="34" charset="0"/>
            </a:endParaRPr>
          </a:p>
          <a:p>
            <a:r>
              <a:rPr lang="de-DE" sz="1600" dirty="0">
                <a:latin typeface="Calibri" panose="020F0502020204030204" pitchFamily="34" charset="0"/>
              </a:rPr>
              <a:t>GRS-31310	</a:t>
            </a:r>
            <a:r>
              <a:rPr lang="de-DE" sz="1600" dirty="0" err="1">
                <a:latin typeface="Calibri" panose="020F0502020204030204" pitchFamily="34" charset="0"/>
              </a:rPr>
              <a:t>Advanced</a:t>
            </a:r>
            <a:r>
              <a:rPr lang="de-DE" sz="1600" dirty="0">
                <a:latin typeface="Calibri" panose="020F0502020204030204" pitchFamily="34" charset="0"/>
              </a:rPr>
              <a:t> </a:t>
            </a:r>
            <a:r>
              <a:rPr lang="de-DE" sz="1600" dirty="0" err="1">
                <a:latin typeface="Calibri" panose="020F0502020204030204" pitchFamily="34" charset="0"/>
              </a:rPr>
              <a:t>Applications</a:t>
            </a:r>
            <a:endParaRPr lang="de-DE" sz="1600" dirty="0">
              <a:latin typeface="Calibri" panose="020F0502020204030204" pitchFamily="34" charset="0"/>
            </a:endParaRPr>
          </a:p>
          <a:p>
            <a:r>
              <a:rPr lang="de-DE" sz="1600" dirty="0">
                <a:latin typeface="Calibri" panose="020F0502020204030204" pitchFamily="34" charset="0"/>
              </a:rPr>
              <a:t>GRS-32306	</a:t>
            </a:r>
            <a:r>
              <a:rPr lang="de-DE" sz="1600" dirty="0" err="1">
                <a:latin typeface="Calibri" panose="020F0502020204030204" pitchFamily="34" charset="0"/>
              </a:rPr>
              <a:t>Advanced</a:t>
            </a:r>
            <a:r>
              <a:rPr lang="de-DE" sz="1600" dirty="0">
                <a:latin typeface="Calibri" panose="020F0502020204030204" pitchFamily="34" charset="0"/>
              </a:rPr>
              <a:t> Earth Observation</a:t>
            </a:r>
          </a:p>
          <a:p>
            <a:r>
              <a:rPr lang="de-DE" sz="1600" dirty="0">
                <a:latin typeface="Calibri" panose="020F0502020204030204" pitchFamily="34" charset="0"/>
              </a:rPr>
              <a:t>GRS-33306	</a:t>
            </a:r>
            <a:r>
              <a:rPr lang="de-DE" sz="1600" dirty="0" err="1">
                <a:latin typeface="Calibri" panose="020F0502020204030204" pitchFamily="34" charset="0"/>
              </a:rPr>
              <a:t>Advanced</a:t>
            </a:r>
            <a:r>
              <a:rPr lang="de-DE" sz="1600" dirty="0">
                <a:latin typeface="Calibri" panose="020F0502020204030204" pitchFamily="34" charset="0"/>
              </a:rPr>
              <a:t> Geo-information Science </a:t>
            </a:r>
            <a:r>
              <a:rPr lang="de-DE" sz="1600" dirty="0" err="1">
                <a:latin typeface="Calibri" panose="020F0502020204030204" pitchFamily="34" charset="0"/>
              </a:rPr>
              <a:t>for</a:t>
            </a:r>
            <a:r>
              <a:rPr lang="de-DE" sz="1600" dirty="0">
                <a:latin typeface="Calibri" panose="020F0502020204030204" pitchFamily="34" charset="0"/>
              </a:rPr>
              <a:t> Earth </a:t>
            </a:r>
            <a:r>
              <a:rPr lang="de-DE" sz="1600" dirty="0" err="1">
                <a:latin typeface="Calibri" panose="020F0502020204030204" pitchFamily="34" charset="0"/>
              </a:rPr>
              <a:t>and</a:t>
            </a:r>
            <a:r>
              <a:rPr lang="de-DE" sz="1600" dirty="0">
                <a:latin typeface="Calibri" panose="020F0502020204030204" pitchFamily="34" charset="0"/>
              </a:rPr>
              <a:t> Environment</a:t>
            </a:r>
          </a:p>
          <a:p>
            <a:r>
              <a:rPr lang="de-DE" sz="1600" dirty="0">
                <a:latin typeface="Calibri" panose="020F0502020204030204" pitchFamily="34" charset="0"/>
              </a:rPr>
              <a:t>GRS-33806	</a:t>
            </a:r>
            <a:r>
              <a:rPr lang="de-DE" sz="1600" dirty="0" err="1">
                <a:latin typeface="Calibri" panose="020F0502020204030204" pitchFamily="34" charset="0"/>
              </a:rPr>
              <a:t>Geo</a:t>
            </a:r>
            <a:r>
              <a:rPr lang="de-DE" sz="1600" dirty="0">
                <a:latin typeface="Calibri" panose="020F0502020204030204" pitchFamily="34" charset="0"/>
              </a:rPr>
              <a:t> Scripting</a:t>
            </a:r>
          </a:p>
          <a:p>
            <a:r>
              <a:rPr lang="de-DE" sz="1600" dirty="0">
                <a:latin typeface="Calibri" panose="020F0502020204030204" pitchFamily="34" charset="0"/>
              </a:rPr>
              <a:t>GRS-34306	Geo-information Science in </a:t>
            </a:r>
            <a:r>
              <a:rPr lang="de-DE" sz="1600" dirty="0" err="1">
                <a:latin typeface="Calibri" panose="020F0502020204030204" pitchFamily="34" charset="0"/>
              </a:rPr>
              <a:t>Context</a:t>
            </a:r>
            <a:endParaRPr lang="de-DE" sz="1600" dirty="0">
              <a:latin typeface="Calibri" panose="020F0502020204030204" pitchFamily="34" charset="0"/>
            </a:endParaRPr>
          </a:p>
          <a:p>
            <a:r>
              <a:rPr lang="de-DE" sz="1600" dirty="0">
                <a:latin typeface="Calibri" panose="020F0502020204030204" pitchFamily="34" charset="0"/>
              </a:rPr>
              <a:t>GRS-50401	Capita </a:t>
            </a:r>
            <a:r>
              <a:rPr lang="de-DE" sz="1600" dirty="0" err="1">
                <a:latin typeface="Calibri" panose="020F0502020204030204" pitchFamily="34" charset="0"/>
              </a:rPr>
              <a:t>Selecta</a:t>
            </a:r>
            <a:r>
              <a:rPr lang="de-DE" sz="1600" dirty="0">
                <a:latin typeface="Calibri" panose="020F0502020204030204" pitchFamily="34" charset="0"/>
              </a:rPr>
              <a:t> Geo-information Science</a:t>
            </a:r>
          </a:p>
          <a:p>
            <a:r>
              <a:rPr lang="de-DE" sz="1600" dirty="0" smtClean="0">
                <a:latin typeface="Calibri" panose="020F0502020204030204" pitchFamily="34" charset="0"/>
              </a:rPr>
              <a:t>GRS-50806</a:t>
            </a:r>
            <a:r>
              <a:rPr lang="de-DE" sz="1600" dirty="0">
                <a:latin typeface="Calibri" panose="020F0502020204030204" pitchFamily="34" charset="0"/>
              </a:rPr>
              <a:t>	Geo-information Science </a:t>
            </a:r>
            <a:r>
              <a:rPr lang="de-DE" sz="1600" dirty="0" err="1">
                <a:latin typeface="Calibri" panose="020F0502020204030204" pitchFamily="34" charset="0"/>
              </a:rPr>
              <a:t>BSc</a:t>
            </a:r>
            <a:r>
              <a:rPr lang="de-DE" sz="1600" dirty="0">
                <a:latin typeface="Calibri" panose="020F0502020204030204" pitchFamily="34" charset="0"/>
              </a:rPr>
              <a:t> </a:t>
            </a:r>
            <a:r>
              <a:rPr lang="de-DE" sz="1600" dirty="0" err="1">
                <a:latin typeface="Calibri" panose="020F0502020204030204" pitchFamily="34" charset="0"/>
              </a:rPr>
              <a:t>research</a:t>
            </a:r>
            <a:r>
              <a:rPr lang="de-DE" sz="1600" dirty="0">
                <a:latin typeface="Calibri" panose="020F0502020204030204" pitchFamily="34" charset="0"/>
              </a:rPr>
              <a:t> </a:t>
            </a:r>
            <a:r>
              <a:rPr lang="de-DE" sz="1600" dirty="0" err="1">
                <a:latin typeface="Calibri" panose="020F0502020204030204" pitchFamily="34" charset="0"/>
              </a:rPr>
              <a:t>project</a:t>
            </a:r>
            <a:endParaRPr lang="de-DE" sz="1600" dirty="0">
              <a:latin typeface="Calibri" panose="020F0502020204030204" pitchFamily="34" charset="0"/>
            </a:endParaRPr>
          </a:p>
          <a:p>
            <a:r>
              <a:rPr lang="de-DE" sz="1600" dirty="0">
                <a:latin typeface="Calibri" panose="020F0502020204030204" pitchFamily="34" charset="0"/>
              </a:rPr>
              <a:t>GRS-51306	Geo-information Science </a:t>
            </a:r>
            <a:r>
              <a:rPr lang="de-DE" sz="1600" dirty="0" err="1">
                <a:latin typeface="Calibri" panose="020F0502020204030204" pitchFamily="34" charset="0"/>
              </a:rPr>
              <a:t>for</a:t>
            </a:r>
            <a:r>
              <a:rPr lang="de-DE" sz="1600" dirty="0">
                <a:latin typeface="Calibri" panose="020F0502020204030204" pitchFamily="34" charset="0"/>
              </a:rPr>
              <a:t> Society</a:t>
            </a:r>
          </a:p>
          <a:p>
            <a:r>
              <a:rPr lang="de-DE" sz="1600" dirty="0">
                <a:latin typeface="Calibri" panose="020F0502020204030204" pitchFamily="34" charset="0"/>
              </a:rPr>
              <a:t>GRS-60312	Remote Sensing </a:t>
            </a:r>
            <a:r>
              <a:rPr lang="de-DE" sz="1600" dirty="0" err="1">
                <a:latin typeface="Calibri" panose="020F0502020204030204" pitchFamily="34" charset="0"/>
              </a:rPr>
              <a:t>and</a:t>
            </a:r>
            <a:r>
              <a:rPr lang="de-DE" sz="1600" dirty="0">
                <a:latin typeface="Calibri" panose="020F0502020204030204" pitchFamily="34" charset="0"/>
              </a:rPr>
              <a:t> GIS Integration</a:t>
            </a:r>
          </a:p>
          <a:p>
            <a:r>
              <a:rPr lang="de-DE" sz="1600" dirty="0">
                <a:latin typeface="Calibri" panose="020F0502020204030204" pitchFamily="34" charset="0"/>
              </a:rPr>
              <a:t>GRS-70424	</a:t>
            </a:r>
            <a:r>
              <a:rPr lang="de-DE" sz="1600" dirty="0" err="1">
                <a:latin typeface="Calibri" panose="020F0502020204030204" pitchFamily="34" charset="0"/>
              </a:rPr>
              <a:t>MSc</a:t>
            </a:r>
            <a:r>
              <a:rPr lang="de-DE" sz="1600" dirty="0">
                <a:latin typeface="Calibri" panose="020F0502020204030204" pitchFamily="34" charset="0"/>
              </a:rPr>
              <a:t> </a:t>
            </a:r>
            <a:r>
              <a:rPr lang="de-DE" sz="1600" dirty="0" err="1">
                <a:latin typeface="Calibri" panose="020F0502020204030204" pitchFamily="34" charset="0"/>
              </a:rPr>
              <a:t>Internship</a:t>
            </a:r>
            <a:r>
              <a:rPr lang="de-DE" sz="1600" dirty="0">
                <a:latin typeface="Calibri" panose="020F0502020204030204" pitchFamily="34" charset="0"/>
              </a:rPr>
              <a:t> Geo-information Science </a:t>
            </a:r>
            <a:r>
              <a:rPr lang="de-DE" sz="1600" dirty="0" err="1">
                <a:latin typeface="Calibri" panose="020F0502020204030204" pitchFamily="34" charset="0"/>
              </a:rPr>
              <a:t>and</a:t>
            </a:r>
            <a:r>
              <a:rPr lang="de-DE" sz="1600" dirty="0">
                <a:latin typeface="Calibri" panose="020F0502020204030204" pitchFamily="34" charset="0"/>
              </a:rPr>
              <a:t> Remote Sensing</a:t>
            </a:r>
          </a:p>
          <a:p>
            <a:r>
              <a:rPr lang="de-DE" sz="1600" dirty="0" smtClean="0">
                <a:latin typeface="Calibri" panose="020F0502020204030204" pitchFamily="34" charset="0"/>
              </a:rPr>
              <a:t>GRS-80418</a:t>
            </a:r>
            <a:r>
              <a:rPr lang="de-DE" sz="1600" dirty="0">
                <a:latin typeface="Calibri" panose="020F0502020204030204" pitchFamily="34" charset="0"/>
              </a:rPr>
              <a:t>	Thesis Geo-information Science </a:t>
            </a:r>
            <a:r>
              <a:rPr lang="de-DE" sz="1600" dirty="0" err="1">
                <a:latin typeface="Calibri" panose="020F0502020204030204" pitchFamily="34" charset="0"/>
              </a:rPr>
              <a:t>and</a:t>
            </a:r>
            <a:r>
              <a:rPr lang="de-DE" sz="1600" dirty="0">
                <a:latin typeface="Calibri" panose="020F0502020204030204" pitchFamily="34" charset="0"/>
              </a:rPr>
              <a:t> Remote Sensing</a:t>
            </a:r>
          </a:p>
          <a:p>
            <a:r>
              <a:rPr lang="de-DE" sz="1600" dirty="0">
                <a:latin typeface="Calibri" panose="020F0502020204030204" pitchFamily="34" charset="0"/>
              </a:rPr>
              <a:t>GRS-80424	</a:t>
            </a:r>
            <a:r>
              <a:rPr lang="de-DE" sz="1600" dirty="0" err="1">
                <a:latin typeface="Calibri" panose="020F0502020204030204" pitchFamily="34" charset="0"/>
              </a:rPr>
              <a:t>MSc</a:t>
            </a:r>
            <a:r>
              <a:rPr lang="de-DE" sz="1600" dirty="0">
                <a:latin typeface="Calibri" panose="020F0502020204030204" pitchFamily="34" charset="0"/>
              </a:rPr>
              <a:t> Thesis Geo-information Science </a:t>
            </a:r>
            <a:r>
              <a:rPr lang="de-DE" sz="1600" dirty="0" err="1">
                <a:latin typeface="Calibri" panose="020F0502020204030204" pitchFamily="34" charset="0"/>
              </a:rPr>
              <a:t>and</a:t>
            </a:r>
            <a:r>
              <a:rPr lang="de-DE" sz="1600" dirty="0">
                <a:latin typeface="Calibri" panose="020F0502020204030204" pitchFamily="34" charset="0"/>
              </a:rPr>
              <a:t> Remote </a:t>
            </a:r>
            <a:r>
              <a:rPr lang="de-DE" sz="1600" dirty="0" smtClean="0">
                <a:latin typeface="Calibri" panose="020F0502020204030204" pitchFamily="34" charset="0"/>
              </a:rPr>
              <a:t>Sensing</a:t>
            </a:r>
            <a:endParaRPr lang="de-DE" sz="1600" dirty="0">
              <a:latin typeface="Calibri" panose="020F0502020204030204" pitchFamily="34" charset="0"/>
            </a:endParaRPr>
          </a:p>
        </p:txBody>
      </p:sp>
      <p:sp>
        <p:nvSpPr>
          <p:cNvPr id="6" name="Rechteck 5"/>
          <p:cNvSpPr/>
          <p:nvPr/>
        </p:nvSpPr>
        <p:spPr>
          <a:xfrm>
            <a:off x="-7836" y="57155"/>
            <a:ext cx="9151836" cy="461665"/>
          </a:xfrm>
          <a:prstGeom prst="rect">
            <a:avLst/>
          </a:prstGeom>
          <a:solidFill>
            <a:schemeClr val="bg1"/>
          </a:solidFill>
        </p:spPr>
        <p:txBody>
          <a:bodyPr wrap="square">
            <a:spAutoFit/>
          </a:bodyPr>
          <a:lstStyle/>
          <a:p>
            <a:pPr algn="ctr"/>
            <a:r>
              <a:rPr lang="de-DE" b="1" dirty="0">
                <a:latin typeface="Calibri" panose="020F0502020204030204" pitchFamily="34" charset="0"/>
              </a:rPr>
              <a:t>Geo-information Science </a:t>
            </a:r>
            <a:r>
              <a:rPr lang="de-DE" b="1" dirty="0" err="1">
                <a:latin typeface="Calibri" panose="020F0502020204030204" pitchFamily="34" charset="0"/>
              </a:rPr>
              <a:t>and</a:t>
            </a:r>
            <a:r>
              <a:rPr lang="de-DE" b="1" dirty="0">
                <a:latin typeface="Calibri" panose="020F0502020204030204" pitchFamily="34" charset="0"/>
              </a:rPr>
              <a:t> Remote Sensing (GRS)</a:t>
            </a:r>
          </a:p>
        </p:txBody>
      </p:sp>
    </p:spTree>
    <p:extLst>
      <p:ext uri="{BB962C8B-B14F-4D97-AF65-F5344CB8AC3E}">
        <p14:creationId xmlns:p14="http://schemas.microsoft.com/office/powerpoint/2010/main" val="887658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1500" y="1844824"/>
            <a:ext cx="9144000" cy="3785652"/>
          </a:xfrm>
          <a:prstGeom prst="rect">
            <a:avLst/>
          </a:prstGeom>
        </p:spPr>
        <p:txBody>
          <a:bodyPr wrap="square">
            <a:spAutoFit/>
          </a:bodyPr>
          <a:lstStyle/>
          <a:p>
            <a:r>
              <a:rPr lang="de-DE" sz="1600" dirty="0">
                <a:latin typeface="Calibri" panose="020F0502020204030204" pitchFamily="34" charset="0"/>
              </a:rPr>
              <a:t>ESA-10309	Environmental </a:t>
            </a:r>
            <a:r>
              <a:rPr lang="de-DE" sz="1600" dirty="0" err="1">
                <a:latin typeface="Calibri" panose="020F0502020204030204" pitchFamily="34" charset="0"/>
              </a:rPr>
              <a:t>Sciences</a:t>
            </a:r>
            <a:r>
              <a:rPr lang="de-DE" sz="1600" dirty="0">
                <a:latin typeface="Calibri" panose="020F0502020204030204" pitchFamily="34" charset="0"/>
              </a:rPr>
              <a:t> </a:t>
            </a:r>
            <a:r>
              <a:rPr lang="de-DE" sz="1600" dirty="0" err="1">
                <a:latin typeface="Calibri" panose="020F0502020204030204" pitchFamily="34" charset="0"/>
              </a:rPr>
              <a:t>and</a:t>
            </a:r>
            <a:r>
              <a:rPr lang="de-DE" sz="1600" dirty="0">
                <a:latin typeface="Calibri" panose="020F0502020204030204" pitchFamily="34" charset="0"/>
              </a:rPr>
              <a:t> Society</a:t>
            </a:r>
          </a:p>
          <a:p>
            <a:r>
              <a:rPr lang="de-DE" sz="1600" dirty="0">
                <a:latin typeface="Calibri" panose="020F0502020204030204" pitchFamily="34" charset="0"/>
              </a:rPr>
              <a:t>ESA-11306	Environment &amp; </a:t>
            </a:r>
            <a:r>
              <a:rPr lang="de-DE" sz="1600" dirty="0" err="1">
                <a:latin typeface="Calibri" panose="020F0502020204030204" pitchFamily="34" charset="0"/>
              </a:rPr>
              <a:t>Tourism</a:t>
            </a:r>
            <a:endParaRPr lang="de-DE" sz="1600" dirty="0">
              <a:latin typeface="Calibri" panose="020F0502020204030204" pitchFamily="34" charset="0"/>
            </a:endParaRPr>
          </a:p>
          <a:p>
            <a:r>
              <a:rPr lang="de-DE" sz="1600" dirty="0">
                <a:latin typeface="Calibri" panose="020F0502020204030204" pitchFamily="34" charset="0"/>
              </a:rPr>
              <a:t>ESA-20506	</a:t>
            </a:r>
            <a:r>
              <a:rPr lang="de-DE" sz="1600" dirty="0" err="1">
                <a:latin typeface="Calibri" panose="020F0502020204030204" pitchFamily="34" charset="0"/>
              </a:rPr>
              <a:t>Introduction</a:t>
            </a:r>
            <a:r>
              <a:rPr lang="de-DE" sz="1600" dirty="0">
                <a:latin typeface="Calibri" panose="020F0502020204030204" pitchFamily="34" charset="0"/>
              </a:rPr>
              <a:t> </a:t>
            </a:r>
            <a:r>
              <a:rPr lang="de-DE" sz="1600" dirty="0" err="1">
                <a:latin typeface="Calibri" panose="020F0502020204030204" pitchFamily="34" charset="0"/>
              </a:rPr>
              <a:t>to</a:t>
            </a:r>
            <a:r>
              <a:rPr lang="de-DE" sz="1600" dirty="0">
                <a:latin typeface="Calibri" panose="020F0502020204030204" pitchFamily="34" charset="0"/>
              </a:rPr>
              <a:t> Environmental Systems Analysis</a:t>
            </a:r>
          </a:p>
          <a:p>
            <a:r>
              <a:rPr lang="de-DE" sz="1600" dirty="0">
                <a:latin typeface="Calibri" panose="020F0502020204030204" pitchFamily="34" charset="0"/>
              </a:rPr>
              <a:t>ESA-20806	</a:t>
            </a:r>
            <a:r>
              <a:rPr lang="de-DE" sz="1600" dirty="0" err="1">
                <a:latin typeface="Calibri" panose="020F0502020204030204" pitchFamily="34" charset="0"/>
              </a:rPr>
              <a:t>Principles</a:t>
            </a:r>
            <a:r>
              <a:rPr lang="de-DE" sz="1600" dirty="0">
                <a:latin typeface="Calibri" panose="020F0502020204030204" pitchFamily="34" charset="0"/>
              </a:rPr>
              <a:t> of Environmental </a:t>
            </a:r>
            <a:r>
              <a:rPr lang="de-DE" sz="1600" dirty="0" err="1">
                <a:latin typeface="Calibri" panose="020F0502020204030204" pitchFamily="34" charset="0"/>
              </a:rPr>
              <a:t>Sciences</a:t>
            </a:r>
            <a:endParaRPr lang="de-DE" sz="1600" dirty="0">
              <a:latin typeface="Calibri" panose="020F0502020204030204" pitchFamily="34" charset="0"/>
            </a:endParaRPr>
          </a:p>
          <a:p>
            <a:r>
              <a:rPr lang="de-DE" sz="1600" dirty="0">
                <a:latin typeface="Calibri" panose="020F0502020204030204" pitchFamily="34" charset="0"/>
              </a:rPr>
              <a:t>ESA-22303	International Study Visits Environmental </a:t>
            </a:r>
            <a:r>
              <a:rPr lang="de-DE" sz="1600" dirty="0" err="1">
                <a:latin typeface="Calibri" panose="020F0502020204030204" pitchFamily="34" charset="0"/>
              </a:rPr>
              <a:t>Sciences</a:t>
            </a:r>
            <a:endParaRPr lang="de-DE" sz="1600" dirty="0">
              <a:latin typeface="Calibri" panose="020F0502020204030204" pitchFamily="34" charset="0"/>
            </a:endParaRPr>
          </a:p>
          <a:p>
            <a:r>
              <a:rPr lang="de-DE" sz="1600" dirty="0">
                <a:latin typeface="Calibri" panose="020F0502020204030204" pitchFamily="34" charset="0"/>
              </a:rPr>
              <a:t>ESA-22806	Environmental Systems Analysis: </a:t>
            </a:r>
            <a:r>
              <a:rPr lang="de-DE" sz="1600" dirty="0" err="1">
                <a:latin typeface="Calibri" panose="020F0502020204030204" pitchFamily="34" charset="0"/>
              </a:rPr>
              <a:t>Methods</a:t>
            </a:r>
            <a:r>
              <a:rPr lang="de-DE" sz="1600" dirty="0">
                <a:latin typeface="Calibri" panose="020F0502020204030204" pitchFamily="34" charset="0"/>
              </a:rPr>
              <a:t> </a:t>
            </a:r>
            <a:r>
              <a:rPr lang="de-DE" sz="1600" dirty="0" err="1">
                <a:latin typeface="Calibri" panose="020F0502020204030204" pitchFamily="34" charset="0"/>
              </a:rPr>
              <a:t>and</a:t>
            </a:r>
            <a:r>
              <a:rPr lang="de-DE" sz="1600" dirty="0">
                <a:latin typeface="Calibri" panose="020F0502020204030204" pitchFamily="34" charset="0"/>
              </a:rPr>
              <a:t> </a:t>
            </a:r>
            <a:r>
              <a:rPr lang="de-DE" sz="1600" dirty="0" err="1">
                <a:latin typeface="Calibri" panose="020F0502020204030204" pitchFamily="34" charset="0"/>
              </a:rPr>
              <a:t>Applications</a:t>
            </a:r>
            <a:endParaRPr lang="de-DE" sz="1600" dirty="0">
              <a:latin typeface="Calibri" panose="020F0502020204030204" pitchFamily="34" charset="0"/>
            </a:endParaRPr>
          </a:p>
          <a:p>
            <a:r>
              <a:rPr lang="de-DE" sz="1600" dirty="0">
                <a:latin typeface="Calibri" panose="020F0502020204030204" pitchFamily="34" charset="0"/>
              </a:rPr>
              <a:t>ESA-23306	</a:t>
            </a:r>
            <a:r>
              <a:rPr lang="de-DE" sz="1600" dirty="0" err="1">
                <a:latin typeface="Calibri" panose="020F0502020204030204" pitchFamily="34" charset="0"/>
              </a:rPr>
              <a:t>Introduction</a:t>
            </a:r>
            <a:r>
              <a:rPr lang="de-DE" sz="1600" dirty="0">
                <a:latin typeface="Calibri" panose="020F0502020204030204" pitchFamily="34" charset="0"/>
              </a:rPr>
              <a:t> </a:t>
            </a:r>
            <a:r>
              <a:rPr lang="de-DE" sz="1600" dirty="0" err="1">
                <a:latin typeface="Calibri" panose="020F0502020204030204" pitchFamily="34" charset="0"/>
              </a:rPr>
              <a:t>to</a:t>
            </a:r>
            <a:r>
              <a:rPr lang="de-DE" sz="1600" dirty="0">
                <a:latin typeface="Calibri" panose="020F0502020204030204" pitchFamily="34" charset="0"/>
              </a:rPr>
              <a:t> Global Change</a:t>
            </a:r>
          </a:p>
          <a:p>
            <a:r>
              <a:rPr lang="de-DE" sz="1600" dirty="0">
                <a:latin typeface="Calibri" panose="020F0502020204030204" pitchFamily="34" charset="0"/>
              </a:rPr>
              <a:t>ESA-23806	</a:t>
            </a:r>
            <a:r>
              <a:rPr lang="de-DE" sz="1600" dirty="0" err="1">
                <a:latin typeface="Calibri" panose="020F0502020204030204" pitchFamily="34" charset="0"/>
              </a:rPr>
              <a:t>Tourism</a:t>
            </a:r>
            <a:r>
              <a:rPr lang="de-DE" sz="1600" dirty="0">
                <a:latin typeface="Calibri" panose="020F0502020204030204" pitchFamily="34" charset="0"/>
              </a:rPr>
              <a:t> Systems Analysis</a:t>
            </a:r>
          </a:p>
          <a:p>
            <a:r>
              <a:rPr lang="de-DE" sz="1600" dirty="0">
                <a:latin typeface="Calibri" panose="020F0502020204030204" pitchFamily="34" charset="0"/>
              </a:rPr>
              <a:t>ESA-31306	Integrated </a:t>
            </a:r>
            <a:r>
              <a:rPr lang="de-DE" sz="1600" dirty="0" err="1">
                <a:latin typeface="Calibri" panose="020F0502020204030204" pitchFamily="34" charset="0"/>
              </a:rPr>
              <a:t>Ecosystem</a:t>
            </a:r>
            <a:r>
              <a:rPr lang="de-DE" sz="1600" dirty="0">
                <a:latin typeface="Calibri" panose="020F0502020204030204" pitchFamily="34" charset="0"/>
              </a:rPr>
              <a:t> Assessment in Regional Management</a:t>
            </a:r>
          </a:p>
          <a:p>
            <a:r>
              <a:rPr lang="de-DE" sz="1600" dirty="0">
                <a:latin typeface="Calibri" panose="020F0502020204030204" pitchFamily="34" charset="0"/>
              </a:rPr>
              <a:t>ESA-31806	Environmental Assessments </a:t>
            </a:r>
            <a:r>
              <a:rPr lang="de-DE" sz="1600" dirty="0" err="1">
                <a:latin typeface="Calibri" panose="020F0502020204030204" pitchFamily="34" charset="0"/>
              </a:rPr>
              <a:t>for</a:t>
            </a:r>
            <a:r>
              <a:rPr lang="de-DE" sz="1600" dirty="0">
                <a:latin typeface="Calibri" panose="020F0502020204030204" pitchFamily="34" charset="0"/>
              </a:rPr>
              <a:t> Pollution Management</a:t>
            </a:r>
          </a:p>
          <a:p>
            <a:r>
              <a:rPr lang="de-DE" sz="1600" dirty="0">
                <a:latin typeface="Calibri" panose="020F0502020204030204" pitchFamily="34" charset="0"/>
              </a:rPr>
              <a:t>ESA-50401	Capita </a:t>
            </a:r>
            <a:r>
              <a:rPr lang="de-DE" sz="1600" dirty="0" err="1">
                <a:latin typeface="Calibri" panose="020F0502020204030204" pitchFamily="34" charset="0"/>
              </a:rPr>
              <a:t>Selecta</a:t>
            </a:r>
            <a:r>
              <a:rPr lang="de-DE" sz="1600" dirty="0">
                <a:latin typeface="Calibri" panose="020F0502020204030204" pitchFamily="34" charset="0"/>
              </a:rPr>
              <a:t> Environmental Systems Analysis</a:t>
            </a:r>
          </a:p>
          <a:p>
            <a:r>
              <a:rPr lang="de-DE" sz="1600" dirty="0" smtClean="0">
                <a:latin typeface="Calibri" panose="020F0502020204030204" pitchFamily="34" charset="0"/>
              </a:rPr>
              <a:t>ESA-60312</a:t>
            </a:r>
            <a:r>
              <a:rPr lang="de-DE" sz="1600" dirty="0">
                <a:latin typeface="Calibri" panose="020F0502020204030204" pitchFamily="34" charset="0"/>
              </a:rPr>
              <a:t>	European Workshop Environmental </a:t>
            </a:r>
            <a:r>
              <a:rPr lang="de-DE" sz="1600" dirty="0" err="1">
                <a:latin typeface="Calibri" panose="020F0502020204030204" pitchFamily="34" charset="0"/>
              </a:rPr>
              <a:t>Sciences</a:t>
            </a:r>
            <a:r>
              <a:rPr lang="de-DE" sz="1600" dirty="0">
                <a:latin typeface="Calibri" panose="020F0502020204030204" pitchFamily="34" charset="0"/>
              </a:rPr>
              <a:t> </a:t>
            </a:r>
            <a:r>
              <a:rPr lang="de-DE" sz="1600" dirty="0" err="1">
                <a:latin typeface="Calibri" panose="020F0502020204030204" pitchFamily="34" charset="0"/>
              </a:rPr>
              <a:t>and</a:t>
            </a:r>
            <a:r>
              <a:rPr lang="de-DE" sz="1600" dirty="0">
                <a:latin typeface="Calibri" panose="020F0502020204030204" pitchFamily="34" charset="0"/>
              </a:rPr>
              <a:t> Management</a:t>
            </a:r>
          </a:p>
          <a:p>
            <a:r>
              <a:rPr lang="de-DE" sz="1600" dirty="0">
                <a:latin typeface="Calibri" panose="020F0502020204030204" pitchFamily="34" charset="0"/>
              </a:rPr>
              <a:t>ESA-70424	</a:t>
            </a:r>
            <a:r>
              <a:rPr lang="de-DE" sz="1600" dirty="0" err="1">
                <a:latin typeface="Calibri" panose="020F0502020204030204" pitchFamily="34" charset="0"/>
              </a:rPr>
              <a:t>MSc</a:t>
            </a:r>
            <a:r>
              <a:rPr lang="de-DE" sz="1600" dirty="0">
                <a:latin typeface="Calibri" panose="020F0502020204030204" pitchFamily="34" charset="0"/>
              </a:rPr>
              <a:t> </a:t>
            </a:r>
            <a:r>
              <a:rPr lang="de-DE" sz="1600" dirty="0" err="1">
                <a:latin typeface="Calibri" panose="020F0502020204030204" pitchFamily="34" charset="0"/>
              </a:rPr>
              <a:t>Internship</a:t>
            </a:r>
            <a:r>
              <a:rPr lang="de-DE" sz="1600" dirty="0">
                <a:latin typeface="Calibri" panose="020F0502020204030204" pitchFamily="34" charset="0"/>
              </a:rPr>
              <a:t> Environmental Systems Analysis</a:t>
            </a:r>
          </a:p>
          <a:p>
            <a:r>
              <a:rPr lang="de-DE" sz="1600" dirty="0" smtClean="0">
                <a:latin typeface="Calibri" panose="020F0502020204030204" pitchFamily="34" charset="0"/>
              </a:rPr>
              <a:t>ESA-80424</a:t>
            </a:r>
            <a:r>
              <a:rPr lang="de-DE" sz="1600" dirty="0">
                <a:latin typeface="Calibri" panose="020F0502020204030204" pitchFamily="34" charset="0"/>
              </a:rPr>
              <a:t>	</a:t>
            </a:r>
            <a:r>
              <a:rPr lang="de-DE" sz="1600" dirty="0" err="1">
                <a:latin typeface="Calibri" panose="020F0502020204030204" pitchFamily="34" charset="0"/>
              </a:rPr>
              <a:t>MSc</a:t>
            </a:r>
            <a:r>
              <a:rPr lang="de-DE" sz="1600" dirty="0">
                <a:latin typeface="Calibri" panose="020F0502020204030204" pitchFamily="34" charset="0"/>
              </a:rPr>
              <a:t> Thesis Environmental Systems Analysis</a:t>
            </a:r>
          </a:p>
          <a:p>
            <a:r>
              <a:rPr lang="de-DE" sz="1600" dirty="0" smtClean="0">
                <a:latin typeface="Calibri" panose="020F0502020204030204" pitchFamily="34" charset="0"/>
              </a:rPr>
              <a:t>ESA-81303</a:t>
            </a:r>
            <a:r>
              <a:rPr lang="de-DE" sz="1600" dirty="0">
                <a:latin typeface="Calibri" panose="020F0502020204030204" pitchFamily="34" charset="0"/>
              </a:rPr>
              <a:t>	</a:t>
            </a:r>
            <a:r>
              <a:rPr lang="de-DE" sz="1600" dirty="0" err="1">
                <a:latin typeface="Calibri" panose="020F0502020204030204" pitchFamily="34" charset="0"/>
              </a:rPr>
              <a:t>BSc</a:t>
            </a:r>
            <a:r>
              <a:rPr lang="de-DE" sz="1600" dirty="0">
                <a:latin typeface="Calibri" panose="020F0502020204030204" pitchFamily="34" charset="0"/>
              </a:rPr>
              <a:t> Thesis Environmental Quality </a:t>
            </a:r>
            <a:r>
              <a:rPr lang="de-DE" sz="1600" dirty="0" err="1">
                <a:latin typeface="Calibri" panose="020F0502020204030204" pitchFamily="34" charset="0"/>
              </a:rPr>
              <a:t>and</a:t>
            </a:r>
            <a:r>
              <a:rPr lang="de-DE" sz="1600" dirty="0">
                <a:latin typeface="Calibri" panose="020F0502020204030204" pitchFamily="34" charset="0"/>
              </a:rPr>
              <a:t> Systems </a:t>
            </a:r>
            <a:r>
              <a:rPr lang="de-DE" sz="1600" dirty="0" smtClean="0">
                <a:latin typeface="Calibri" panose="020F0502020204030204" pitchFamily="34" charset="0"/>
              </a:rPr>
              <a:t>Analysis</a:t>
            </a:r>
            <a:endParaRPr lang="de-DE" sz="1600" dirty="0">
              <a:latin typeface="Calibri" panose="020F0502020204030204" pitchFamily="34" charset="0"/>
            </a:endParaRPr>
          </a:p>
        </p:txBody>
      </p:sp>
      <p:sp>
        <p:nvSpPr>
          <p:cNvPr id="5" name="Rechteck 4"/>
          <p:cNvSpPr/>
          <p:nvPr/>
        </p:nvSpPr>
        <p:spPr>
          <a:xfrm>
            <a:off x="-7836" y="57155"/>
            <a:ext cx="9151836" cy="461665"/>
          </a:xfrm>
          <a:prstGeom prst="rect">
            <a:avLst/>
          </a:prstGeom>
          <a:solidFill>
            <a:schemeClr val="bg1"/>
          </a:solidFill>
        </p:spPr>
        <p:txBody>
          <a:bodyPr wrap="square">
            <a:spAutoFit/>
          </a:bodyPr>
          <a:lstStyle/>
          <a:p>
            <a:pPr algn="ctr"/>
            <a:r>
              <a:rPr lang="de-DE" b="1" dirty="0" smtClean="0">
                <a:latin typeface="Calibri" panose="020F0502020204030204" pitchFamily="34" charset="0"/>
              </a:rPr>
              <a:t>Environmental System Analysis</a:t>
            </a:r>
            <a:endParaRPr lang="de-DE" b="1" dirty="0">
              <a:latin typeface="Calibri" panose="020F0502020204030204" pitchFamily="34" charset="0"/>
            </a:endParaRPr>
          </a:p>
        </p:txBody>
      </p:sp>
    </p:spTree>
    <p:extLst>
      <p:ext uri="{BB962C8B-B14F-4D97-AF65-F5344CB8AC3E}">
        <p14:creationId xmlns:p14="http://schemas.microsoft.com/office/powerpoint/2010/main" val="122463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51521" y="116633"/>
            <a:ext cx="2556284" cy="796220"/>
          </a:xfrm>
          <a:prstGeom prst="rect">
            <a:avLst/>
          </a:prstGeom>
        </p:spPr>
      </p:pic>
      <p:pic>
        <p:nvPicPr>
          <p:cNvPr id="5" name="Grafik 4"/>
          <p:cNvPicPr>
            <a:picLocks noChangeAspect="1"/>
          </p:cNvPicPr>
          <p:nvPr/>
        </p:nvPicPr>
        <p:blipFill>
          <a:blip r:embed="rId3"/>
          <a:stretch>
            <a:fillRect/>
          </a:stretch>
        </p:blipFill>
        <p:spPr>
          <a:xfrm>
            <a:off x="5544108" y="108375"/>
            <a:ext cx="3384376" cy="797838"/>
          </a:xfrm>
          <a:prstGeom prst="rect">
            <a:avLst/>
          </a:prstGeom>
        </p:spPr>
      </p:pic>
      <p:pic>
        <p:nvPicPr>
          <p:cNvPr id="6" name="Grafik 5"/>
          <p:cNvPicPr>
            <a:picLocks noChangeAspect="1"/>
          </p:cNvPicPr>
          <p:nvPr/>
        </p:nvPicPr>
        <p:blipFill>
          <a:blip r:embed="rId4"/>
          <a:stretch>
            <a:fillRect/>
          </a:stretch>
        </p:blipFill>
        <p:spPr>
          <a:xfrm>
            <a:off x="4712416" y="980729"/>
            <a:ext cx="4216068" cy="2628292"/>
          </a:xfrm>
          <a:prstGeom prst="rect">
            <a:avLst/>
          </a:prstGeom>
        </p:spPr>
      </p:pic>
      <p:pic>
        <p:nvPicPr>
          <p:cNvPr id="7" name="Grafik 6"/>
          <p:cNvPicPr>
            <a:picLocks noChangeAspect="1"/>
          </p:cNvPicPr>
          <p:nvPr/>
        </p:nvPicPr>
        <p:blipFill>
          <a:blip r:embed="rId5"/>
          <a:stretch>
            <a:fillRect/>
          </a:stretch>
        </p:blipFill>
        <p:spPr>
          <a:xfrm>
            <a:off x="342987" y="1052736"/>
            <a:ext cx="3132543" cy="2379325"/>
          </a:xfrm>
          <a:prstGeom prst="rect">
            <a:avLst/>
          </a:prstGeom>
        </p:spPr>
      </p:pic>
      <p:pic>
        <p:nvPicPr>
          <p:cNvPr id="9" name="Grafik 8"/>
          <p:cNvPicPr>
            <a:picLocks noChangeAspect="1"/>
          </p:cNvPicPr>
          <p:nvPr/>
        </p:nvPicPr>
        <p:blipFill>
          <a:blip r:embed="rId6"/>
          <a:stretch>
            <a:fillRect/>
          </a:stretch>
        </p:blipFill>
        <p:spPr>
          <a:xfrm>
            <a:off x="5147451" y="3917176"/>
            <a:ext cx="3781425" cy="2424113"/>
          </a:xfrm>
          <a:prstGeom prst="rect">
            <a:avLst/>
          </a:prstGeom>
        </p:spPr>
      </p:pic>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6413"/>
          <a:stretch/>
        </p:blipFill>
        <p:spPr bwMode="auto">
          <a:xfrm>
            <a:off x="107504" y="3674010"/>
            <a:ext cx="4505646" cy="2929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Grafik 10"/>
          <p:cNvPicPr>
            <a:picLocks noChangeAspect="1"/>
          </p:cNvPicPr>
          <p:nvPr/>
        </p:nvPicPr>
        <p:blipFill>
          <a:blip r:embed="rId8"/>
          <a:stretch>
            <a:fillRect/>
          </a:stretch>
        </p:blipFill>
        <p:spPr>
          <a:xfrm>
            <a:off x="3203848" y="5613706"/>
            <a:ext cx="1331417" cy="869320"/>
          </a:xfrm>
          <a:prstGeom prst="rect">
            <a:avLst/>
          </a:prstGeom>
        </p:spPr>
      </p:pic>
    </p:spTree>
    <p:extLst>
      <p:ext uri="{BB962C8B-B14F-4D97-AF65-F5344CB8AC3E}">
        <p14:creationId xmlns:p14="http://schemas.microsoft.com/office/powerpoint/2010/main" val="4268950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08" y="89070"/>
            <a:ext cx="5843756" cy="1250609"/>
          </a:xfrm>
          <a:prstGeom prst="rect">
            <a:avLst/>
          </a:prstGeom>
        </p:spPr>
      </p:pic>
      <p:pic>
        <p:nvPicPr>
          <p:cNvPr id="5" name="Grafik 4"/>
          <p:cNvPicPr>
            <a:picLocks noChangeAspect="1"/>
          </p:cNvPicPr>
          <p:nvPr/>
        </p:nvPicPr>
        <p:blipFill>
          <a:blip r:embed="rId3"/>
          <a:stretch>
            <a:fillRect/>
          </a:stretch>
        </p:blipFill>
        <p:spPr>
          <a:xfrm>
            <a:off x="6815138" y="0"/>
            <a:ext cx="2200275" cy="714375"/>
          </a:xfrm>
          <a:prstGeom prst="rect">
            <a:avLst/>
          </a:prstGeom>
        </p:spPr>
      </p:pic>
      <p:pic>
        <p:nvPicPr>
          <p:cNvPr id="6" name="Grafik 5"/>
          <p:cNvPicPr>
            <a:picLocks noChangeAspect="1"/>
          </p:cNvPicPr>
          <p:nvPr/>
        </p:nvPicPr>
        <p:blipFill>
          <a:blip r:embed="rId4"/>
          <a:stretch>
            <a:fillRect/>
          </a:stretch>
        </p:blipFill>
        <p:spPr>
          <a:xfrm>
            <a:off x="0" y="2345060"/>
            <a:ext cx="5715734" cy="4343462"/>
          </a:xfrm>
          <a:prstGeom prst="rect">
            <a:avLst/>
          </a:prstGeom>
        </p:spPr>
      </p:pic>
      <p:sp>
        <p:nvSpPr>
          <p:cNvPr id="7" name="Rechteck 6"/>
          <p:cNvSpPr/>
          <p:nvPr/>
        </p:nvSpPr>
        <p:spPr>
          <a:xfrm>
            <a:off x="2906681" y="5121188"/>
            <a:ext cx="396044" cy="396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5733482" y="2345060"/>
            <a:ext cx="3410518" cy="1938992"/>
          </a:xfrm>
          <a:prstGeom prst="rect">
            <a:avLst/>
          </a:prstGeom>
          <a:solidFill>
            <a:schemeClr val="bg1"/>
          </a:solidFill>
        </p:spPr>
        <p:txBody>
          <a:bodyPr wrap="square">
            <a:spAutoFit/>
          </a:bodyPr>
          <a:lstStyle/>
          <a:p>
            <a:pPr marL="342900" indent="-342900">
              <a:buFont typeface="Arial" panose="020B0604020202020204" pitchFamily="34" charset="0"/>
              <a:buChar char="•"/>
            </a:pPr>
            <a:r>
              <a:rPr lang="de-DE" sz="2000" b="1" dirty="0" smtClean="0">
                <a:latin typeface="Calibri" panose="020F0502020204030204" pitchFamily="34" charset="0"/>
                <a:cs typeface="Calibri" panose="020F0502020204030204" pitchFamily="34" charset="0"/>
              </a:rPr>
              <a:t>Applied Image </a:t>
            </a:r>
            <a:r>
              <a:rPr lang="de-DE" sz="2000" b="1" dirty="0" err="1" smtClean="0">
                <a:latin typeface="Calibri" panose="020F0502020204030204" pitchFamily="34" charset="0"/>
                <a:cs typeface="Calibri" panose="020F0502020204030204" pitchFamily="34" charset="0"/>
              </a:rPr>
              <a:t>and</a:t>
            </a:r>
            <a:r>
              <a:rPr lang="de-DE" sz="2000" b="1" dirty="0" smtClean="0">
                <a:latin typeface="Calibri" panose="020F0502020204030204" pitchFamily="34" charset="0"/>
                <a:cs typeface="Calibri" panose="020F0502020204030204" pitchFamily="34" charset="0"/>
              </a:rPr>
              <a:t> Signal Processing (</a:t>
            </a:r>
            <a:r>
              <a:rPr lang="de-DE" sz="2000" b="1" dirty="0" err="1" smtClean="0">
                <a:latin typeface="Calibri" panose="020F0502020204030204" pitchFamily="34" charset="0"/>
                <a:cs typeface="Calibri" panose="020F0502020204030204" pitchFamily="34" charset="0"/>
              </a:rPr>
              <a:t>MSc</a:t>
            </a:r>
            <a:r>
              <a:rPr lang="de-DE" sz="2000" b="1" dirty="0" smtClean="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de-DE" sz="2000" b="1" dirty="0" smtClean="0">
                <a:latin typeface="Calibri" panose="020F0502020204030204" pitchFamily="34" charset="0"/>
                <a:cs typeface="Calibri" panose="020F0502020204030204" pitchFamily="34" charset="0"/>
              </a:rPr>
              <a:t>Data Science (</a:t>
            </a:r>
            <a:r>
              <a:rPr lang="de-DE" sz="2000" b="1" dirty="0" err="1" smtClean="0">
                <a:latin typeface="Calibri" panose="020F0502020204030204" pitchFamily="34" charset="0"/>
                <a:cs typeface="Calibri" panose="020F0502020204030204" pitchFamily="34" charset="0"/>
              </a:rPr>
              <a:t>MSc</a:t>
            </a:r>
            <a:r>
              <a:rPr lang="de-DE" sz="2000" b="1" dirty="0" smtClean="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de-DE" sz="2000" b="1" dirty="0" err="1" smtClean="0">
                <a:latin typeface="Calibri" panose="020F0502020204030204" pitchFamily="34" charset="0"/>
                <a:cs typeface="Calibri" panose="020F0502020204030204" pitchFamily="34" charset="0"/>
              </a:rPr>
              <a:t>Geography</a:t>
            </a:r>
            <a:r>
              <a:rPr lang="de-DE" sz="2000" b="1" dirty="0" smtClean="0">
                <a:latin typeface="Calibri" panose="020F0502020204030204" pitchFamily="34" charset="0"/>
                <a:cs typeface="Calibri" panose="020F0502020204030204" pitchFamily="34" charset="0"/>
              </a:rPr>
              <a:t> (</a:t>
            </a:r>
            <a:r>
              <a:rPr lang="de-DE" sz="2000" b="1" dirty="0" err="1" smtClean="0">
                <a:latin typeface="Calibri" panose="020F0502020204030204" pitchFamily="34" charset="0"/>
                <a:cs typeface="Calibri" panose="020F0502020204030204" pitchFamily="34" charset="0"/>
              </a:rPr>
              <a:t>BSc</a:t>
            </a:r>
            <a:r>
              <a:rPr lang="de-DE" sz="2000" b="1" dirty="0" smtClean="0">
                <a:latin typeface="Calibri" panose="020F0502020204030204" pitchFamily="34" charset="0"/>
                <a:cs typeface="Calibri" panose="020F0502020204030204" pitchFamily="34" charset="0"/>
              </a:rPr>
              <a:t>/</a:t>
            </a:r>
            <a:r>
              <a:rPr lang="de-DE" sz="2000" b="1" dirty="0" err="1" smtClean="0">
                <a:latin typeface="Calibri" panose="020F0502020204030204" pitchFamily="34" charset="0"/>
                <a:cs typeface="Calibri" panose="020F0502020204030204" pitchFamily="34" charset="0"/>
              </a:rPr>
              <a:t>MSc</a:t>
            </a:r>
            <a:r>
              <a:rPr lang="de-DE" sz="2000" b="1" dirty="0" smtClean="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de-DE" sz="2000" b="1" dirty="0" smtClean="0">
                <a:latin typeface="Calibri" panose="020F0502020204030204" pitchFamily="34" charset="0"/>
                <a:cs typeface="Calibri" panose="020F0502020204030204" pitchFamily="34" charset="0"/>
              </a:rPr>
              <a:t>Applied </a:t>
            </a:r>
            <a:r>
              <a:rPr lang="de-DE" sz="2000" b="1" dirty="0" err="1" smtClean="0">
                <a:latin typeface="Calibri" panose="020F0502020204030204" pitchFamily="34" charset="0"/>
                <a:cs typeface="Calibri" panose="020F0502020204030204" pitchFamily="34" charset="0"/>
              </a:rPr>
              <a:t>Geoinformatics</a:t>
            </a:r>
            <a:r>
              <a:rPr lang="de-DE" sz="2000" b="1" dirty="0" smtClean="0">
                <a:latin typeface="Calibri" panose="020F0502020204030204" pitchFamily="34" charset="0"/>
                <a:cs typeface="Calibri" panose="020F0502020204030204" pitchFamily="34" charset="0"/>
              </a:rPr>
              <a:t> (</a:t>
            </a:r>
            <a:r>
              <a:rPr lang="de-DE" sz="2000" b="1" dirty="0" err="1" smtClean="0">
                <a:latin typeface="Calibri" panose="020F0502020204030204" pitchFamily="34" charset="0"/>
                <a:cs typeface="Calibri" panose="020F0502020204030204" pitchFamily="34" charset="0"/>
              </a:rPr>
              <a:t>MSc</a:t>
            </a:r>
            <a:r>
              <a:rPr lang="de-DE" sz="2000" b="1" dirty="0" smtClean="0">
                <a:latin typeface="Calibri" panose="020F0502020204030204" pitchFamily="34" charset="0"/>
                <a:cs typeface="Calibri" panose="020F0502020204030204" pitchFamily="34" charset="0"/>
              </a:rPr>
              <a:t>)</a:t>
            </a:r>
            <a:endParaRPr lang="de-DE"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6287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1440" y="800708"/>
            <a:ext cx="4707503" cy="4995462"/>
          </a:xfrm>
          <a:prstGeom prst="rect">
            <a:avLst/>
          </a:prstGeom>
        </p:spPr>
      </p:pic>
      <p:pic>
        <p:nvPicPr>
          <p:cNvPr id="5" name="Grafik 4"/>
          <p:cNvPicPr>
            <a:picLocks noChangeAspect="1"/>
          </p:cNvPicPr>
          <p:nvPr/>
        </p:nvPicPr>
        <p:blipFill>
          <a:blip r:embed="rId3"/>
          <a:stretch>
            <a:fillRect/>
          </a:stretch>
        </p:blipFill>
        <p:spPr>
          <a:xfrm>
            <a:off x="4057777" y="4077072"/>
            <a:ext cx="4727448" cy="2640330"/>
          </a:xfrm>
          <a:prstGeom prst="rect">
            <a:avLst/>
          </a:prstGeom>
        </p:spPr>
      </p:pic>
      <p:sp>
        <p:nvSpPr>
          <p:cNvPr id="6" name="Rechteck 5"/>
          <p:cNvSpPr/>
          <p:nvPr/>
        </p:nvSpPr>
        <p:spPr>
          <a:xfrm>
            <a:off x="-7836" y="57155"/>
            <a:ext cx="9151836" cy="461665"/>
          </a:xfrm>
          <a:prstGeom prst="rect">
            <a:avLst/>
          </a:prstGeom>
          <a:solidFill>
            <a:schemeClr val="bg1"/>
          </a:solidFill>
        </p:spPr>
        <p:txBody>
          <a:bodyPr wrap="square">
            <a:spAutoFit/>
          </a:bodyPr>
          <a:lstStyle/>
          <a:p>
            <a:pPr algn="ctr"/>
            <a:r>
              <a:rPr lang="de-DE" b="1" dirty="0" smtClean="0">
                <a:latin typeface="Calibri" panose="020F0502020204030204" pitchFamily="34" charset="0"/>
              </a:rPr>
              <a:t>Angewandte Geoinformatik</a:t>
            </a:r>
            <a:endParaRPr lang="de-DE" b="1" dirty="0">
              <a:latin typeface="Calibri" panose="020F0502020204030204" pitchFamily="34" charset="0"/>
            </a:endParaRPr>
          </a:p>
        </p:txBody>
      </p:sp>
    </p:spTree>
    <p:extLst>
      <p:ext uri="{BB962C8B-B14F-4D97-AF65-F5344CB8AC3E}">
        <p14:creationId xmlns:p14="http://schemas.microsoft.com/office/powerpoint/2010/main" val="4022031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srcRect l="176" t="1176" r="2059" b="-1176"/>
          <a:stretch/>
        </p:blipFill>
        <p:spPr>
          <a:xfrm>
            <a:off x="248990" y="116632"/>
            <a:ext cx="8548439" cy="2286000"/>
          </a:xfrm>
          <a:prstGeom prst="rect">
            <a:avLst/>
          </a:prstGeom>
        </p:spPr>
      </p:pic>
      <p:pic>
        <p:nvPicPr>
          <p:cNvPr id="6" name="Grafik 5"/>
          <p:cNvPicPr>
            <a:picLocks noChangeAspect="1"/>
          </p:cNvPicPr>
          <p:nvPr/>
        </p:nvPicPr>
        <p:blipFill>
          <a:blip r:embed="rId3"/>
          <a:stretch>
            <a:fillRect/>
          </a:stretch>
        </p:blipFill>
        <p:spPr>
          <a:xfrm>
            <a:off x="12204" y="2453427"/>
            <a:ext cx="9144000" cy="1363419"/>
          </a:xfrm>
          <a:prstGeom prst="rect">
            <a:avLst/>
          </a:prstGeom>
        </p:spPr>
      </p:pic>
      <p:pic>
        <p:nvPicPr>
          <p:cNvPr id="8" name="Grafik 7"/>
          <p:cNvPicPr>
            <a:picLocks noChangeAspect="1"/>
          </p:cNvPicPr>
          <p:nvPr/>
        </p:nvPicPr>
        <p:blipFill>
          <a:blip r:embed="rId4"/>
          <a:stretch>
            <a:fillRect/>
          </a:stretch>
        </p:blipFill>
        <p:spPr>
          <a:xfrm>
            <a:off x="6372200" y="3557588"/>
            <a:ext cx="2676525" cy="771525"/>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0" y="4071955"/>
            <a:ext cx="3875736" cy="2665395"/>
          </a:xfrm>
          <a:prstGeom prst="rect">
            <a:avLst/>
          </a:prstGeom>
        </p:spPr>
      </p:pic>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860" y="4077072"/>
            <a:ext cx="3048000" cy="1828800"/>
          </a:xfrm>
          <a:prstGeom prst="rect">
            <a:avLst/>
          </a:prstGeom>
        </p:spPr>
      </p:pic>
      <p:pic>
        <p:nvPicPr>
          <p:cNvPr id="11" name="Grafik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3565" y="4699000"/>
            <a:ext cx="3048000" cy="2038350"/>
          </a:xfrm>
          <a:prstGeom prst="rect">
            <a:avLst/>
          </a:prstGeom>
        </p:spPr>
      </p:pic>
    </p:spTree>
    <p:extLst>
      <p:ext uri="{BB962C8B-B14F-4D97-AF65-F5344CB8AC3E}">
        <p14:creationId xmlns:p14="http://schemas.microsoft.com/office/powerpoint/2010/main" val="3478496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395536" y="37498"/>
            <a:ext cx="3203038" cy="1093884"/>
          </a:xfrm>
          <a:solidFill>
            <a:schemeClr val="bg1"/>
          </a:solidFill>
        </p:spPr>
        <p:txBody>
          <a:bodyPr/>
          <a:lstStyle/>
          <a:p>
            <a:r>
              <a:rPr lang="de-DE" dirty="0" smtClean="0"/>
              <a:t>Verfügbare Plätze</a:t>
            </a:r>
            <a:endParaRPr lang="de-DE" dirty="0"/>
          </a:p>
        </p:txBody>
      </p:sp>
      <p:sp>
        <p:nvSpPr>
          <p:cNvPr id="3" name="Textfeld 2"/>
          <p:cNvSpPr txBox="1"/>
          <p:nvPr/>
        </p:nvSpPr>
        <p:spPr>
          <a:xfrm>
            <a:off x="1259632" y="2240868"/>
            <a:ext cx="6588732" cy="5220580"/>
          </a:xfrm>
          <a:prstGeom prst="rect">
            <a:avLst/>
          </a:prstGeom>
          <a:noFill/>
        </p:spPr>
        <p:txBody>
          <a:bodyPr wrap="square" rtlCol="0">
            <a:spAutoFit/>
          </a:bodyPr>
          <a:lstStyle/>
          <a:p>
            <a:endParaRPr lang="de-DE" dirty="0"/>
          </a:p>
        </p:txBody>
      </p:sp>
      <p:pic>
        <p:nvPicPr>
          <p:cNvPr id="4" name="Grafik 3"/>
          <p:cNvPicPr>
            <a:picLocks noChangeAspect="1"/>
          </p:cNvPicPr>
          <p:nvPr/>
        </p:nvPicPr>
        <p:blipFill>
          <a:blip r:embed="rId2"/>
          <a:stretch>
            <a:fillRect/>
          </a:stretch>
        </p:blipFill>
        <p:spPr>
          <a:xfrm>
            <a:off x="935596" y="1190432"/>
            <a:ext cx="8136396" cy="5667568"/>
          </a:xfrm>
          <a:prstGeom prst="rect">
            <a:avLst/>
          </a:prstGeom>
        </p:spPr>
      </p:pic>
    </p:spTree>
    <p:extLst>
      <p:ext uri="{BB962C8B-B14F-4D97-AF65-F5344CB8AC3E}">
        <p14:creationId xmlns:p14="http://schemas.microsoft.com/office/powerpoint/2010/main" val="2413349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Andere Finanzierungsinstrumente</a:t>
            </a:r>
            <a:endParaRPr lang="de-DE" dirty="0"/>
          </a:p>
        </p:txBody>
      </p:sp>
      <p:sp>
        <p:nvSpPr>
          <p:cNvPr id="3" name="Inhaltsplatzhalter 2"/>
          <p:cNvSpPr>
            <a:spLocks noGrp="1"/>
          </p:cNvSpPr>
          <p:nvPr>
            <p:ph idx="1"/>
          </p:nvPr>
        </p:nvSpPr>
        <p:spPr>
          <a:xfrm>
            <a:off x="-455787" y="1484784"/>
            <a:ext cx="7764091" cy="4114800"/>
          </a:xfrm>
          <a:solidFill>
            <a:schemeClr val="bg1">
              <a:alpha val="80000"/>
            </a:schemeClr>
          </a:solidFill>
        </p:spPr>
        <p:txBody>
          <a:bodyPr/>
          <a:lstStyle/>
          <a:p>
            <a:pPr lvl="1"/>
            <a:r>
              <a:rPr lang="de-DE" sz="1800" dirty="0" smtClean="0"/>
              <a:t>Erasmus Praktikum</a:t>
            </a:r>
          </a:p>
          <a:p>
            <a:pPr lvl="1"/>
            <a:r>
              <a:rPr lang="de-DE" sz="1800" dirty="0" smtClean="0"/>
              <a:t>Promos (Praktikum oder Abschlussarbeit)</a:t>
            </a:r>
          </a:p>
          <a:p>
            <a:pPr lvl="1"/>
            <a:r>
              <a:rPr lang="de-DE" sz="1800" dirty="0" smtClean="0"/>
              <a:t>Internationale Austauschprogramme (ISEP, Fulbright,…)</a:t>
            </a:r>
          </a:p>
          <a:p>
            <a:pPr lvl="1"/>
            <a:r>
              <a:rPr lang="de-DE" sz="1800" dirty="0" smtClean="0"/>
              <a:t>Abkommen mit Partnerunis in USA, Kanada, Dominikanischer Republik, Japan, Korea, China, UK…</a:t>
            </a:r>
          </a:p>
          <a:p>
            <a:pPr lvl="1"/>
            <a:r>
              <a:rPr lang="de-DE" sz="1800" dirty="0" smtClean="0"/>
              <a:t>(Sprachassistenzen)</a:t>
            </a:r>
          </a:p>
          <a:p>
            <a:pPr lvl="1"/>
            <a:r>
              <a:rPr lang="de-DE" sz="1800" dirty="0" smtClean="0"/>
              <a:t>….</a:t>
            </a:r>
          </a:p>
          <a:p>
            <a:pPr lvl="1"/>
            <a:endParaRPr lang="de-DE" sz="1800" dirty="0"/>
          </a:p>
          <a:p>
            <a:pPr lvl="1"/>
            <a:endParaRPr lang="de-DE" sz="1800" dirty="0" smtClean="0"/>
          </a:p>
          <a:p>
            <a:pPr lvl="1"/>
            <a:endParaRPr lang="de-DE" sz="1800" dirty="0" smtClean="0"/>
          </a:p>
          <a:p>
            <a:pPr marL="457200" lvl="1" indent="0">
              <a:buNone/>
            </a:pPr>
            <a:r>
              <a:rPr lang="de-DE" sz="1800" dirty="0" smtClean="0"/>
              <a:t>Stipendien verschiedener Träger und Stiftungen</a:t>
            </a:r>
          </a:p>
          <a:p>
            <a:pPr lvl="1">
              <a:buFont typeface="Wingdings" panose="05000000000000000000" pitchFamily="2" charset="2"/>
              <a:buChar char="à"/>
            </a:pPr>
            <a:r>
              <a:rPr lang="de-DE" sz="1800" dirty="0" smtClean="0">
                <a:sym typeface="Wingdings" panose="05000000000000000000" pitchFamily="2" charset="2"/>
              </a:rPr>
              <a:t>Uni Trier: </a:t>
            </a:r>
            <a:r>
              <a:rPr lang="de-DE" sz="1800" dirty="0" smtClean="0">
                <a:hlinkClick r:id="rId2"/>
              </a:rPr>
              <a:t>www.ins-ausland.uni-trier.de</a:t>
            </a:r>
            <a:endParaRPr lang="de-DE" sz="1800" dirty="0" smtClean="0">
              <a:sym typeface="Wingdings" panose="05000000000000000000" pitchFamily="2" charset="2"/>
            </a:endParaRPr>
          </a:p>
          <a:p>
            <a:pPr lvl="1">
              <a:buFont typeface="Wingdings" panose="05000000000000000000" pitchFamily="2" charset="2"/>
              <a:buChar char="à"/>
            </a:pPr>
            <a:r>
              <a:rPr lang="de-DE" sz="1800" dirty="0" smtClean="0">
                <a:sym typeface="Wingdings" panose="05000000000000000000" pitchFamily="2" charset="2"/>
              </a:rPr>
              <a:t>Stipendien</a:t>
            </a:r>
            <a:r>
              <a:rPr lang="de-DE" sz="1800" dirty="0">
                <a:sym typeface="Wingdings" panose="05000000000000000000" pitchFamily="2" charset="2"/>
              </a:rPr>
              <a:t>: </a:t>
            </a:r>
            <a:r>
              <a:rPr lang="de-DE" sz="1800" dirty="0">
                <a:sym typeface="Wingdings" panose="05000000000000000000" pitchFamily="2" charset="2"/>
                <a:hlinkClick r:id="rId3"/>
              </a:rPr>
              <a:t>https://</a:t>
            </a:r>
            <a:r>
              <a:rPr lang="de-DE" sz="1800" dirty="0" smtClean="0">
                <a:sym typeface="Wingdings" panose="05000000000000000000" pitchFamily="2" charset="2"/>
                <a:hlinkClick r:id="rId3"/>
              </a:rPr>
              <a:t>www.uni-trier.de/index.php?id=56418</a:t>
            </a:r>
            <a:endParaRPr lang="de-DE" sz="1800" dirty="0" smtClean="0">
              <a:sym typeface="Wingdings" panose="05000000000000000000" pitchFamily="2" charset="2"/>
            </a:endParaRPr>
          </a:p>
          <a:p>
            <a:pPr lvl="1">
              <a:buFont typeface="Wingdings" panose="05000000000000000000" pitchFamily="2" charset="2"/>
              <a:buChar char="à"/>
            </a:pPr>
            <a:r>
              <a:rPr lang="de-DE" sz="1800" dirty="0" smtClean="0">
                <a:sym typeface="Wingdings" panose="05000000000000000000" pitchFamily="2" charset="2"/>
              </a:rPr>
              <a:t>DAAD: </a:t>
            </a:r>
            <a:r>
              <a:rPr lang="de-DE" sz="1800" dirty="0" smtClean="0">
                <a:sym typeface="Wingdings" panose="05000000000000000000" pitchFamily="2" charset="2"/>
                <a:hlinkClick r:id="rId4"/>
              </a:rPr>
              <a:t>www.auslandsstipendien.de</a:t>
            </a:r>
            <a:endParaRPr lang="de-DE" sz="1800" dirty="0" smtClean="0">
              <a:sym typeface="Wingdings" panose="05000000000000000000" pitchFamily="2" charset="2"/>
            </a:endParaRPr>
          </a:p>
          <a:p>
            <a:pPr lvl="1">
              <a:buFont typeface="Wingdings" panose="05000000000000000000" pitchFamily="2" charset="2"/>
              <a:buChar char="à"/>
            </a:pPr>
            <a:endParaRPr lang="de-DE" sz="1800" dirty="0" smtClean="0">
              <a:sym typeface="Wingdings" panose="05000000000000000000" pitchFamily="2" charset="2"/>
            </a:endParaRPr>
          </a:p>
          <a:p>
            <a:pPr lvl="1">
              <a:buFont typeface="Wingdings" panose="05000000000000000000" pitchFamily="2" charset="2"/>
              <a:buChar char="à"/>
            </a:pPr>
            <a:endParaRPr lang="de-DE" sz="1800" dirty="0" smtClean="0"/>
          </a:p>
          <a:p>
            <a:pPr lvl="1"/>
            <a:endParaRPr lang="de-DE" sz="1800" dirty="0"/>
          </a:p>
        </p:txBody>
      </p:sp>
      <p:pic>
        <p:nvPicPr>
          <p:cNvPr id="2050" name="Picture 2">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3523" y="4329113"/>
            <a:ext cx="1920478" cy="252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Figure 1"/>
          <p:cNvPicPr>
            <a:picLocks noChangeAspect="1" noChangeArrowheads="1"/>
          </p:cNvPicPr>
          <p:nvPr/>
        </p:nvPicPr>
        <p:blipFill rotWithShape="1">
          <a:blip r:embed="rId7">
            <a:extLst>
              <a:ext uri="{28A0092B-C50C-407E-A947-70E740481C1C}">
                <a14:useLocalDpi xmlns:a14="http://schemas.microsoft.com/office/drawing/2010/main" val="0"/>
              </a:ext>
            </a:extLst>
          </a:blip>
          <a:srcRect l="27261" t="56231" r="48438"/>
          <a:stretch/>
        </p:blipFill>
        <p:spPr bwMode="auto">
          <a:xfrm>
            <a:off x="7223523" y="1520789"/>
            <a:ext cx="1938016" cy="151412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obabeb, Namib-Naukluft Park, Namib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7793" y="2998621"/>
            <a:ext cx="1943746" cy="131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438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2069" y="4759538"/>
            <a:ext cx="3018891" cy="2020367"/>
          </a:xfrm>
          <a:prstGeom prst="rect">
            <a:avLst/>
          </a:prstGeom>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2069" y="508533"/>
            <a:ext cx="3018891" cy="2020367"/>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8533"/>
            <a:ext cx="3018891" cy="2020367"/>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1063" y="2600908"/>
            <a:ext cx="3018891" cy="2020367"/>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1063" y="508533"/>
            <a:ext cx="3018891" cy="2020367"/>
          </a:xfrm>
          <a:prstGeom prst="rect">
            <a:avLst/>
          </a:prstGeom>
        </p:spPr>
      </p:pic>
      <p:pic>
        <p:nvPicPr>
          <p:cNvPr id="11" name="Grafik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2069" y="2600908"/>
            <a:ext cx="3017520" cy="2011680"/>
          </a:xfrm>
          <a:prstGeom prst="rect">
            <a:avLst/>
          </a:prstGeom>
        </p:spPr>
      </p:pic>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59538"/>
            <a:ext cx="3018891" cy="2020367"/>
          </a:xfrm>
          <a:prstGeom prst="rect">
            <a:avLst/>
          </a:prstGeom>
        </p:spPr>
      </p:pic>
      <p:pic>
        <p:nvPicPr>
          <p:cNvPr id="13" name="Grafik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1063" y="4759538"/>
            <a:ext cx="3018891" cy="2020367"/>
          </a:xfrm>
          <a:prstGeom prst="rect">
            <a:avLst/>
          </a:prstGeom>
        </p:spPr>
      </p:pic>
      <p:pic>
        <p:nvPicPr>
          <p:cNvPr id="14" name="Grafik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600908"/>
            <a:ext cx="1408143" cy="2103522"/>
          </a:xfrm>
          <a:prstGeom prst="rect">
            <a:avLst/>
          </a:prstGeom>
        </p:spPr>
      </p:pic>
      <p:pic>
        <p:nvPicPr>
          <p:cNvPr id="15" name="Grafik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8485" y="2600908"/>
            <a:ext cx="1413990" cy="2112256"/>
          </a:xfrm>
          <a:prstGeom prst="rect">
            <a:avLst/>
          </a:prstGeom>
        </p:spPr>
      </p:pic>
      <p:sp>
        <p:nvSpPr>
          <p:cNvPr id="16" name="Textfeld 15"/>
          <p:cNvSpPr txBox="1"/>
          <p:nvPr/>
        </p:nvSpPr>
        <p:spPr>
          <a:xfrm>
            <a:off x="71500" y="10864"/>
            <a:ext cx="9126922" cy="461665"/>
          </a:xfrm>
          <a:prstGeom prst="rect">
            <a:avLst/>
          </a:prstGeom>
          <a:noFill/>
        </p:spPr>
        <p:txBody>
          <a:bodyPr wrap="none" rtlCol="0">
            <a:spAutoFit/>
          </a:bodyPr>
          <a:lstStyle/>
          <a:p>
            <a:r>
              <a:rPr lang="de-DE" dirty="0" smtClean="0">
                <a:latin typeface="Calibri" panose="020F0502020204030204" pitchFamily="34" charset="0"/>
              </a:rPr>
              <a:t>Fotos von Lukas Glaw: Erasmus Jahr in Bergen/Norwegen &amp; Spitzbergen</a:t>
            </a:r>
            <a:endParaRPr lang="de-DE" dirty="0">
              <a:latin typeface="Calibri" panose="020F0502020204030204" pitchFamily="34" charset="0"/>
            </a:endParaRPr>
          </a:p>
        </p:txBody>
      </p:sp>
    </p:spTree>
    <p:extLst>
      <p:ext uri="{BB962C8B-B14F-4D97-AF65-F5344CB8AC3E}">
        <p14:creationId xmlns:p14="http://schemas.microsoft.com/office/powerpoint/2010/main" val="3107318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Calibri" panose="020F0502020204030204" pitchFamily="34" charset="0"/>
                <a:cs typeface="Calibri" panose="020F0502020204030204" pitchFamily="34" charset="0"/>
              </a:rPr>
              <a:t>Erasmus Praktikum</a:t>
            </a:r>
            <a:endParaRPr lang="de-DE" dirty="0">
              <a:latin typeface="Calibri" panose="020F0502020204030204" pitchFamily="34" charset="0"/>
              <a:cs typeface="Calibri" panose="020F0502020204030204" pitchFamily="34" charset="0"/>
            </a:endParaRPr>
          </a:p>
        </p:txBody>
      </p:sp>
      <p:sp>
        <p:nvSpPr>
          <p:cNvPr id="6" name="Rechteck 5"/>
          <p:cNvSpPr/>
          <p:nvPr/>
        </p:nvSpPr>
        <p:spPr>
          <a:xfrm>
            <a:off x="215516" y="1605290"/>
            <a:ext cx="8856984" cy="5447645"/>
          </a:xfrm>
          <a:prstGeom prst="rect">
            <a:avLst/>
          </a:prstGeom>
        </p:spPr>
        <p:txBody>
          <a:bodyPr wrap="square">
            <a:spAutoFit/>
          </a:bodyPr>
          <a:lstStyle/>
          <a:p>
            <a:r>
              <a:rPr lang="de-DE" sz="1200" dirty="0" smtClean="0">
                <a:latin typeface="Calibri" panose="020F0502020204030204" pitchFamily="34" charset="0"/>
                <a:cs typeface="Calibri" panose="020F0502020204030204" pitchFamily="34" charset="0"/>
              </a:rPr>
              <a:t>Für </a:t>
            </a:r>
            <a:r>
              <a:rPr lang="de-DE" sz="1200" dirty="0">
                <a:latin typeface="Calibri" panose="020F0502020204030204" pitchFamily="34" charset="0"/>
                <a:cs typeface="Calibri" panose="020F0502020204030204" pitchFamily="34" charset="0"/>
              </a:rPr>
              <a:t>alle, die ein Auslands-Praktikum planen, anbei die Bedingungen für die Förderung über das Programm ERASMUS+:</a:t>
            </a:r>
          </a:p>
          <a:p>
            <a:r>
              <a:rPr lang="de-DE" sz="1200" dirty="0">
                <a:latin typeface="Calibri" panose="020F0502020204030204" pitchFamily="34" charset="0"/>
                <a:cs typeface="Calibri" panose="020F0502020204030204" pitchFamily="34" charset="0"/>
              </a:rPr>
              <a:t> </a:t>
            </a:r>
          </a:p>
          <a:p>
            <a:r>
              <a:rPr lang="de-DE" sz="1200" dirty="0">
                <a:latin typeface="Calibri" panose="020F0502020204030204" pitchFamily="34" charset="0"/>
                <a:cs typeface="Calibri" panose="020F0502020204030204" pitchFamily="34" charset="0"/>
              </a:rPr>
              <a:t>Praktikumszeitraum: mindestens 60 Tage bis höchstens 360 Tage (Mehrfachförderung möglich!)</a:t>
            </a:r>
          </a:p>
          <a:p>
            <a:r>
              <a:rPr lang="de-DE" sz="1200" dirty="0">
                <a:latin typeface="Calibri" panose="020F0502020204030204" pitchFamily="34" charset="0"/>
                <a:cs typeface="Calibri" panose="020F0502020204030204" pitchFamily="34" charset="0"/>
              </a:rPr>
              <a:t>Vollzeitpraktikum  </a:t>
            </a:r>
          </a:p>
          <a:p>
            <a:r>
              <a:rPr lang="de-DE" sz="1200" dirty="0">
                <a:latin typeface="Calibri" panose="020F0502020204030204" pitchFamily="34" charset="0"/>
                <a:cs typeface="Calibri" panose="020F0502020204030204" pitchFamily="34" charset="0"/>
              </a:rPr>
              <a:t> </a:t>
            </a:r>
          </a:p>
          <a:p>
            <a:r>
              <a:rPr lang="de-DE" sz="1200" dirty="0">
                <a:latin typeface="Calibri" panose="020F0502020204030204" pitchFamily="34" charset="0"/>
                <a:cs typeface="Calibri" panose="020F0502020204030204" pitchFamily="34" charset="0"/>
              </a:rPr>
              <a:t>Länder:</a:t>
            </a:r>
          </a:p>
          <a:p>
            <a:r>
              <a:rPr lang="de-DE" sz="1200" dirty="0">
                <a:latin typeface="Calibri" panose="020F0502020204030204" pitchFamily="34" charset="0"/>
                <a:cs typeface="Calibri" panose="020F0502020204030204" pitchFamily="34" charset="0"/>
              </a:rPr>
              <a:t>Gruppe 1: Dänemark, Finnland, Irland, Island, Liechtenstein, Luxemburg, Norwegen, Schweden, Vereinigtes Königreich und einige europäische, überseeische Länder und Gebiete</a:t>
            </a:r>
          </a:p>
          <a:p>
            <a:r>
              <a:rPr lang="de-DE" sz="1200" dirty="0">
                <a:latin typeface="Calibri" panose="020F0502020204030204" pitchFamily="34" charset="0"/>
                <a:cs typeface="Calibri" panose="020F0502020204030204" pitchFamily="34" charset="0"/>
              </a:rPr>
              <a:t>Gruppe 2: Belgien, Frankreich, Griechenland, Italien, Malta, Niederlande, Österreich, Portugal, Spanien, Zypern und einige europäische, überseeische Länder und Gebiete</a:t>
            </a:r>
          </a:p>
          <a:p>
            <a:r>
              <a:rPr lang="de-DE" sz="1200" dirty="0">
                <a:latin typeface="Calibri" panose="020F0502020204030204" pitchFamily="34" charset="0"/>
                <a:cs typeface="Calibri" panose="020F0502020204030204" pitchFamily="34" charset="0"/>
              </a:rPr>
              <a:t>Gruppe 3: Bulgarien, </a:t>
            </a:r>
            <a:r>
              <a:rPr lang="de-DE" sz="1200" dirty="0" err="1">
                <a:latin typeface="Calibri" panose="020F0502020204030204" pitchFamily="34" charset="0"/>
                <a:cs typeface="Calibri" panose="020F0502020204030204" pitchFamily="34" charset="0"/>
              </a:rPr>
              <a:t>Nordmazedonien</a:t>
            </a:r>
            <a:r>
              <a:rPr lang="de-DE" sz="1200" dirty="0">
                <a:latin typeface="Calibri" panose="020F0502020204030204" pitchFamily="34" charset="0"/>
                <a:cs typeface="Calibri" panose="020F0502020204030204" pitchFamily="34" charset="0"/>
              </a:rPr>
              <a:t>, Estland, Kroatien, Lettland, Litauen, Polen, Rumänien, Serbien, Slowakei, Slowenien, Tschechische Republik, Türkei, Ungarn</a:t>
            </a:r>
          </a:p>
          <a:p>
            <a:r>
              <a:rPr lang="de-DE" sz="1200" dirty="0">
                <a:latin typeface="Calibri" panose="020F0502020204030204" pitchFamily="34" charset="0"/>
                <a:cs typeface="Calibri" panose="020F0502020204030204" pitchFamily="34" charset="0"/>
              </a:rPr>
              <a:t> </a:t>
            </a:r>
          </a:p>
          <a:p>
            <a:r>
              <a:rPr lang="de-DE" sz="1200" dirty="0">
                <a:latin typeface="Calibri" panose="020F0502020204030204" pitchFamily="34" charset="0"/>
                <a:cs typeface="Calibri" panose="020F0502020204030204" pitchFamily="34" charset="0"/>
              </a:rPr>
              <a:t>Förderhöhe aktuell: (unabhängig vom Verdienst im Unternehmen, soweit dieser unter 1400,- € netto liegt):</a:t>
            </a:r>
          </a:p>
          <a:p>
            <a:r>
              <a:rPr lang="de-DE" sz="1200" dirty="0">
                <a:latin typeface="Calibri" panose="020F0502020204030204" pitchFamily="34" charset="0"/>
                <a:cs typeface="Calibri" panose="020F0502020204030204" pitchFamily="34" charset="0"/>
              </a:rPr>
              <a:t>Gruppe 1: 555 € pro Monat </a:t>
            </a:r>
          </a:p>
          <a:p>
            <a:r>
              <a:rPr lang="de-DE" sz="1200" dirty="0">
                <a:latin typeface="Calibri" panose="020F0502020204030204" pitchFamily="34" charset="0"/>
                <a:cs typeface="Calibri" panose="020F0502020204030204" pitchFamily="34" charset="0"/>
              </a:rPr>
              <a:t>Gruppe 2: 495 € pro Monat </a:t>
            </a:r>
          </a:p>
          <a:p>
            <a:r>
              <a:rPr lang="de-DE" sz="1200" dirty="0">
                <a:latin typeface="Calibri" panose="020F0502020204030204" pitchFamily="34" charset="0"/>
                <a:cs typeface="Calibri" panose="020F0502020204030204" pitchFamily="34" charset="0"/>
              </a:rPr>
              <a:t>Gruppe 3: 435 € pro Monat </a:t>
            </a:r>
          </a:p>
          <a:p>
            <a:r>
              <a:rPr lang="de-DE" sz="1200" dirty="0">
                <a:latin typeface="Calibri" panose="020F0502020204030204" pitchFamily="34" charset="0"/>
                <a:cs typeface="Calibri" panose="020F0502020204030204" pitchFamily="34" charset="0"/>
              </a:rPr>
              <a:t> </a:t>
            </a:r>
          </a:p>
          <a:p>
            <a:r>
              <a:rPr lang="de-DE" sz="1200" dirty="0">
                <a:latin typeface="Calibri" panose="020F0502020204030204" pitchFamily="34" charset="0"/>
                <a:cs typeface="Calibri" panose="020F0502020204030204" pitchFamily="34" charset="0"/>
              </a:rPr>
              <a:t>Partnerland: Albanien</a:t>
            </a:r>
          </a:p>
          <a:p>
            <a:r>
              <a:rPr lang="de-DE" sz="1200" dirty="0">
                <a:latin typeface="Calibri" panose="020F0502020204030204" pitchFamily="34" charset="0"/>
                <a:cs typeface="Calibri" panose="020F0502020204030204" pitchFamily="34" charset="0"/>
              </a:rPr>
              <a:t>Förderhöhe: 700,- pro Monat + Reisekostenpauschale (275 €)</a:t>
            </a:r>
          </a:p>
          <a:p>
            <a:r>
              <a:rPr lang="de-DE" sz="1200" dirty="0">
                <a:latin typeface="Calibri" panose="020F0502020204030204" pitchFamily="34" charset="0"/>
                <a:cs typeface="Calibri" panose="020F0502020204030204" pitchFamily="34" charset="0"/>
              </a:rPr>
              <a:t> </a:t>
            </a:r>
          </a:p>
          <a:p>
            <a:r>
              <a:rPr lang="de-DE" sz="1200" dirty="0">
                <a:latin typeface="Calibri" panose="020F0502020204030204" pitchFamily="34" charset="0"/>
                <a:cs typeface="Calibri" panose="020F0502020204030204" pitchFamily="34" charset="0"/>
              </a:rPr>
              <a:t>Die Förderung im Programm ERASMUS+ ist unabhängig von Einkommen (in Deutschland), Bafög, Alter, Nationalität und Studienleistung.</a:t>
            </a:r>
          </a:p>
          <a:p>
            <a:r>
              <a:rPr lang="de-DE" sz="1200" dirty="0">
                <a:latin typeface="Calibri" panose="020F0502020204030204" pitchFamily="34" charset="0"/>
                <a:cs typeface="Calibri" panose="020F0502020204030204" pitchFamily="34" charset="0"/>
              </a:rPr>
              <a:t> </a:t>
            </a:r>
          </a:p>
          <a:p>
            <a:r>
              <a:rPr lang="de-DE" sz="1200" dirty="0">
                <a:latin typeface="Calibri" panose="020F0502020204030204" pitchFamily="34" charset="0"/>
                <a:cs typeface="Calibri" panose="020F0502020204030204" pitchFamily="34" charset="0"/>
              </a:rPr>
              <a:t>Gerne unterstützen wir bei der Suche nach einem geeigneten Praktikumsplatz.</a:t>
            </a:r>
          </a:p>
          <a:p>
            <a:r>
              <a:rPr lang="de-DE" sz="1200" dirty="0">
                <a:latin typeface="Calibri" panose="020F0502020204030204" pitchFamily="34" charset="0"/>
                <a:cs typeface="Calibri" panose="020F0502020204030204" pitchFamily="34" charset="0"/>
              </a:rPr>
              <a:t> </a:t>
            </a:r>
          </a:p>
          <a:p>
            <a:r>
              <a:rPr lang="de-DE" sz="1200" dirty="0">
                <a:latin typeface="Calibri" panose="020F0502020204030204" pitchFamily="34" charset="0"/>
                <a:cs typeface="Calibri" panose="020F0502020204030204" pitchFamily="34" charset="0"/>
              </a:rPr>
              <a:t>Auch Graduierte können bis maximal 12 Monate nach Beendigung des Studiums ein ERASMUS-Stipendium für ein Auslandspraktikum erhalten, wenn sie sich online bewerben, solange Sie noch immatrikuliert sind.</a:t>
            </a:r>
          </a:p>
          <a:p>
            <a:r>
              <a:rPr lang="de-DE" sz="1200" dirty="0">
                <a:latin typeface="Calibri" panose="020F0502020204030204" pitchFamily="34" charset="0"/>
                <a:cs typeface="Calibri" panose="020F0502020204030204" pitchFamily="34" charset="0"/>
              </a:rPr>
              <a:t>Alle weiteren Informationen finden Sie auf unserer Webseite </a:t>
            </a:r>
            <a:r>
              <a:rPr lang="de-DE" sz="1200" u="sng" dirty="0">
                <a:latin typeface="Calibri" panose="020F0502020204030204" pitchFamily="34" charset="0"/>
                <a:cs typeface="Calibri" panose="020F0502020204030204" pitchFamily="34" charset="0"/>
                <a:hlinkClick r:id="rId2"/>
              </a:rPr>
              <a:t>www.erasmuspraktika.de</a:t>
            </a:r>
            <a:r>
              <a:rPr lang="de-DE" sz="1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612283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659353" y="1804404"/>
            <a:ext cx="3173514" cy="242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787" y="4141048"/>
            <a:ext cx="5166498" cy="2714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el 1"/>
          <p:cNvSpPr>
            <a:spLocks noGrp="1"/>
          </p:cNvSpPr>
          <p:nvPr>
            <p:ph type="title"/>
          </p:nvPr>
        </p:nvSpPr>
        <p:spPr>
          <a:xfrm>
            <a:off x="1370013" y="301625"/>
            <a:ext cx="7313612" cy="1143000"/>
          </a:xfrm>
        </p:spPr>
        <p:txBody>
          <a:bodyPr/>
          <a:lstStyle/>
          <a:p>
            <a:r>
              <a:rPr lang="de-DE" dirty="0" smtClean="0"/>
              <a:t>Länderinfos</a:t>
            </a:r>
            <a:endParaRPr lang="de-DE"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787" y="1808820"/>
            <a:ext cx="3586243" cy="228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4229708" y="3724564"/>
            <a:ext cx="4914292" cy="369332"/>
          </a:xfrm>
          <a:prstGeom prst="rect">
            <a:avLst/>
          </a:prstGeom>
          <a:solidFill>
            <a:schemeClr val="bg1"/>
          </a:solidFill>
        </p:spPr>
        <p:txBody>
          <a:bodyPr wrap="square">
            <a:spAutoFit/>
          </a:bodyPr>
          <a:lstStyle/>
          <a:p>
            <a:r>
              <a:rPr lang="de-DE" sz="1800" dirty="0">
                <a:latin typeface="Calibri" panose="020F0502020204030204" pitchFamily="34" charset="0"/>
                <a:cs typeface="Calibri" panose="020F0502020204030204" pitchFamily="34" charset="0"/>
              </a:rPr>
              <a:t>https://neko2020.converve.io/laendervideos.html</a:t>
            </a:r>
          </a:p>
        </p:txBody>
      </p:sp>
      <p:sp>
        <p:nvSpPr>
          <p:cNvPr id="7" name="Rechteck 6"/>
          <p:cNvSpPr/>
          <p:nvPr/>
        </p:nvSpPr>
        <p:spPr>
          <a:xfrm>
            <a:off x="1087978" y="6336032"/>
            <a:ext cx="8056022" cy="369332"/>
          </a:xfrm>
          <a:prstGeom prst="rect">
            <a:avLst/>
          </a:prstGeom>
          <a:solidFill>
            <a:schemeClr val="bg1"/>
          </a:solidFill>
        </p:spPr>
        <p:txBody>
          <a:bodyPr wrap="square">
            <a:spAutoFit/>
          </a:bodyPr>
          <a:lstStyle/>
          <a:p>
            <a:r>
              <a:rPr lang="de-DE" sz="1800" dirty="0">
                <a:latin typeface="Calibri" panose="020F0502020204030204" pitchFamily="34" charset="0"/>
                <a:cs typeface="Calibri" panose="020F0502020204030204" pitchFamily="34" charset="0"/>
              </a:rPr>
              <a:t>https://www.studieren-weltweit.de/inspirieren-lassen/hashtag/hinzurueckweiter/</a:t>
            </a:r>
          </a:p>
        </p:txBody>
      </p:sp>
    </p:spTree>
    <p:extLst>
      <p:ext uri="{BB962C8B-B14F-4D97-AF65-F5344CB8AC3E}">
        <p14:creationId xmlns:p14="http://schemas.microsoft.com/office/powerpoint/2010/main" val="511868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1"/>
          </p:nvPr>
        </p:nvSpPr>
        <p:spPr/>
        <p:txBody>
          <a:bodyPr/>
          <a:lstStyle/>
          <a:p>
            <a:pPr>
              <a:defRPr/>
            </a:pPr>
            <a:fld id="{D22A54DC-55CE-48E3-98F6-C86388340981}" type="slidenum">
              <a:rPr lang="de-DE" smtClean="0"/>
              <a:pPr>
                <a:defRPr/>
              </a:pPr>
              <a:t>4</a:t>
            </a:fld>
            <a:endParaRPr lang="de-DE"/>
          </a:p>
        </p:txBody>
      </p:sp>
      <p:pic>
        <p:nvPicPr>
          <p:cNvPr id="1027"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3" y="872716"/>
            <a:ext cx="9133540" cy="514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71500" y="10864"/>
            <a:ext cx="5262466" cy="461665"/>
          </a:xfrm>
          <a:prstGeom prst="rect">
            <a:avLst/>
          </a:prstGeom>
          <a:noFill/>
        </p:spPr>
        <p:txBody>
          <a:bodyPr wrap="none" rtlCol="0">
            <a:spAutoFit/>
          </a:bodyPr>
          <a:lstStyle/>
          <a:p>
            <a:r>
              <a:rPr lang="de-DE" dirty="0" smtClean="0">
                <a:latin typeface="Calibri" panose="020F0502020204030204" pitchFamily="34" charset="0"/>
              </a:rPr>
              <a:t>Aktuelle Interviews mit </a:t>
            </a:r>
            <a:r>
              <a:rPr lang="de-DE" dirty="0" err="1" smtClean="0">
                <a:latin typeface="Calibri" panose="020F0502020204030204" pitchFamily="34" charset="0"/>
              </a:rPr>
              <a:t>RückkehrerInnen</a:t>
            </a:r>
            <a:endParaRPr lang="de-DE" dirty="0">
              <a:latin typeface="Calibri" panose="020F0502020204030204" pitchFamily="34" charset="0"/>
            </a:endParaRPr>
          </a:p>
        </p:txBody>
      </p:sp>
      <p:sp>
        <p:nvSpPr>
          <p:cNvPr id="4" name="Rechteck 3"/>
          <p:cNvSpPr/>
          <p:nvPr/>
        </p:nvSpPr>
        <p:spPr>
          <a:xfrm>
            <a:off x="342356" y="6042300"/>
            <a:ext cx="6857936" cy="307777"/>
          </a:xfrm>
          <a:prstGeom prst="rect">
            <a:avLst/>
          </a:prstGeom>
        </p:spPr>
        <p:txBody>
          <a:bodyPr wrap="square">
            <a:spAutoFit/>
          </a:bodyPr>
          <a:lstStyle/>
          <a:p>
            <a:r>
              <a:rPr lang="de-DE" sz="1400" dirty="0">
                <a:latin typeface="Arial" panose="020B0604020202020204" pitchFamily="34" charset="0"/>
                <a:cs typeface="Arial" panose="020B0604020202020204" pitchFamily="34" charset="0"/>
              </a:rPr>
              <a:t>https://www.uni-trier.de/index.php?id=74937</a:t>
            </a:r>
          </a:p>
        </p:txBody>
      </p:sp>
    </p:spTree>
    <p:extLst>
      <p:ext uri="{BB962C8B-B14F-4D97-AF65-F5344CB8AC3E}">
        <p14:creationId xmlns:p14="http://schemas.microsoft.com/office/powerpoint/2010/main" val="1321408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r>
              <a:rPr lang="de-DE" dirty="0" smtClean="0"/>
              <a:t>Informationen zum Programm</a:t>
            </a:r>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433" y="2249247"/>
            <a:ext cx="6221534" cy="452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5004048" y="6271990"/>
            <a:ext cx="3564396" cy="369332"/>
          </a:xfrm>
          <a:prstGeom prst="rect">
            <a:avLst/>
          </a:prstGeom>
          <a:solidFill>
            <a:schemeClr val="bg1"/>
          </a:solidFill>
        </p:spPr>
        <p:txBody>
          <a:bodyPr wrap="square">
            <a:spAutoFit/>
          </a:bodyPr>
          <a:lstStyle/>
          <a:p>
            <a:r>
              <a:rPr lang="de-DE" sz="1800" dirty="0">
                <a:latin typeface="Calibri" panose="020F0502020204030204" pitchFamily="34" charset="0"/>
                <a:cs typeface="Calibri" panose="020F0502020204030204" pitchFamily="34" charset="0"/>
              </a:rPr>
              <a:t>https://</a:t>
            </a:r>
            <a:r>
              <a:rPr lang="de-DE" sz="1800" dirty="0" smtClean="0">
                <a:latin typeface="Calibri" panose="020F0502020204030204" pitchFamily="34" charset="0"/>
                <a:cs typeface="Calibri" panose="020F0502020204030204" pitchFamily="34" charset="0"/>
              </a:rPr>
              <a:t>www.erasmus.uni-trier.de</a:t>
            </a:r>
            <a:endParaRPr lang="de-DE" sz="1800" dirty="0">
              <a:latin typeface="Calibri" panose="020F0502020204030204" pitchFamily="34" charset="0"/>
              <a:cs typeface="Calibri" panose="020F0502020204030204" pitchFamily="34" charset="0"/>
            </a:endParaRPr>
          </a:p>
        </p:txBody>
      </p:sp>
      <p:sp>
        <p:nvSpPr>
          <p:cNvPr id="4" name="Rechteck 3"/>
          <p:cNvSpPr/>
          <p:nvPr/>
        </p:nvSpPr>
        <p:spPr>
          <a:xfrm>
            <a:off x="1302433" y="1639342"/>
            <a:ext cx="4000454" cy="384721"/>
          </a:xfrm>
          <a:prstGeom prst="rect">
            <a:avLst/>
          </a:prstGeom>
        </p:spPr>
        <p:txBody>
          <a:bodyPr wrap="none">
            <a:spAutoFit/>
          </a:bodyPr>
          <a:lstStyle/>
          <a:p>
            <a:pPr lvl="1" eaLnBrk="1" hangingPunct="1"/>
            <a:r>
              <a:rPr lang="de-DE" sz="1900" dirty="0" smtClean="0">
                <a:latin typeface="Calibri" panose="020F0502020204030204" pitchFamily="34" charset="0"/>
                <a:cs typeface="Calibri" panose="020F0502020204030204" pitchFamily="34" charset="0"/>
              </a:rPr>
              <a:t>…gibt es beim International Office</a:t>
            </a:r>
            <a:endParaRPr lang="de-DE"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7894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13"/>
          <p:cNvSpPr>
            <a:spLocks noGrp="1" noChangeArrowheads="1"/>
          </p:cNvSpPr>
          <p:nvPr>
            <p:ph type="title"/>
          </p:nvPr>
        </p:nvSpPr>
        <p:spPr/>
        <p:txBody>
          <a:bodyPr/>
          <a:lstStyle/>
          <a:p>
            <a:pPr eaLnBrk="1" hangingPunct="1"/>
            <a:r>
              <a:rPr lang="de-DE" smtClean="0"/>
              <a:t>Vorteile eines Auslandsaufenthalts</a:t>
            </a:r>
          </a:p>
        </p:txBody>
      </p:sp>
      <p:sp>
        <p:nvSpPr>
          <p:cNvPr id="10245" name="Rectangle 10"/>
          <p:cNvSpPr>
            <a:spLocks noGrp="1" noChangeArrowheads="1"/>
          </p:cNvSpPr>
          <p:nvPr>
            <p:ph type="body" idx="1"/>
          </p:nvPr>
        </p:nvSpPr>
        <p:spPr>
          <a:xfrm>
            <a:off x="1370013" y="1520788"/>
            <a:ext cx="7313612" cy="4554537"/>
          </a:xfrm>
        </p:spPr>
        <p:txBody>
          <a:bodyPr/>
          <a:lstStyle/>
          <a:p>
            <a:pPr eaLnBrk="1" hangingPunct="1"/>
            <a:r>
              <a:rPr lang="de-DE" sz="2100" dirty="0" smtClean="0"/>
              <a:t>Zum Einen:</a:t>
            </a:r>
          </a:p>
          <a:p>
            <a:pPr lvl="1" eaLnBrk="1" hangingPunct="1"/>
            <a:r>
              <a:rPr lang="de-DE" sz="1900" dirty="0" smtClean="0"/>
              <a:t>Erleben und Verstehen einer anderen Kultur</a:t>
            </a:r>
          </a:p>
          <a:p>
            <a:pPr lvl="1" eaLnBrk="1" hangingPunct="1"/>
            <a:r>
              <a:rPr lang="de-DE" sz="1900" dirty="0" smtClean="0"/>
              <a:t>Knüpfung neuer Kontakte zu Landsleuten und Erasmusstudierenden </a:t>
            </a:r>
          </a:p>
          <a:p>
            <a:pPr lvl="1" eaLnBrk="1" hangingPunct="1"/>
            <a:r>
              <a:rPr lang="de-DE" sz="1900" dirty="0" smtClean="0"/>
              <a:t>Vergrößerung der eigenen Selbständigkeit</a:t>
            </a:r>
          </a:p>
          <a:p>
            <a:pPr lvl="1" eaLnBrk="1" hangingPunct="1"/>
            <a:r>
              <a:rPr lang="de-DE" sz="1900" dirty="0" smtClean="0"/>
              <a:t>Sichereres Auftreten</a:t>
            </a:r>
          </a:p>
          <a:p>
            <a:pPr eaLnBrk="1" hangingPunct="1">
              <a:buFont typeface="Wingdings" pitchFamily="2" charset="2"/>
              <a:buNone/>
            </a:pPr>
            <a:endParaRPr lang="de-DE" sz="2100" b="1" u="sng" dirty="0" smtClean="0"/>
          </a:p>
          <a:p>
            <a:pPr eaLnBrk="1" hangingPunct="1"/>
            <a:r>
              <a:rPr lang="de-DE" sz="2100" dirty="0" smtClean="0"/>
              <a:t>Zum Anderen:</a:t>
            </a:r>
          </a:p>
          <a:p>
            <a:pPr lvl="1" eaLnBrk="1" hangingPunct="1"/>
            <a:r>
              <a:rPr lang="de-DE" sz="1900" dirty="0" smtClean="0"/>
              <a:t>Fachlich neue Studienschwerpunkte entdecken</a:t>
            </a:r>
          </a:p>
          <a:p>
            <a:pPr lvl="1" eaLnBrk="1" hangingPunct="1"/>
            <a:r>
              <a:rPr lang="de-DE" sz="1900" dirty="0" smtClean="0"/>
              <a:t>Studium im Ausland weiterführen </a:t>
            </a:r>
          </a:p>
          <a:p>
            <a:pPr lvl="1" eaLnBrk="1" hangingPunct="1"/>
            <a:r>
              <a:rPr lang="de-DE" sz="1900" dirty="0" smtClean="0"/>
              <a:t>Verbesserung einer bereits erlernten Fremdsprache bzw. Erlernen einer neuen Sprache</a:t>
            </a:r>
          </a:p>
          <a:p>
            <a:pPr lvl="1" eaLnBrk="1" hangingPunct="1"/>
            <a:endParaRPr lang="de-DE" sz="1900" dirty="0" smtClean="0"/>
          </a:p>
          <a:p>
            <a:pPr eaLnBrk="1" hangingPunct="1"/>
            <a:r>
              <a:rPr lang="de-DE" sz="2100" dirty="0" smtClean="0"/>
              <a:t>Und nicht zuletzt:</a:t>
            </a:r>
            <a:endParaRPr lang="de-DE" sz="2100" dirty="0"/>
          </a:p>
          <a:p>
            <a:pPr lvl="1" eaLnBrk="1" hangingPunct="1"/>
            <a:r>
              <a:rPr lang="de-DE" sz="1900" dirty="0" smtClean="0"/>
              <a:t>der CV</a:t>
            </a:r>
            <a:endParaRPr lang="de-DE" sz="1900" dirty="0"/>
          </a:p>
          <a:p>
            <a:pPr lvl="1" eaLnBrk="1" hangingPunct="1"/>
            <a:endParaRPr lang="de-DE" sz="19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r>
              <a:rPr lang="de-DE" smtClean="0"/>
              <a:t>Leistungen des Programms</a:t>
            </a:r>
          </a:p>
        </p:txBody>
      </p:sp>
      <p:sp>
        <p:nvSpPr>
          <p:cNvPr id="9221" name="Rectangle 3"/>
          <p:cNvSpPr>
            <a:spLocks noGrp="1" noChangeArrowheads="1"/>
          </p:cNvSpPr>
          <p:nvPr>
            <p:ph type="body" idx="1"/>
          </p:nvPr>
        </p:nvSpPr>
        <p:spPr>
          <a:xfrm>
            <a:off x="1370013" y="1827213"/>
            <a:ext cx="7558087" cy="4697412"/>
          </a:xfrm>
        </p:spPr>
        <p:txBody>
          <a:bodyPr/>
          <a:lstStyle/>
          <a:p>
            <a:pPr eaLnBrk="1" hangingPunct="1">
              <a:lnSpc>
                <a:spcPct val="150000"/>
              </a:lnSpc>
              <a:spcBef>
                <a:spcPts val="600"/>
              </a:spcBef>
              <a:buFont typeface="Wingdings" panose="05000000000000000000" pitchFamily="2" charset="2"/>
              <a:buChar char="ü"/>
              <a:defRPr/>
            </a:pPr>
            <a:r>
              <a:rPr lang="de-DE" sz="1900" dirty="0">
                <a:latin typeface="Arial" panose="020B0604020202020204" pitchFamily="34" charset="0"/>
              </a:rPr>
              <a:t>keine Studiengebühren an der Gasthochschule</a:t>
            </a:r>
          </a:p>
          <a:p>
            <a:pPr eaLnBrk="1" hangingPunct="1">
              <a:lnSpc>
                <a:spcPct val="150000"/>
              </a:lnSpc>
              <a:spcBef>
                <a:spcPts val="600"/>
              </a:spcBef>
              <a:buFont typeface="Wingdings" panose="05000000000000000000" pitchFamily="2" charset="2"/>
              <a:buChar char="ü"/>
              <a:defRPr/>
            </a:pPr>
            <a:r>
              <a:rPr lang="de-DE" sz="1900" dirty="0">
                <a:latin typeface="Arial" panose="020B0604020202020204" pitchFamily="34" charset="0"/>
              </a:rPr>
              <a:t>monatlicher Zuschuss (ca. </a:t>
            </a:r>
            <a:r>
              <a:rPr lang="de-DE" sz="1900" dirty="0" smtClean="0">
                <a:solidFill>
                  <a:srgbClr val="FF0000"/>
                </a:solidFill>
                <a:latin typeface="Arial" panose="020B0604020202020204" pitchFamily="34" charset="0"/>
              </a:rPr>
              <a:t>330 - 450 EUR, evtl. auch höher</a:t>
            </a:r>
            <a:r>
              <a:rPr lang="de-DE" sz="1900" dirty="0" smtClean="0">
                <a:latin typeface="Arial" panose="020B0604020202020204" pitchFamily="34" charset="0"/>
              </a:rPr>
              <a:t>)</a:t>
            </a:r>
            <a:endParaRPr lang="de-DE" sz="1900" dirty="0">
              <a:latin typeface="Arial" panose="020B0604020202020204" pitchFamily="34" charset="0"/>
            </a:endParaRPr>
          </a:p>
          <a:p>
            <a:pPr eaLnBrk="1" hangingPunct="1">
              <a:spcBef>
                <a:spcPts val="1200"/>
              </a:spcBef>
              <a:buFont typeface="Wingdings" panose="05000000000000000000" pitchFamily="2" charset="2"/>
              <a:buChar char="ü"/>
              <a:defRPr/>
            </a:pPr>
            <a:r>
              <a:rPr lang="de-DE" sz="1900" dirty="0">
                <a:latin typeface="Arial" panose="020B0604020202020204" pitchFamily="34" charset="0"/>
              </a:rPr>
              <a:t>ggf. zusätzlich BAföG-Auslandsförderung (</a:t>
            </a:r>
            <a:r>
              <a:rPr lang="de-DE" sz="1900" dirty="0">
                <a:solidFill>
                  <a:srgbClr val="FF0000"/>
                </a:solidFill>
                <a:latin typeface="Arial" panose="020B0604020202020204" pitchFamily="34" charset="0"/>
              </a:rPr>
              <a:t>bis 300,-   </a:t>
            </a:r>
            <a:r>
              <a:rPr lang="de-DE" sz="1900" dirty="0">
                <a:latin typeface="Arial" panose="020B0604020202020204" pitchFamily="34" charset="0"/>
              </a:rPr>
              <a:t>EUR keine Anrechnung des ERASMUS-Zuschusses)</a:t>
            </a:r>
          </a:p>
          <a:p>
            <a:pPr eaLnBrk="1" hangingPunct="1">
              <a:spcBef>
                <a:spcPts val="1200"/>
              </a:spcBef>
              <a:buFont typeface="Wingdings" panose="05000000000000000000" pitchFamily="2" charset="2"/>
              <a:buChar char="ü"/>
              <a:defRPr/>
            </a:pPr>
            <a:r>
              <a:rPr lang="de-DE" sz="1900" dirty="0">
                <a:latin typeface="Arial" panose="020B0604020202020204" pitchFamily="34" charset="0"/>
              </a:rPr>
              <a:t>Anrechnung der an der Gasthochschule erbrachten Studienleistungen entsprechend vorheriger Absprache bzw. verbindlicher Festlegung im </a:t>
            </a:r>
            <a:r>
              <a:rPr lang="de-DE" sz="1900" i="1" dirty="0" err="1">
                <a:latin typeface="Arial" panose="020B0604020202020204" pitchFamily="34" charset="0"/>
              </a:rPr>
              <a:t>learning</a:t>
            </a:r>
            <a:r>
              <a:rPr lang="de-DE" sz="1900" i="1" dirty="0">
                <a:latin typeface="Arial" panose="020B0604020202020204" pitchFamily="34" charset="0"/>
              </a:rPr>
              <a:t> </a:t>
            </a:r>
            <a:r>
              <a:rPr lang="de-DE" sz="1900" i="1" dirty="0" err="1">
                <a:latin typeface="Arial" panose="020B0604020202020204" pitchFamily="34" charset="0"/>
              </a:rPr>
              <a:t>agreement</a:t>
            </a:r>
            <a:endParaRPr lang="de-DE" sz="1900" i="1" dirty="0">
              <a:latin typeface="Arial" panose="020B0604020202020204" pitchFamily="34" charset="0"/>
            </a:endParaRPr>
          </a:p>
          <a:p>
            <a:pPr eaLnBrk="1" hangingPunct="1">
              <a:spcBef>
                <a:spcPts val="1200"/>
              </a:spcBef>
              <a:buFont typeface="Wingdings" panose="05000000000000000000" pitchFamily="2" charset="2"/>
              <a:buChar char="ü"/>
              <a:defRPr/>
            </a:pPr>
            <a:r>
              <a:rPr lang="de-DE" sz="1900" dirty="0">
                <a:latin typeface="Arial" panose="020B0604020202020204" pitchFamily="34" charset="0"/>
              </a:rPr>
              <a:t>kostenlose Online-Sprachvorbereitung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r>
              <a:rPr lang="de-DE" smtClean="0"/>
              <a:t>Informationen zur Bewerbung</a:t>
            </a:r>
          </a:p>
        </p:txBody>
      </p:sp>
      <p:sp>
        <p:nvSpPr>
          <p:cNvPr id="33797" name="Rectangle 3"/>
          <p:cNvSpPr>
            <a:spLocks noGrp="1" noChangeArrowheads="1"/>
          </p:cNvSpPr>
          <p:nvPr>
            <p:ph type="body" idx="1"/>
          </p:nvPr>
        </p:nvSpPr>
        <p:spPr>
          <a:xfrm>
            <a:off x="1370013" y="1592796"/>
            <a:ext cx="7594600" cy="4841875"/>
          </a:xfrm>
        </p:spPr>
        <p:txBody>
          <a:bodyPr/>
          <a:lstStyle/>
          <a:p>
            <a:pPr eaLnBrk="1" hangingPunct="1">
              <a:spcBef>
                <a:spcPct val="0"/>
              </a:spcBef>
              <a:buClrTx/>
              <a:buSzTx/>
              <a:buFontTx/>
              <a:buAutoNum type="arabicPeriod"/>
              <a:defRPr/>
            </a:pPr>
            <a:r>
              <a:rPr lang="de-DE" sz="1600" dirty="0"/>
              <a:t>Programmliste </a:t>
            </a:r>
            <a:r>
              <a:rPr lang="de-DE" sz="1400" i="1" dirty="0">
                <a:solidFill>
                  <a:srgbClr val="7030A0"/>
                </a:solidFill>
              </a:rPr>
              <a:t>(Formular)</a:t>
            </a:r>
          </a:p>
          <a:p>
            <a:pPr eaLnBrk="1" hangingPunct="1">
              <a:spcBef>
                <a:spcPct val="0"/>
              </a:spcBef>
              <a:buClrTx/>
              <a:buSzTx/>
              <a:buFontTx/>
              <a:buAutoNum type="arabicPeriod"/>
              <a:defRPr/>
            </a:pPr>
            <a:endParaRPr lang="de-DE" sz="1400" i="1" dirty="0"/>
          </a:p>
          <a:p>
            <a:pPr eaLnBrk="1" hangingPunct="1">
              <a:spcBef>
                <a:spcPct val="0"/>
              </a:spcBef>
              <a:buClrTx/>
              <a:buSzTx/>
              <a:buFontTx/>
              <a:buAutoNum type="arabicPeriod"/>
              <a:defRPr/>
            </a:pPr>
            <a:r>
              <a:rPr lang="de-DE" sz="1600" dirty="0"/>
              <a:t>Antragsformular </a:t>
            </a:r>
            <a:r>
              <a:rPr lang="de-DE" sz="1400" i="1" dirty="0"/>
              <a:t>(Online und unterschriebener Ausdruck, 2fach)</a:t>
            </a:r>
          </a:p>
          <a:p>
            <a:pPr eaLnBrk="1" hangingPunct="1">
              <a:spcBef>
                <a:spcPct val="0"/>
              </a:spcBef>
              <a:buClrTx/>
              <a:buSzTx/>
              <a:buFontTx/>
              <a:buAutoNum type="arabicPeriod"/>
              <a:defRPr/>
            </a:pPr>
            <a:endParaRPr lang="de-DE" sz="1400" i="1" dirty="0"/>
          </a:p>
          <a:p>
            <a:pPr eaLnBrk="1" hangingPunct="1">
              <a:spcBef>
                <a:spcPct val="0"/>
              </a:spcBef>
              <a:buClrTx/>
              <a:buSzTx/>
              <a:buFontTx/>
              <a:buAutoNum type="arabicPeriod"/>
              <a:defRPr/>
            </a:pPr>
            <a:r>
              <a:rPr lang="de-DE" sz="1600" dirty="0"/>
              <a:t>Lebenslauf</a:t>
            </a:r>
          </a:p>
          <a:p>
            <a:pPr eaLnBrk="1" hangingPunct="1">
              <a:spcBef>
                <a:spcPct val="0"/>
              </a:spcBef>
              <a:buClrTx/>
              <a:buSzTx/>
              <a:buFontTx/>
              <a:buAutoNum type="arabicPeriod"/>
              <a:defRPr/>
            </a:pPr>
            <a:endParaRPr lang="de-DE" sz="1600" dirty="0"/>
          </a:p>
          <a:p>
            <a:pPr eaLnBrk="1" hangingPunct="1">
              <a:spcBef>
                <a:spcPct val="0"/>
              </a:spcBef>
              <a:buClrTx/>
              <a:buSzTx/>
              <a:buFontTx/>
              <a:buAutoNum type="arabicPeriod"/>
              <a:defRPr/>
            </a:pPr>
            <a:r>
              <a:rPr lang="de-DE" sz="1600" dirty="0"/>
              <a:t>Motivationsschreiben</a:t>
            </a:r>
          </a:p>
          <a:p>
            <a:pPr eaLnBrk="1" hangingPunct="1">
              <a:spcBef>
                <a:spcPct val="0"/>
              </a:spcBef>
              <a:buClrTx/>
              <a:buSzTx/>
              <a:buFontTx/>
              <a:buAutoNum type="arabicPeriod"/>
              <a:defRPr/>
            </a:pPr>
            <a:endParaRPr lang="de-DE" sz="1600" dirty="0"/>
          </a:p>
          <a:p>
            <a:pPr eaLnBrk="1" hangingPunct="1">
              <a:spcBef>
                <a:spcPct val="0"/>
              </a:spcBef>
              <a:buClrTx/>
              <a:buSzTx/>
              <a:buFontTx/>
              <a:buAutoNum type="arabicPeriod"/>
              <a:defRPr/>
            </a:pPr>
            <a:r>
              <a:rPr lang="de-DE" sz="1600" dirty="0"/>
              <a:t>Bisherige Studienergebnisse (PORTA-Ausdruck)</a:t>
            </a:r>
          </a:p>
          <a:p>
            <a:pPr eaLnBrk="1" hangingPunct="1">
              <a:spcBef>
                <a:spcPct val="0"/>
              </a:spcBef>
              <a:buClrTx/>
              <a:buSzTx/>
              <a:buFontTx/>
              <a:buAutoNum type="arabicPeriod"/>
              <a:defRPr/>
            </a:pPr>
            <a:endParaRPr lang="de-DE" sz="1600" i="1" dirty="0"/>
          </a:p>
          <a:p>
            <a:pPr eaLnBrk="1" hangingPunct="1">
              <a:spcBef>
                <a:spcPct val="0"/>
              </a:spcBef>
              <a:buClrTx/>
              <a:buSzTx/>
              <a:buFontTx/>
              <a:buAutoNum type="arabicPeriod"/>
              <a:defRPr/>
            </a:pPr>
            <a:r>
              <a:rPr lang="de-DE" sz="1600" i="1" dirty="0" smtClean="0"/>
              <a:t>Sprachtestergebnis</a:t>
            </a:r>
          </a:p>
          <a:p>
            <a:pPr marL="457200" lvl="1" indent="0" eaLnBrk="1" hangingPunct="1">
              <a:spcBef>
                <a:spcPct val="0"/>
              </a:spcBef>
              <a:buClrTx/>
              <a:buSzTx/>
              <a:buNone/>
              <a:defRPr/>
            </a:pPr>
            <a:endParaRPr lang="de-DE" sz="1000" i="1" dirty="0" smtClean="0"/>
          </a:p>
          <a:p>
            <a:pPr marL="342900" lvl="1" indent="0" eaLnBrk="1" hangingPunct="1">
              <a:spcBef>
                <a:spcPct val="0"/>
              </a:spcBef>
              <a:buClrTx/>
              <a:buSzTx/>
              <a:buNone/>
              <a:defRPr/>
            </a:pPr>
            <a:r>
              <a:rPr lang="de-DE" sz="1200" dirty="0">
                <a:solidFill>
                  <a:srgbClr val="FF0000"/>
                </a:solidFill>
              </a:rPr>
              <a:t>Englisch</a:t>
            </a:r>
            <a:r>
              <a:rPr lang="de-DE" sz="1200" dirty="0" smtClean="0">
                <a:solidFill>
                  <a:srgbClr val="FF0000"/>
                </a:solidFill>
              </a:rPr>
              <a:t>: 13.01.2022 (Online-Test, vorherige Anmeldung in PORTA erforderlich)</a:t>
            </a:r>
          </a:p>
          <a:p>
            <a:pPr marL="342900" lvl="1" indent="0" eaLnBrk="1" hangingPunct="1">
              <a:spcBef>
                <a:spcPct val="0"/>
              </a:spcBef>
              <a:buClrTx/>
              <a:buSzTx/>
              <a:buNone/>
              <a:defRPr/>
            </a:pPr>
            <a:r>
              <a:rPr lang="de-DE" sz="1200" dirty="0">
                <a:solidFill>
                  <a:srgbClr val="FF0000"/>
                </a:solidFill>
              </a:rPr>
              <a:t>	 </a:t>
            </a:r>
            <a:r>
              <a:rPr lang="de-DE" sz="1200" dirty="0" smtClean="0">
                <a:solidFill>
                  <a:srgbClr val="FF0000"/>
                </a:solidFill>
              </a:rPr>
              <a:t>  17.02.2022 </a:t>
            </a:r>
            <a:r>
              <a:rPr lang="de-DE" sz="1200" dirty="0">
                <a:solidFill>
                  <a:srgbClr val="FF0000"/>
                </a:solidFill>
              </a:rPr>
              <a:t>(Online-Test, vorherige Anmeldung </a:t>
            </a:r>
            <a:r>
              <a:rPr lang="de-DE" sz="1200" dirty="0" smtClean="0">
                <a:solidFill>
                  <a:srgbClr val="FF0000"/>
                </a:solidFill>
              </a:rPr>
              <a:t>in PORTA erforderlich</a:t>
            </a:r>
            <a:r>
              <a:rPr lang="de-DE" sz="1200" dirty="0">
                <a:solidFill>
                  <a:srgbClr val="FF0000"/>
                </a:solidFill>
              </a:rPr>
              <a:t>)</a:t>
            </a:r>
          </a:p>
          <a:p>
            <a:pPr marL="342900" lvl="1" indent="0" eaLnBrk="1" hangingPunct="1">
              <a:spcBef>
                <a:spcPct val="0"/>
              </a:spcBef>
              <a:buClrTx/>
              <a:buSzTx/>
              <a:buNone/>
              <a:defRPr/>
            </a:pPr>
            <a:endParaRPr lang="de-DE" sz="800" dirty="0">
              <a:solidFill>
                <a:srgbClr val="FF0000"/>
              </a:solidFill>
            </a:endParaRPr>
          </a:p>
          <a:p>
            <a:pPr marL="342900" lvl="1" indent="0" eaLnBrk="1" hangingPunct="1">
              <a:spcBef>
                <a:spcPct val="0"/>
              </a:spcBef>
              <a:buClrTx/>
              <a:buSzTx/>
              <a:buNone/>
              <a:defRPr/>
            </a:pPr>
            <a:r>
              <a:rPr lang="de-DE" sz="1200" dirty="0" smtClean="0">
                <a:solidFill>
                  <a:srgbClr val="FF0000"/>
                </a:solidFill>
              </a:rPr>
              <a:t>Französisch: 02.02.2022, 12.00-14:00 Uhr in A 338 (Anmeldung in PORTA bis 31.01.2022)</a:t>
            </a:r>
          </a:p>
          <a:p>
            <a:pPr marL="342900" lvl="1" indent="0" eaLnBrk="1" hangingPunct="1">
              <a:spcBef>
                <a:spcPct val="0"/>
              </a:spcBef>
              <a:buClrTx/>
              <a:buSzTx/>
              <a:buNone/>
              <a:defRPr/>
            </a:pPr>
            <a:endParaRPr lang="de-DE" sz="800" dirty="0">
              <a:solidFill>
                <a:srgbClr val="FF0000"/>
              </a:solidFill>
            </a:endParaRPr>
          </a:p>
          <a:p>
            <a:pPr marL="342900" lvl="1" indent="0" eaLnBrk="1" hangingPunct="1">
              <a:spcBef>
                <a:spcPct val="0"/>
              </a:spcBef>
              <a:buClrTx/>
              <a:buSzTx/>
              <a:buNone/>
              <a:defRPr/>
            </a:pPr>
            <a:r>
              <a:rPr lang="de-DE" sz="1200" dirty="0">
                <a:solidFill>
                  <a:srgbClr val="FF0000"/>
                </a:solidFill>
              </a:rPr>
              <a:t>Spanisch</a:t>
            </a:r>
            <a:r>
              <a:rPr lang="de-DE" sz="1200" dirty="0" smtClean="0">
                <a:solidFill>
                  <a:srgbClr val="FF0000"/>
                </a:solidFill>
              </a:rPr>
              <a:t>: 28.01.2022 (</a:t>
            </a:r>
            <a:r>
              <a:rPr lang="de-DE" sz="1200" dirty="0">
                <a:solidFill>
                  <a:srgbClr val="FF0000"/>
                </a:solidFill>
              </a:rPr>
              <a:t>A</a:t>
            </a:r>
            <a:r>
              <a:rPr lang="de-DE" sz="1200" dirty="0" smtClean="0">
                <a:solidFill>
                  <a:srgbClr val="FF0000"/>
                </a:solidFill>
              </a:rPr>
              <a:t>nmeldung beim IO bis 25.01.2022)</a:t>
            </a:r>
          </a:p>
          <a:p>
            <a:pPr marL="342900" lvl="1" indent="0" eaLnBrk="1" hangingPunct="1">
              <a:spcBef>
                <a:spcPct val="0"/>
              </a:spcBef>
              <a:buClrTx/>
              <a:buSzTx/>
              <a:buNone/>
              <a:defRPr/>
            </a:pPr>
            <a:endParaRPr lang="de-DE" sz="800" dirty="0"/>
          </a:p>
          <a:p>
            <a:pPr marL="0" indent="0" eaLnBrk="1" hangingPunct="1">
              <a:spcBef>
                <a:spcPct val="0"/>
              </a:spcBef>
              <a:buClrTx/>
              <a:buSzTx/>
              <a:buFont typeface="Wingdings 2" panose="05020102010507070707" pitchFamily="18" charset="2"/>
              <a:buNone/>
              <a:defRPr/>
            </a:pPr>
            <a:r>
              <a:rPr lang="de-DE" sz="1600" b="1" dirty="0">
                <a:solidFill>
                  <a:prstClr val="black"/>
                </a:solidFill>
              </a:rPr>
              <a:t>Infos und Formulare abrufbar unter: </a:t>
            </a:r>
          </a:p>
          <a:p>
            <a:pPr marL="0" indent="0" eaLnBrk="1" hangingPunct="1">
              <a:spcBef>
                <a:spcPct val="0"/>
              </a:spcBef>
              <a:buClrTx/>
              <a:buSzTx/>
              <a:buFont typeface="Wingdings 2" panose="05020102010507070707" pitchFamily="18" charset="2"/>
              <a:buNone/>
              <a:defRPr/>
            </a:pPr>
            <a:r>
              <a:rPr lang="de-DE" sz="1600" b="1" dirty="0" smtClean="0">
                <a:solidFill>
                  <a:srgbClr val="0070C0"/>
                </a:solidFill>
              </a:rPr>
              <a:t>www.ins-ausland-downloads.uni-trier.de</a:t>
            </a:r>
            <a:endParaRPr lang="de-DE" sz="1600" b="1" dirty="0">
              <a:solidFill>
                <a:srgbClr val="0070C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r>
              <a:rPr lang="de-DE" dirty="0" smtClean="0"/>
              <a:t>Informationen zum Sprachtest</a:t>
            </a:r>
          </a:p>
        </p:txBody>
      </p:sp>
      <p:sp>
        <p:nvSpPr>
          <p:cNvPr id="33797" name="Rectangle 3"/>
          <p:cNvSpPr>
            <a:spLocks noGrp="1" noChangeArrowheads="1"/>
          </p:cNvSpPr>
          <p:nvPr>
            <p:ph type="body" idx="1"/>
          </p:nvPr>
        </p:nvSpPr>
        <p:spPr>
          <a:xfrm>
            <a:off x="1370013" y="1827213"/>
            <a:ext cx="7594600" cy="4841875"/>
          </a:xfrm>
        </p:spPr>
        <p:txBody>
          <a:bodyPr/>
          <a:lstStyle/>
          <a:p>
            <a:pPr marL="0" indent="0" eaLnBrk="1" hangingPunct="1">
              <a:lnSpc>
                <a:spcPct val="90000"/>
              </a:lnSpc>
              <a:buNone/>
              <a:defRPr/>
            </a:pPr>
            <a:endParaRPr lang="de-DE" sz="1600" dirty="0"/>
          </a:p>
          <a:p>
            <a:pPr eaLnBrk="1" hangingPunct="1">
              <a:lnSpc>
                <a:spcPct val="90000"/>
              </a:lnSpc>
              <a:defRPr/>
            </a:pPr>
            <a:r>
              <a:rPr lang="de-DE" sz="1600" dirty="0" smtClean="0"/>
              <a:t>Der </a:t>
            </a:r>
            <a:r>
              <a:rPr lang="de-DE" sz="1600" dirty="0"/>
              <a:t>schriftliche Test dauert </a:t>
            </a:r>
            <a:r>
              <a:rPr lang="de-DE" sz="1600" dirty="0" smtClean="0"/>
              <a:t>1 – 2 Stunden. </a:t>
            </a:r>
            <a:r>
              <a:rPr lang="de-DE" sz="1600" dirty="0"/>
              <a:t>Hilfsmittel sind nicht </a:t>
            </a:r>
            <a:r>
              <a:rPr lang="de-DE" sz="1600" dirty="0" smtClean="0"/>
              <a:t>erlaubt. Ein </a:t>
            </a:r>
            <a:r>
              <a:rPr lang="de-DE" sz="1600" dirty="0" err="1" smtClean="0"/>
              <a:t>Ein</a:t>
            </a:r>
            <a:r>
              <a:rPr lang="de-DE" sz="1600" dirty="0" smtClean="0"/>
              <a:t> mündlicher Zusatztest ist nicht erforderlich.</a:t>
            </a:r>
            <a:endParaRPr lang="de-DE" sz="1600" dirty="0"/>
          </a:p>
          <a:p>
            <a:pPr eaLnBrk="1" hangingPunct="1">
              <a:lnSpc>
                <a:spcPct val="90000"/>
              </a:lnSpc>
              <a:defRPr/>
            </a:pPr>
            <a:endParaRPr lang="de-DE" sz="1600" dirty="0" smtClean="0"/>
          </a:p>
          <a:p>
            <a:endParaRPr lang="de-DE" sz="1600" dirty="0"/>
          </a:p>
          <a:p>
            <a:r>
              <a:rPr lang="de-DE" sz="1600" dirty="0"/>
              <a:t>Nähere Informationen: </a:t>
            </a:r>
            <a:r>
              <a:rPr lang="de-DE" sz="1600" dirty="0">
                <a:solidFill>
                  <a:srgbClr val="00B050"/>
                </a:solidFill>
                <a:hlinkClick r:id="rId2"/>
              </a:rPr>
              <a:t>http://www.sprachenzentrum.uni-trier.de</a:t>
            </a:r>
            <a:endParaRPr lang="de-DE" sz="1600" dirty="0">
              <a:solidFill>
                <a:srgbClr val="00B050"/>
              </a:solidFill>
            </a:endParaRPr>
          </a:p>
          <a:p>
            <a:pPr marL="0" indent="0">
              <a:buNone/>
            </a:pPr>
            <a:r>
              <a:rPr lang="de-DE" sz="1600" dirty="0">
                <a:solidFill>
                  <a:srgbClr val="00B050"/>
                </a:solidFill>
              </a:rPr>
              <a:t>		</a:t>
            </a:r>
            <a:r>
              <a:rPr lang="de-DE" sz="1600" dirty="0"/>
              <a:t>=&gt; Sprachtests (ERASMUS, DAAD etc.)</a:t>
            </a:r>
          </a:p>
        </p:txBody>
      </p:sp>
    </p:spTree>
    <p:extLst>
      <p:ext uri="{BB962C8B-B14F-4D97-AF65-F5344CB8AC3E}">
        <p14:creationId xmlns:p14="http://schemas.microsoft.com/office/powerpoint/2010/main" val="1153908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EMD - Overhead">
  <a:themeElements>
    <a:clrScheme name="EMD - Overhead 1">
      <a:dk1>
        <a:srgbClr val="000000"/>
      </a:dk1>
      <a:lt1>
        <a:srgbClr val="FFFFFF"/>
      </a:lt1>
      <a:dk2>
        <a:srgbClr val="000000"/>
      </a:dk2>
      <a:lt2>
        <a:srgbClr val="66676A"/>
      </a:lt2>
      <a:accent1>
        <a:srgbClr val="8E8F94"/>
      </a:accent1>
      <a:accent2>
        <a:srgbClr val="4F66A0"/>
      </a:accent2>
      <a:accent3>
        <a:srgbClr val="FFFFFF"/>
      </a:accent3>
      <a:accent4>
        <a:srgbClr val="000000"/>
      </a:accent4>
      <a:accent5>
        <a:srgbClr val="C6C6C8"/>
      </a:accent5>
      <a:accent6>
        <a:srgbClr val="475C91"/>
      </a:accent6>
      <a:hlink>
        <a:srgbClr val="89A2B3"/>
      </a:hlink>
      <a:folHlink>
        <a:srgbClr val="A2A180"/>
      </a:folHlink>
    </a:clrScheme>
    <a:fontScheme name="EMD - Overhead">
      <a:majorFont>
        <a:latin typeface="CorpoS"/>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CorpoS" pitchFamily="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CorpoS" pitchFamily="2" charset="0"/>
          </a:defRPr>
        </a:defPPr>
      </a:lstStyle>
    </a:lnDef>
  </a:objectDefaults>
  <a:extraClrSchemeLst>
    <a:extraClrScheme>
      <a:clrScheme name="EMD - Overhead 1">
        <a:dk1>
          <a:srgbClr val="000000"/>
        </a:dk1>
        <a:lt1>
          <a:srgbClr val="FFFFFF"/>
        </a:lt1>
        <a:dk2>
          <a:srgbClr val="000000"/>
        </a:dk2>
        <a:lt2>
          <a:srgbClr val="66676A"/>
        </a:lt2>
        <a:accent1>
          <a:srgbClr val="8E8F94"/>
        </a:accent1>
        <a:accent2>
          <a:srgbClr val="4F66A0"/>
        </a:accent2>
        <a:accent3>
          <a:srgbClr val="FFFFFF"/>
        </a:accent3>
        <a:accent4>
          <a:srgbClr val="000000"/>
        </a:accent4>
        <a:accent5>
          <a:srgbClr val="C6C6C8"/>
        </a:accent5>
        <a:accent6>
          <a:srgbClr val="475C91"/>
        </a:accent6>
        <a:hlink>
          <a:srgbClr val="89A2B3"/>
        </a:hlink>
        <a:folHlink>
          <a:srgbClr val="A2A1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nsternis">
  <a:themeElements>
    <a:clrScheme name="Finsternis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fontScheme name="Finsternis">
      <a:majorFont>
        <a:latin typeface="Arial"/>
        <a:ea typeface=""/>
        <a:cs typeface="Arial"/>
      </a:majorFont>
      <a:minorFont>
        <a:latin typeface="Verdana"/>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sternis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Finsternis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Finsternis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Finsternis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Finsternis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Finsternis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Finsternis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Finsternis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Finsternis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Finsternis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BEB49B"/>
      </a:lt2>
      <a:accent1>
        <a:srgbClr val="FF9B00"/>
      </a:accent1>
      <a:accent2>
        <a:srgbClr val="9BCD00"/>
      </a:accent2>
      <a:accent3>
        <a:srgbClr val="FFFFFF"/>
      </a:accent3>
      <a:accent4>
        <a:srgbClr val="000000"/>
      </a:accent4>
      <a:accent5>
        <a:srgbClr val="FFCBAA"/>
      </a:accent5>
      <a:accent6>
        <a:srgbClr val="8CBA00"/>
      </a:accent6>
      <a:hlink>
        <a:srgbClr val="696969"/>
      </a:hlink>
      <a:folHlink>
        <a:srgbClr val="7873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BEB49B"/>
      </a:lt2>
      <a:accent1>
        <a:srgbClr val="FF9B00"/>
      </a:accent1>
      <a:accent2>
        <a:srgbClr val="9BCD00"/>
      </a:accent2>
      <a:accent3>
        <a:srgbClr val="FFFFFF"/>
      </a:accent3>
      <a:accent4>
        <a:srgbClr val="000000"/>
      </a:accent4>
      <a:accent5>
        <a:srgbClr val="FFCBAA"/>
      </a:accent5>
      <a:accent6>
        <a:srgbClr val="8CBA00"/>
      </a:accent6>
      <a:hlink>
        <a:srgbClr val="696969"/>
      </a:hlink>
      <a:folHlink>
        <a:srgbClr val="7873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1978</Words>
  <Application>Microsoft Office PowerPoint</Application>
  <PresentationFormat>Bildschirmpräsentation (4:3)</PresentationFormat>
  <Paragraphs>283</Paragraphs>
  <Slides>31</Slides>
  <Notes>0</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31</vt:i4>
      </vt:variant>
    </vt:vector>
  </HeadingPairs>
  <TitlesOfParts>
    <vt:vector size="41" baseType="lpstr">
      <vt:lpstr>Arial</vt:lpstr>
      <vt:lpstr>Calibri</vt:lpstr>
      <vt:lpstr>CorpoS</vt:lpstr>
      <vt:lpstr>Segoe UI</vt:lpstr>
      <vt:lpstr>Times New Roman</vt:lpstr>
      <vt:lpstr>Verdana</vt:lpstr>
      <vt:lpstr>Wingdings</vt:lpstr>
      <vt:lpstr>Wingdings 2</vt:lpstr>
      <vt:lpstr>EMD - Overhead</vt:lpstr>
      <vt:lpstr>Finsternis</vt:lpstr>
      <vt:lpstr>ERASMUS Informationsveranstaltung</vt:lpstr>
      <vt:lpstr>PowerPoint-Präsentation</vt:lpstr>
      <vt:lpstr>PowerPoint-Präsentation</vt:lpstr>
      <vt:lpstr>PowerPoint-Präsentation</vt:lpstr>
      <vt:lpstr>Informationen zum Programm</vt:lpstr>
      <vt:lpstr>Vorteile eines Auslandsaufenthalts</vt:lpstr>
      <vt:lpstr>Leistungen des Programms</vt:lpstr>
      <vt:lpstr>Informationen zur Bewerbung</vt:lpstr>
      <vt:lpstr>Informationen zum Sprachtest</vt:lpstr>
      <vt:lpstr>Informationen zur Bewerbung</vt:lpstr>
      <vt:lpstr>Vergabe der Plätze</vt:lpstr>
      <vt:lpstr>Finanzierung</vt:lpstr>
      <vt:lpstr>ERASMUS und Auslandsbafög </vt:lpstr>
      <vt:lpstr>Beratungsangebote</vt:lpstr>
      <vt:lpstr>Partneruniversitäten des FB VI</vt:lpstr>
      <vt:lpstr>Partneruniversitäten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Verfügbare Plätze</vt:lpstr>
      <vt:lpstr>Andere Finanzierungsinstrumente</vt:lpstr>
      <vt:lpstr>Erasmus Praktikum</vt:lpstr>
      <vt:lpstr>Länderinfos</vt:lpstr>
    </vt:vector>
  </TitlesOfParts>
  <Company>DaimlerChrysler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Informationsveranstaltung</dc:title>
  <dc:creator>JK</dc:creator>
  <cp:lastModifiedBy>Röder, Achim</cp:lastModifiedBy>
  <cp:revision>279</cp:revision>
  <cp:lastPrinted>2013-12-10T14:52:23Z</cp:lastPrinted>
  <dcterms:created xsi:type="dcterms:W3CDTF">2004-10-05T11:04:14Z</dcterms:created>
  <dcterms:modified xsi:type="dcterms:W3CDTF">2022-01-12T18:28:08Z</dcterms:modified>
</cp:coreProperties>
</file>