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48" r:id="rId2"/>
  </p:sldMasterIdLst>
  <p:notesMasterIdLst>
    <p:notesMasterId r:id="rId24"/>
  </p:notesMasterIdLst>
  <p:sldIdLst>
    <p:sldId id="339" r:id="rId3"/>
    <p:sldId id="316" r:id="rId4"/>
    <p:sldId id="317" r:id="rId5"/>
    <p:sldId id="320" r:id="rId6"/>
    <p:sldId id="321" r:id="rId7"/>
    <p:sldId id="318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55" r:id="rId16"/>
    <p:sldId id="347" r:id="rId17"/>
    <p:sldId id="348" r:id="rId18"/>
    <p:sldId id="349" r:id="rId19"/>
    <p:sldId id="350" r:id="rId20"/>
    <p:sldId id="351" r:id="rId21"/>
    <p:sldId id="356" r:id="rId22"/>
    <p:sldId id="352" r:id="rId23"/>
  </p:sldIdLst>
  <p:sldSz cx="12192000" cy="6858000"/>
  <p:notesSz cx="68199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6BB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4" autoAdjust="0"/>
    <p:restoredTop sz="72683" autoAdjust="0"/>
  </p:normalViewPr>
  <p:slideViewPr>
    <p:cSldViewPr snapToGrid="0" snapToObjects="1">
      <p:cViewPr varScale="1">
        <p:scale>
          <a:sx n="92" d="100"/>
          <a:sy n="92" d="100"/>
        </p:scale>
        <p:origin x="102" y="6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47" d="100"/>
          <a:sy n="147" d="100"/>
        </p:scale>
        <p:origin x="4800" y="224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A49C3-5E05-F140-B16B-9ADFFD2F256B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60ECF-A4B4-D848-A053-848EA3D958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72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In den USA kommen die Studierenden in der Regel alle von einer High School. Die meisten sind dann 17 oder 18 Jahre. </a:t>
            </a:r>
          </a:p>
          <a:p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Undergraduate Programs = Bachelor dauern 4 Jahre: Breites Studium, man kann aus einer breiten Palette wählen (broad field of courses from different subjects)</a:t>
            </a:r>
          </a:p>
          <a:p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Der reguläre Master takes only 1 year!</a:t>
            </a:r>
          </a:p>
          <a:p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Professionell schools (Law schools) are only open for students with staatsexamen: Manchmal gibt es aber pre-Law-Courses, for Students ohne Staatsexamen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0ECF-A4B4-D848-A053-848EA3D9585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5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3500 Euro für 9-10 Monate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2500 Euro für 1 Semester (3-4 Monate) (August, Sept, Okt, Nov, Dez)</a:t>
            </a:r>
          </a:p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Man bekommt also für 350-400 Euro pro Monat Unterkunft und Verpflegung kostenlos!!!</a:t>
            </a:r>
          </a:p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Man kann u.U. eine Staffelung (instalments) vereinbaren.</a:t>
            </a:r>
          </a:p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0ECF-A4B4-D848-A053-848EA3D9585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43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0ECF-A4B4-D848-A053-848EA3D9585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52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Unterschiede: </a:t>
            </a:r>
          </a:p>
          <a:p>
            <a:pPr marL="185766" indent="-185766">
              <a:spcBef>
                <a:spcPts val="1300"/>
              </a:spcBef>
              <a:buFont typeface="Arial" panose="020B0604020202020204" pitchFamily="34" charset="0"/>
              <a:buChar char="•"/>
            </a:pP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66" indent="-185766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Charakter der Uni: Konfessionelle Uni, private Uni oder öffentlich</a:t>
            </a:r>
          </a:p>
          <a:p>
            <a:pPr marL="185766" indent="-185766">
              <a:spcBef>
                <a:spcPts val="1300"/>
              </a:spcBef>
              <a:buFont typeface="Arial" panose="020B0604020202020204" pitchFamily="34" charset="0"/>
              <a:buChar char="•"/>
            </a:pP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66" indent="-185766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Nur Sprachassistenz oder daneben noch Full course load (St. Thomas: Möglichkeit sein eigenes Studium voranzubringen (kostenlos!, sonst mind. 3800 Euro Eigenbeteiligung)</a:t>
            </a:r>
          </a:p>
          <a:p>
            <a:pPr marL="185766" indent="-185766">
              <a:spcBef>
                <a:spcPts val="1300"/>
              </a:spcBef>
              <a:buFont typeface="Arial" panose="020B0604020202020204" pitchFamily="34" charset="0"/>
              <a:buChar char="•"/>
            </a:pP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66" indent="-185766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Tätigkeiten sind ähnlich, Unterschiede in der Stundenzahl oder ob noch im Freizeitbereich etwas geleistet werden muss (z.B. Betreuung deutsches Haus)</a:t>
            </a:r>
          </a:p>
          <a:p>
            <a:pPr marL="185766" indent="-185766">
              <a:spcBef>
                <a:spcPts val="1300"/>
              </a:spcBef>
              <a:buFont typeface="Arial" panose="020B0604020202020204" pitchFamily="34" charset="0"/>
              <a:buChar char="•"/>
            </a:pP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66" indent="-185766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Leistungen sind unterschiedlich (bei manchen gibt es keine Verpflegung, bei manchnen gibt es noch ein Stipendium, was aber nicht ganz sicher ist)</a:t>
            </a:r>
          </a:p>
          <a:p>
            <a:pPr marL="185766" indent="-185766">
              <a:spcBef>
                <a:spcPts val="1300"/>
              </a:spcBef>
              <a:buFont typeface="Arial" panose="020B0604020202020204" pitchFamily="34" charset="0"/>
              <a:buChar char="•"/>
            </a:pP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66" indent="-185766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Gardner-Webb: Unterbringung im Frauenwohnheim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0ECF-A4B4-D848-A053-848EA3D9585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55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r Verbinder 8">
            <a:extLst>
              <a:ext uri="{FF2B5EF4-FFF2-40B4-BE49-F238E27FC236}">
                <a16:creationId xmlns:a16="http://schemas.microsoft.com/office/drawing/2014/main" id="{6C2C1ADB-A326-A081-8716-0B170ED24257}"/>
              </a:ext>
            </a:extLst>
          </p:cNvPr>
          <p:cNvCxnSpPr>
            <a:cxnSpLocks/>
          </p:cNvCxnSpPr>
          <p:nvPr userDrawn="1"/>
        </p:nvCxnSpPr>
        <p:spPr>
          <a:xfrm>
            <a:off x="0" y="6311099"/>
            <a:ext cx="12192000" cy="0"/>
          </a:xfrm>
          <a:prstGeom prst="line">
            <a:avLst/>
          </a:prstGeom>
          <a:ln w="28575">
            <a:solidFill>
              <a:srgbClr val="00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94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C38082F-EE7B-2941-85E5-DB86F70AD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800" y="1599624"/>
            <a:ext cx="5094000" cy="761555"/>
          </a:xfrm>
          <a:prstGeom prst="rect">
            <a:avLst/>
          </a:prstGeom>
        </p:spPr>
        <p:txBody>
          <a:bodyPr lIns="0" tIns="468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09E3442C-DA8F-D748-9AE3-E9E062BEB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0800" y="2382418"/>
            <a:ext cx="5094000" cy="3710369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4ADF02F3-3BFC-0F41-A2CE-2F168E76DE4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84800" y="1599624"/>
            <a:ext cx="5094000" cy="761555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 dirty="0"/>
              <a:t>Mastertextformat bearbeiten </a:t>
            </a:r>
          </a:p>
          <a:p>
            <a:r>
              <a:rPr lang="de-DE" dirty="0"/>
              <a:t>Zweite Zeile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1989C4AA-48F7-C942-A0EB-5682C3878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4800" y="2382458"/>
            <a:ext cx="5094000" cy="3710368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4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6475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AC9318E8-0AE0-6999-22E6-1E32D2EF9D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EE699913-21C1-80E5-0D6F-E3E390AB7D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564339FF-D2E0-A4D9-555C-DD04CC514409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520703A-C0AF-940F-D316-0C880BAEB2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6A29DCEA-4D96-1AE7-2C2D-4DFC7648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4788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D5024E65-F1E9-9684-00BD-ECE2F042F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58D03F78-4319-3C62-FD9B-0145C866C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B34B7C6-867C-6F92-1BA7-F33EC70B4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38AB138B-677B-585F-2289-F5A8DFDC04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16E87229-C8CF-8E98-F3D6-DE85A740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12824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3660F3FA-8CDB-723F-CFD7-686C58554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r>
              <a:rPr lang="de-DE"/>
              <a:t> von 21</a:t>
            </a:r>
            <a:endParaRPr lang="de-DE" dirty="0"/>
          </a:p>
        </p:txBody>
      </p:sp>
      <p:sp>
        <p:nvSpPr>
          <p:cNvPr id="4" name="Fußzeilenplatzhalter 17">
            <a:extLst>
              <a:ext uri="{FF2B5EF4-FFF2-40B4-BE49-F238E27FC236}">
                <a16:creationId xmlns:a16="http://schemas.microsoft.com/office/drawing/2014/main" id="{D3BABC22-E7FF-086D-33BD-C01F973B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65CDA5C9-12B4-8F6C-AA79-5EAD16755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F9A38525-6C4A-8D71-7DA5-F4603FD7C6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194651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3FD9EC2-AB41-A94A-A2F3-2C36006C3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800" y="1159201"/>
            <a:ext cx="6120000" cy="4933624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4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5650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5888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983859E-7E79-7141-8F60-FDD9E8F68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0800" y="2170800"/>
            <a:ext cx="3888000" cy="392400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4000" indent="-252000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2CA14CE-4486-F64B-BBD8-56F5296F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799" y="1008000"/>
            <a:ext cx="3888000" cy="10079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2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36CD151A-9F80-B1A7-F054-686F559A0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17">
            <a:extLst>
              <a:ext uri="{FF2B5EF4-FFF2-40B4-BE49-F238E27FC236}">
                <a16:creationId xmlns:a16="http://schemas.microsoft.com/office/drawing/2014/main" id="{C9D9D3FD-A4FE-A0C8-209F-C11438672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CEEF6175-0B0E-AEAF-1304-0EA3B803C24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43517243-8D3B-6A9B-5C5C-1413BAD1ED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213722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21C4A218-B5CB-9A46-8CFB-327B50BF0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58800" y="1160462"/>
            <a:ext cx="6120000" cy="49307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E98B584-44EF-3D47-B113-0ECF7BB27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0800" y="2169247"/>
            <a:ext cx="3888000" cy="3923578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5650" indent="-250825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6475" indent="-250825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58888" indent="-250825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6E48AB0-B94F-C544-841A-356FB877F0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0800" y="1008000"/>
            <a:ext cx="3888000" cy="10079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2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2" name="Foliennummernplatzhalter 15">
            <a:extLst>
              <a:ext uri="{FF2B5EF4-FFF2-40B4-BE49-F238E27FC236}">
                <a16:creationId xmlns:a16="http://schemas.microsoft.com/office/drawing/2014/main" id="{BA304C3E-E7B1-EDD8-85E7-DD8837A36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17">
            <a:extLst>
              <a:ext uri="{FF2B5EF4-FFF2-40B4-BE49-F238E27FC236}">
                <a16:creationId xmlns:a16="http://schemas.microsoft.com/office/drawing/2014/main" id="{941D68C6-D0F1-B213-9381-AD348C00D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8C9CA74A-BDB1-EBC2-503C-787C212117D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29CF426-5B0D-4506-5192-EC3D6FE6139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2148135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C5BD2A7-C117-2340-966C-2D61561660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160463"/>
            <a:ext cx="12193200" cy="38860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C6EA102-7346-3135-3F0D-4ABBF28C1C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289" y="146927"/>
            <a:ext cx="2169506" cy="747256"/>
          </a:xfrm>
          <a:prstGeom prst="rect">
            <a:avLst/>
          </a:prstGeom>
        </p:spPr>
      </p:pic>
      <p:sp>
        <p:nvSpPr>
          <p:cNvPr id="5" name="Untertitel 2">
            <a:extLst>
              <a:ext uri="{FF2B5EF4-FFF2-40B4-BE49-F238E27FC236}">
                <a16:creationId xmlns:a16="http://schemas.microsoft.com/office/drawing/2014/main" id="{40FF52FD-B7CC-85F3-F833-401D43B12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47259"/>
            <a:ext cx="12193199" cy="681808"/>
          </a:xfrm>
          <a:prstGeom prst="rect">
            <a:avLst/>
          </a:prstGeom>
          <a:solidFill>
            <a:schemeClr val="bg1"/>
          </a:solidFill>
        </p:spPr>
        <p:txBody>
          <a:bodyPr wrap="square" lIns="882000" tIns="90000" rIns="882000" bIns="270000">
            <a:spAutoFit/>
          </a:bodyPr>
          <a:lstStyle>
            <a:lvl1pPr marL="0" indent="0" algn="r">
              <a:lnSpc>
                <a:spcPct val="120000"/>
              </a:lnSpc>
              <a:spcBef>
                <a:spcPts val="800"/>
              </a:spcBef>
              <a:buNone/>
              <a:defRPr sz="19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2534B3C-8D6A-1406-D76B-57624BFD3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64141"/>
            <a:ext cx="12193199" cy="984804"/>
          </a:xfrm>
          <a:prstGeom prst="rect">
            <a:avLst/>
          </a:prstGeom>
          <a:solidFill>
            <a:schemeClr val="bg1"/>
          </a:solidFill>
        </p:spPr>
        <p:txBody>
          <a:bodyPr wrap="square" lIns="882000" tIns="270000" rIns="882000" bIns="108000" anchor="b" anchorCtr="0">
            <a:spAutoFit/>
          </a:bodyPr>
          <a:lstStyle>
            <a:lvl1pPr algn="r">
              <a:lnSpc>
                <a:spcPct val="120000"/>
              </a:lnSpc>
              <a:defRPr sz="36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95F0F3DD-D891-56F2-184B-946B725DD5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275866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6173932-D084-F44C-ACAE-B1E7B7EE3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800" y="1691480"/>
            <a:ext cx="10368000" cy="440280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 defTabSz="9144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lang="de-DE" sz="1600" b="0" i="0" u="none" strike="noStrike" smtClean="0">
                <a:effectLst/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5650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6475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15">
            <a:extLst>
              <a:ext uri="{FF2B5EF4-FFF2-40B4-BE49-F238E27FC236}">
                <a16:creationId xmlns:a16="http://schemas.microsoft.com/office/drawing/2014/main" id="{2B6DBDB6-246C-F1FC-DEBE-72A43FF47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r>
              <a:rPr lang="de-DE"/>
              <a:t> von 21</a:t>
            </a:r>
            <a:endParaRPr lang="de-DE" dirty="0"/>
          </a:p>
        </p:txBody>
      </p:sp>
      <p:sp>
        <p:nvSpPr>
          <p:cNvPr id="6" name="Fußzeilenplatzhalter 17">
            <a:extLst>
              <a:ext uri="{FF2B5EF4-FFF2-40B4-BE49-F238E27FC236}">
                <a16:creationId xmlns:a16="http://schemas.microsoft.com/office/drawing/2014/main" id="{DA7EC163-418D-489A-E6DA-FD5745E00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9D3426FB-5A69-5AF5-07D7-C93DED28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83B881F2-C948-D110-B8BC-AB74D1C9A6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4" name="Titelplatzhalter 6">
            <a:extLst>
              <a:ext uri="{FF2B5EF4-FFF2-40B4-BE49-F238E27FC236}">
                <a16:creationId xmlns:a16="http://schemas.microsoft.com/office/drawing/2014/main" id="{D4A8B447-1804-BECF-BA96-27632E3A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1824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26A725FD-18CF-F94D-A2F4-41610FB9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628775"/>
            <a:ext cx="10368000" cy="2896425"/>
          </a:xfrm>
          <a:prstGeom prst="rect">
            <a:avLst/>
          </a:prstGeom>
        </p:spPr>
        <p:txBody>
          <a:bodyPr tIns="270000" bIns="144000" anchor="b"/>
          <a:lstStyle>
            <a:lvl1pPr algn="ctr">
              <a:lnSpc>
                <a:spcPct val="120000"/>
              </a:lnSpc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FD7794E-9C04-4049-90EF-D0E36661E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800" y="4530471"/>
            <a:ext cx="10368000" cy="1562354"/>
          </a:xfrm>
          <a:prstGeom prst="rect">
            <a:avLst/>
          </a:prstGeom>
        </p:spPr>
        <p:txBody>
          <a:bodyPr wrap="square" tIns="90000" bIns="360000">
            <a:noAutofit/>
          </a:bodyPr>
          <a:lstStyle>
            <a:lvl1pPr marL="0" indent="0" algn="ctr">
              <a:lnSpc>
                <a:spcPct val="120000"/>
              </a:lnSpc>
              <a:spcBef>
                <a:spcPts val="800"/>
              </a:spcBef>
              <a:buNone/>
              <a:defRPr sz="19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2" name="Foliennummernplatzhalter 15">
            <a:extLst>
              <a:ext uri="{FF2B5EF4-FFF2-40B4-BE49-F238E27FC236}">
                <a16:creationId xmlns:a16="http://schemas.microsoft.com/office/drawing/2014/main" id="{44596092-014F-EA6C-1555-08DC5E06F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17">
            <a:extLst>
              <a:ext uri="{FF2B5EF4-FFF2-40B4-BE49-F238E27FC236}">
                <a16:creationId xmlns:a16="http://schemas.microsoft.com/office/drawing/2014/main" id="{79ED8A21-BAD5-CD95-8305-1652DE472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32CB6692-8A7B-A759-7858-7E2FB8A90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9206953B-4A61-593C-3E42-9A440D8561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2955153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10800" y="1692000"/>
            <a:ext cx="5094000" cy="440280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4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C2B1123A-36B9-6E4F-89E1-12789B1B0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00" y="1692000"/>
            <a:ext cx="5094000" cy="440280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4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A3D2C0A7-B232-A616-EB18-C9A0FCBE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708A327A-D709-094D-FC5B-99B656AAA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B3CBA3F2-1A1D-D93F-1D40-694CE2F2B95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FA3BB05-8851-7CDF-5F93-FADFB2B627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10" name="Titelplatzhalter 6">
            <a:extLst>
              <a:ext uri="{FF2B5EF4-FFF2-40B4-BE49-F238E27FC236}">
                <a16:creationId xmlns:a16="http://schemas.microsoft.com/office/drawing/2014/main" id="{A4AECCF8-6E30-A903-4AFC-69A53A12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9163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10798" y="1692000"/>
            <a:ext cx="6768001" cy="440280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D829C67-1150-9B46-A667-47E580A580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8800" y="1160463"/>
            <a:ext cx="3240000" cy="493236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F7C87185-1DF8-598A-5675-47913465A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96D9AC96-F0AC-65E6-14EF-C54418552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8960FA9A-B6FB-C6E7-B57B-FBCDD897F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F77BA09-4DE9-CE1B-486E-11584998150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6EE74DE0-6C64-077C-FF09-430EBFA3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6767999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06150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0800" y="1692000"/>
            <a:ext cx="6768000" cy="44028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D829C67-1150-9B46-A667-47E580A580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8800" y="1159200"/>
            <a:ext cx="3240000" cy="23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82FD49A2-1B6F-D94C-8762-B34B87F8F5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38800" y="3733200"/>
            <a:ext cx="3240000" cy="23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3C12D023-FB44-03AC-83E7-CB078B33E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61F16BEB-59AB-907F-B510-BFC254383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5F26C533-1CE4-A435-D95E-065DAC51E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67308EBF-B3E7-8AA8-6A07-E3789E9E86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F57E9BF5-26C1-B273-26B0-DA7ED17A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67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4247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0800" y="1692000"/>
            <a:ext cx="5094000" cy="4404425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F515033-1025-CBFF-C7D5-F2F0654E6581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84800" y="1159200"/>
            <a:ext cx="5094000" cy="235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5DE121F4-EB7F-4B2F-793A-916FB8CE85E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184800" y="3733200"/>
            <a:ext cx="5094000" cy="235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F3F44E2E-7A8D-CC94-D5C7-F3AC2DACC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FFE3870A-455C-0690-45A6-0CE00350E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D9D9A56-105C-4F42-A8C0-7F3C8E4A9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8EC1A79-581F-830A-2738-12A70027A1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7F0DF5F4-6D23-CE14-343A-69C14F119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5094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4575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0800" y="1692000"/>
            <a:ext cx="5094000" cy="208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B88B6645-8BBD-7448-A4B7-79E7EF86F6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184800" y="1692000"/>
            <a:ext cx="5094000" cy="208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93C1E32A-1D11-BC4C-A04A-1F50931D25B6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910800" y="4004825"/>
            <a:ext cx="5094000" cy="208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7142C0A4-96F9-B745-AA2B-D56EC002372A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84800" y="4004825"/>
            <a:ext cx="5094000" cy="208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35279CD3-981B-0623-CD4D-42F597E00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A42675CC-1FAD-214C-F024-180D8C173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FD4618D-A656-10DD-5B49-611F79929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B69265C-68A9-89C9-2C73-7CB3D64496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D44E3724-D913-A793-AB45-486E29966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1467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489058C-2F4E-6974-B890-DDF4BEC71C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5300" y="2161234"/>
            <a:ext cx="7361399" cy="25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1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8">
            <a:extLst>
              <a:ext uri="{FF2B5EF4-FFF2-40B4-BE49-F238E27FC236}">
                <a16:creationId xmlns:a16="http://schemas.microsoft.com/office/drawing/2014/main" id="{AFD842AF-E3D8-DB4A-9047-7BA9916E8A22}"/>
              </a:ext>
            </a:extLst>
          </p:cNvPr>
          <p:cNvCxnSpPr>
            <a:cxnSpLocks/>
          </p:cNvCxnSpPr>
          <p:nvPr userDrawn="1"/>
        </p:nvCxnSpPr>
        <p:spPr>
          <a:xfrm>
            <a:off x="0" y="6311099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2A83FE5-535E-5D45-A691-0631B6E899E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98552"/>
            <a:ext cx="2743200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A4EE746-8BC1-BA49-AD8A-B5076008CB3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52289" y="146927"/>
            <a:ext cx="2169506" cy="747256"/>
          </a:xfrm>
          <a:prstGeom prst="rect">
            <a:avLst/>
          </a:prstGeom>
        </p:spPr>
      </p:pic>
      <p:sp>
        <p:nvSpPr>
          <p:cNvPr id="7" name="Titelplatzhalter 6">
            <a:extLst>
              <a:ext uri="{FF2B5EF4-FFF2-40B4-BE49-F238E27FC236}">
                <a16:creationId xmlns:a16="http://schemas.microsoft.com/office/drawing/2014/main" id="{9A0870FE-E73E-3B22-06B7-02F1F0FA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4C5A258-410A-FF70-8D51-019ED5278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800" y="1692000"/>
            <a:ext cx="10368000" cy="4402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A56E45D3-4EA6-BB87-162E-983C54B7A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43AB0E7-D970-42D3-A8E5-264E5C82570F}" type="slidenum">
              <a:rPr lang="de-DE" smtClean="0"/>
              <a:pPr/>
              <a:t>‹Nr.›</a:t>
            </a:fld>
            <a:r>
              <a:rPr lang="de-DE"/>
              <a:t> von 21</a:t>
            </a:r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4D9597D3-749E-D7BA-F4C5-65CE23AE8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1469AC0-D4CF-501E-ADD3-39A186263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</p:spTree>
    <p:extLst>
      <p:ext uri="{BB962C8B-B14F-4D97-AF65-F5344CB8AC3E}">
        <p14:creationId xmlns:p14="http://schemas.microsoft.com/office/powerpoint/2010/main" val="214596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2" r:id="rId4"/>
    <p:sldLayoutId id="2147483660" r:id="rId5"/>
    <p:sldLayoutId id="2147483661" r:id="rId6"/>
    <p:sldLayoutId id="2147483664" r:id="rId7"/>
    <p:sldLayoutId id="2147483663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50825" indent="-250825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006475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260000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8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orient="horz" pos="187" userDrawn="1">
          <p15:clr>
            <a:srgbClr val="F26B43"/>
          </p15:clr>
        </p15:guide>
        <p15:guide id="5" pos="574" userDrawn="1">
          <p15:clr>
            <a:srgbClr val="F26B43"/>
          </p15:clr>
        </p15:guide>
        <p15:guide id="7" pos="7106" userDrawn="1">
          <p15:clr>
            <a:srgbClr val="F26B43"/>
          </p15:clr>
        </p15:guide>
        <p15:guide id="8" orient="horz" pos="731" userDrawn="1">
          <p15:clr>
            <a:srgbClr val="F26B43"/>
          </p15:clr>
        </p15:guide>
        <p15:guide id="9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-ausland-downloads.uni-trier.de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lbright.de/programs-for-germans" TargetMode="External"/><Relationship Id="rId2" Type="http://schemas.openxmlformats.org/officeDocument/2006/relationships/hyperlink" Target="https://www.uni-trier.de/index.php?id=29713#c6621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kmk-pad.org/programme/fremdsprachenassistenzkraefte.html" TargetMode="External"/><Relationship Id="rId5" Type="http://schemas.openxmlformats.org/officeDocument/2006/relationships/hyperlink" Target="http://www.promos.uni-trier.de/" TargetMode="External"/><Relationship Id="rId4" Type="http://schemas.openxmlformats.org/officeDocument/2006/relationships/hyperlink" Target="http://www.auslandsstipendien.de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trier.de/international/wege-ins-ausland/praktikum-im-ausland" TargetMode="External"/><Relationship Id="rId3" Type="http://schemas.openxmlformats.org/officeDocument/2006/relationships/hyperlink" Target="http://www.educationusa.de/" TargetMode="External"/><Relationship Id="rId7" Type="http://schemas.openxmlformats.org/officeDocument/2006/relationships/hyperlink" Target="https://www.uni-trier.de/international/wege-ins-ausland" TargetMode="External"/><Relationship Id="rId2" Type="http://schemas.openxmlformats.org/officeDocument/2006/relationships/hyperlink" Target="https://www.uni-trier.de/international/wege-ins-ausland/studium-im-ausland/studium-usa-kanada-australie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merikahaus.de/service/fuer-studierende/" TargetMode="External"/><Relationship Id="rId5" Type="http://schemas.openxmlformats.org/officeDocument/2006/relationships/hyperlink" Target="https://www.daad.de/de/laenderinformationen/amerika/kanada/" TargetMode="External"/><Relationship Id="rId4" Type="http://schemas.openxmlformats.org/officeDocument/2006/relationships/hyperlink" Target="https://www.daad.de/de/laenderinformationen/amerika/vereinigte-staaten-von-amerik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uni-trier.de/international/wege-ins-ausland/studium-im-ausland/studium-usa-kanada-australie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isep.org/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isep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86E666F-D02B-E665-D8B8-BEE395BD34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B73E79-99CF-906F-32E1-48D6A277A7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F624D7B9-7C2A-4D57-77E9-92E51EEF6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pPr algn="ctr"/>
            <a:r>
              <a:rPr lang="en-US" altLang="de-DE" sz="4400" b="1"/>
              <a:t>Study through exchange and scholarship programs in Canada or the USA in 2024/25</a:t>
            </a:r>
            <a:endParaRPr lang="de-DE" altLang="de-DE" sz="4400"/>
          </a:p>
          <a:p>
            <a:endParaRPr lang="de-DE"/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07DE552D-C578-2D9D-42C7-286E59860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32" y="3271837"/>
            <a:ext cx="180399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C214C84-1D0D-064B-F489-811E17F6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75" y="3313112"/>
            <a:ext cx="1633537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665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B2CBFF-93D3-219B-B257-6BFFE465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Balken3">
            <a:extLst>
              <a:ext uri="{FF2B5EF4-FFF2-40B4-BE49-F238E27FC236}">
                <a16:creationId xmlns:a16="http://schemas.microsoft.com/office/drawing/2014/main" id="{9E3D03F3-76E2-BB69-B704-F82E2ACB3092}"/>
              </a:ext>
            </a:extLst>
          </p:cNvPr>
          <p:cNvSpPr/>
          <p:nvPr/>
        </p:nvSpPr>
        <p:spPr>
          <a:xfrm>
            <a:off x="0" y="6311900"/>
            <a:ext cx="8128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9FFA6-A763-9815-0ED6-28B87FBB7D97}"/>
              </a:ext>
            </a:extLst>
          </p:cNvPr>
          <p:cNvSpPr txBox="1"/>
          <p:nvPr/>
        </p:nvSpPr>
        <p:spPr>
          <a:xfrm>
            <a:off x="406400" y="1257300"/>
            <a:ext cx="11575473" cy="3294300"/>
          </a:xfrm>
          <a:prstGeom prst="rect">
            <a:avLst/>
          </a:prstGeom>
          <a:noFill/>
        </p:spPr>
        <p:txBody>
          <a:bodyPr wrap="square" lIns="0" rIns="0" bIns="46800" rtlCol="0">
            <a:spAutoFit/>
          </a:bodyPr>
          <a:lstStyle/>
          <a:p>
            <a:pPr algn="l"/>
            <a:r>
              <a:rPr lang="en-US" sz="3200" b="1">
                <a:solidFill>
                  <a:srgbClr val="007AC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Teaching assistantships</a:t>
            </a:r>
          </a:p>
          <a:p>
            <a:pPr algn="l"/>
            <a:r>
              <a:rPr lang="en-US" sz="2000" i="1">
                <a:latin typeface="Segoe UI" panose="020B0502040204020203" pitchFamily="34" charset="0"/>
                <a:cs typeface="Segoe UI" panose="020B0502040204020203" pitchFamily="34" charset="0"/>
              </a:rPr>
              <a:t>Collaboration including teaching in the German Department of Colleges; taking usually one course per semester from the university's range of courses</a:t>
            </a:r>
          </a:p>
          <a:p>
            <a:pPr algn="l"/>
            <a:endParaRPr 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>Partners of Trier University for TA‘s:</a:t>
            </a:r>
            <a:b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Texas Christian University, Fort Worth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Gardner-Webb-University, Boiling Springs, North Carolina</a:t>
            </a:r>
          </a:p>
          <a:p>
            <a:pPr algn="l"/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AC44826-A6B0-995A-26FE-DEFA1463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031" y="751681"/>
            <a:ext cx="16335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47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B2CBFF-93D3-219B-B257-6BFFE465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Balken3">
            <a:extLst>
              <a:ext uri="{FF2B5EF4-FFF2-40B4-BE49-F238E27FC236}">
                <a16:creationId xmlns:a16="http://schemas.microsoft.com/office/drawing/2014/main" id="{9E3D03F3-76E2-BB69-B704-F82E2ACB3092}"/>
              </a:ext>
            </a:extLst>
          </p:cNvPr>
          <p:cNvSpPr/>
          <p:nvPr/>
        </p:nvSpPr>
        <p:spPr>
          <a:xfrm>
            <a:off x="0" y="6311900"/>
            <a:ext cx="8128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9FFA6-A763-9815-0ED6-28B87FBB7D97}"/>
              </a:ext>
            </a:extLst>
          </p:cNvPr>
          <p:cNvSpPr txBox="1"/>
          <p:nvPr/>
        </p:nvSpPr>
        <p:spPr>
          <a:xfrm>
            <a:off x="519545" y="1257300"/>
            <a:ext cx="11575473" cy="4740850"/>
          </a:xfrm>
          <a:prstGeom prst="rect">
            <a:avLst/>
          </a:prstGeom>
          <a:noFill/>
        </p:spPr>
        <p:txBody>
          <a:bodyPr wrap="square" lIns="0" rIns="0" bIns="46800" rtlCol="0">
            <a:spAutoFit/>
          </a:bodyPr>
          <a:lstStyle/>
          <a:p>
            <a:r>
              <a:rPr lang="en-US" sz="2800" b="1">
                <a:solidFill>
                  <a:srgbClr val="007AC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Teaching assistantships</a:t>
            </a:r>
          </a:p>
          <a:p>
            <a:pPr algn="l"/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>Target groups:</a:t>
            </a:r>
          </a:p>
          <a:p>
            <a:pPr algn="l"/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Students studying English, German as a foreign language and/or German studies in their Bachelor's or Master's degree program</a:t>
            </a:r>
          </a:p>
          <a:p>
            <a:pPr algn="l"/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Hamline und Gardner-Webb-University: completed bachelor's degree at the beginning of the stay</a:t>
            </a:r>
          </a:p>
          <a:p>
            <a:pPr algn="l"/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You should have completed the DaF basic modules by the start of the stay; Interested students without a DaF degree should be ready to acquire the basics of DaF in the semester(s) before the stay. </a:t>
            </a:r>
          </a:p>
          <a:p>
            <a:pPr algn="l"/>
            <a:endParaRPr 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>Duration:  </a:t>
            </a:r>
          </a:p>
          <a:p>
            <a:pPr algn="l"/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one academic year (not only 1 semester!)</a:t>
            </a: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670846E-57B5-04DB-F38A-CC5911718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031" y="751681"/>
            <a:ext cx="16335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84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B2CBFF-93D3-219B-B257-6BFFE465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Balken3">
            <a:extLst>
              <a:ext uri="{FF2B5EF4-FFF2-40B4-BE49-F238E27FC236}">
                <a16:creationId xmlns:a16="http://schemas.microsoft.com/office/drawing/2014/main" id="{9E3D03F3-76E2-BB69-B704-F82E2ACB3092}"/>
              </a:ext>
            </a:extLst>
          </p:cNvPr>
          <p:cNvSpPr/>
          <p:nvPr/>
        </p:nvSpPr>
        <p:spPr>
          <a:xfrm>
            <a:off x="0" y="6311900"/>
            <a:ext cx="8128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9FFA6-A763-9815-0ED6-28B87FBB7D97}"/>
              </a:ext>
            </a:extLst>
          </p:cNvPr>
          <p:cNvSpPr txBox="1"/>
          <p:nvPr/>
        </p:nvSpPr>
        <p:spPr>
          <a:xfrm>
            <a:off x="519545" y="1257300"/>
            <a:ext cx="11575473" cy="2740302"/>
          </a:xfrm>
          <a:prstGeom prst="rect">
            <a:avLst/>
          </a:prstGeom>
          <a:noFill/>
        </p:spPr>
        <p:txBody>
          <a:bodyPr wrap="square" lIns="0" rIns="0" bIns="46800" rtlCol="0">
            <a:spAutoFit/>
          </a:bodyPr>
          <a:lstStyle/>
          <a:p>
            <a:r>
              <a:rPr lang="en-US" sz="2800" b="1">
                <a:solidFill>
                  <a:srgbClr val="007AC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Financing/Funding for teaching assistants </a:t>
            </a:r>
          </a:p>
          <a:p>
            <a:pPr algn="l"/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exemption from tuition fees at the host university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free accommodation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meal plan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possibly monthly grant</a:t>
            </a:r>
          </a:p>
          <a:p>
            <a:pPr algn="l"/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(Can be combined with BAföG and / or PROMOS funding)</a:t>
            </a:r>
          </a:p>
          <a:p>
            <a:pPr algn="l"/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3505247-714C-8A6B-59C2-C3C165291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031" y="751681"/>
            <a:ext cx="16335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70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B2CBFF-93D3-219B-B257-6BFFE465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Balken3">
            <a:extLst>
              <a:ext uri="{FF2B5EF4-FFF2-40B4-BE49-F238E27FC236}">
                <a16:creationId xmlns:a16="http://schemas.microsoft.com/office/drawing/2014/main" id="{9E3D03F3-76E2-BB69-B704-F82E2ACB3092}"/>
              </a:ext>
            </a:extLst>
          </p:cNvPr>
          <p:cNvSpPr/>
          <p:nvPr/>
        </p:nvSpPr>
        <p:spPr>
          <a:xfrm>
            <a:off x="0" y="6311900"/>
            <a:ext cx="8128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9FFA6-A763-9815-0ED6-28B87FBB7D97}"/>
              </a:ext>
            </a:extLst>
          </p:cNvPr>
          <p:cNvSpPr txBox="1"/>
          <p:nvPr/>
        </p:nvSpPr>
        <p:spPr>
          <a:xfrm>
            <a:off x="1113559" y="5945199"/>
            <a:ext cx="8851241" cy="339645"/>
          </a:xfrm>
          <a:prstGeom prst="rect">
            <a:avLst/>
          </a:prstGeom>
          <a:noFill/>
        </p:spPr>
        <p:txBody>
          <a:bodyPr wrap="square" lIns="0" rIns="0" bIns="46800" rtlCol="0">
            <a:spAutoFit/>
          </a:bodyPr>
          <a:lstStyle/>
          <a:p>
            <a:pPr algn="r"/>
            <a:r>
              <a:rPr lang="de-DE" sz="1600" i="1">
                <a:latin typeface="Segoe UI" panose="020B0502040204020203" pitchFamily="34" charset="0"/>
                <a:cs typeface="Segoe UI" panose="020B0502040204020203" pitchFamily="34" charset="0"/>
              </a:rPr>
              <a:t>Information is subject to change! </a:t>
            </a:r>
            <a:endParaRPr lang="de-DE" sz="1600" i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CCF6763-D0DB-09C4-848E-F7CDA25F2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778895"/>
              </p:ext>
            </p:extLst>
          </p:nvPr>
        </p:nvGraphicFramePr>
        <p:xfrm>
          <a:off x="1115615" y="1052735"/>
          <a:ext cx="8932393" cy="4892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7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4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17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err="1">
                          <a:effectLst/>
                        </a:rPr>
                        <a:t>name</a:t>
                      </a:r>
                      <a:r>
                        <a:rPr lang="de-DE" sz="1400" b="1" u="none" strike="noStrike" dirty="0">
                          <a:effectLst/>
                        </a:rPr>
                        <a:t> 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>
                          <a:effectLst/>
                        </a:rPr>
                        <a:t>Texas Christian University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u="none" strike="noStrike" dirty="0" err="1">
                          <a:effectLst/>
                        </a:rPr>
                        <a:t>location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Fort Worth, Texas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35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err="1">
                          <a:effectLst/>
                        </a:rPr>
                        <a:t>study</a:t>
                      </a:r>
                      <a:r>
                        <a:rPr lang="de-DE" sz="1400" b="1" u="none" strike="noStrike" baseline="0" dirty="0">
                          <a:effectLst/>
                        </a:rPr>
                        <a:t> </a:t>
                      </a:r>
                      <a:r>
                        <a:rPr lang="de-DE" sz="1400" b="1" u="none" strike="noStrike" baseline="0" dirty="0" err="1">
                          <a:effectLst/>
                        </a:rPr>
                        <a:t>cycle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Bachelor </a:t>
                      </a:r>
                      <a:r>
                        <a:rPr lang="de-DE" sz="1400" u="none" strike="noStrike" dirty="0" err="1">
                          <a:effectLst/>
                        </a:rPr>
                        <a:t>and</a:t>
                      </a:r>
                      <a:r>
                        <a:rPr lang="de-DE" sz="1400" u="none" strike="noStrike" dirty="0">
                          <a:effectLst/>
                        </a:rPr>
                        <a:t> Master</a:t>
                      </a:r>
                      <a:r>
                        <a:rPr lang="de-DE" sz="1400" u="none" strike="noStrike" baseline="0" dirty="0">
                          <a:effectLst/>
                        </a:rPr>
                        <a:t> 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82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err="1">
                          <a:effectLst/>
                        </a:rPr>
                        <a:t>study</a:t>
                      </a:r>
                      <a:r>
                        <a:rPr lang="de-DE" sz="1400" b="1" u="none" strike="noStrike" dirty="0">
                          <a:effectLst/>
                        </a:rPr>
                        <a:t> </a:t>
                      </a:r>
                      <a:r>
                        <a:rPr lang="de-DE" sz="1400" b="1" u="none" strike="noStrike" dirty="0" err="1">
                          <a:effectLst/>
                        </a:rPr>
                        <a:t>options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>
                          <a:effectLst/>
                        </a:rPr>
                        <a:t>attendance</a:t>
                      </a:r>
                      <a:r>
                        <a:rPr lang="de-DE" sz="1400" u="none" strike="noStrike" dirty="0"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</a:rPr>
                        <a:t>of</a:t>
                      </a:r>
                      <a:r>
                        <a:rPr lang="de-DE" sz="1400" u="none" strike="noStrike" dirty="0">
                          <a:effectLst/>
                        </a:rPr>
                        <a:t> 1 </a:t>
                      </a:r>
                      <a:r>
                        <a:rPr lang="de-DE" sz="1400" u="none" strike="noStrike" dirty="0" err="1">
                          <a:effectLst/>
                        </a:rPr>
                        <a:t>class</a:t>
                      </a:r>
                      <a:r>
                        <a:rPr lang="de-DE" sz="1400" u="none" strike="noStrike" dirty="0">
                          <a:effectLst/>
                        </a:rPr>
                        <a:t> (3 </a:t>
                      </a:r>
                      <a:r>
                        <a:rPr lang="de-DE" sz="1400" u="none" strike="noStrike" dirty="0" err="1">
                          <a:effectLst/>
                        </a:rPr>
                        <a:t>credits</a:t>
                      </a:r>
                      <a:r>
                        <a:rPr lang="de-DE" sz="1400" u="none" strike="noStrike" dirty="0">
                          <a:effectLst/>
                        </a:rPr>
                        <a:t>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17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err="1">
                          <a:effectLst/>
                        </a:rPr>
                        <a:t>costs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Visa</a:t>
                      </a:r>
                      <a:r>
                        <a:rPr lang="de-DE" sz="1400" u="none" strike="noStrike" baseline="0" dirty="0">
                          <a:effectLst/>
                        </a:rPr>
                        <a:t> </a:t>
                      </a:r>
                      <a:r>
                        <a:rPr lang="de-DE" sz="1400" u="none" strike="noStrike" baseline="0" dirty="0" err="1">
                          <a:effectLst/>
                        </a:rPr>
                        <a:t>costs</a:t>
                      </a:r>
                      <a:r>
                        <a:rPr lang="de-DE" sz="1400" u="none" strike="noStrike" baseline="0" dirty="0">
                          <a:effectLst/>
                        </a:rPr>
                        <a:t>, </a:t>
                      </a:r>
                      <a:r>
                        <a:rPr lang="de-DE" sz="1400" u="none" strike="noStrike" baseline="0" dirty="0" err="1">
                          <a:effectLst/>
                        </a:rPr>
                        <a:t>travel</a:t>
                      </a:r>
                      <a:r>
                        <a:rPr lang="de-DE" sz="1400" u="none" strike="noStrike" baseline="0" dirty="0">
                          <a:effectLst/>
                        </a:rPr>
                        <a:t> </a:t>
                      </a:r>
                      <a:r>
                        <a:rPr lang="de-DE" sz="1400" u="none" strike="noStrike" baseline="0" dirty="0" err="1">
                          <a:effectLst/>
                        </a:rPr>
                        <a:t>expenses</a:t>
                      </a:r>
                      <a:r>
                        <a:rPr lang="de-DE" sz="1400" u="none" strike="noStrike" baseline="0" dirty="0">
                          <a:effectLst/>
                        </a:rPr>
                        <a:t>, personal </a:t>
                      </a:r>
                      <a:r>
                        <a:rPr lang="de-DE" sz="1400" u="none" strike="noStrike" baseline="0" dirty="0" err="1">
                          <a:effectLst/>
                        </a:rPr>
                        <a:t>needs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530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err="1">
                          <a:effectLst/>
                        </a:rPr>
                        <a:t>scholarship</a:t>
                      </a:r>
                      <a:r>
                        <a:rPr lang="de-DE" sz="1400" b="1" u="none" strike="noStrike" dirty="0">
                          <a:effectLst/>
                        </a:rPr>
                        <a:t> </a:t>
                      </a:r>
                      <a:r>
                        <a:rPr lang="de-DE" sz="1400" b="1" u="none" strike="noStrike" dirty="0" err="1">
                          <a:effectLst/>
                        </a:rPr>
                        <a:t>benefits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>
                          <a:effectLst/>
                        </a:rPr>
                        <a:t>free</a:t>
                      </a:r>
                      <a:r>
                        <a:rPr lang="de-DE" sz="1400" u="none" strike="noStrike" dirty="0">
                          <a:effectLst/>
                        </a:rPr>
                        <a:t> accomodation and </a:t>
                      </a:r>
                      <a:r>
                        <a:rPr lang="de-DE" sz="1400" u="none" strike="noStrike" dirty="0" err="1">
                          <a:effectLst/>
                        </a:rPr>
                        <a:t>board</a:t>
                      </a:r>
                      <a:r>
                        <a:rPr lang="de-DE" sz="1400" u="none" strike="noStrike" dirty="0">
                          <a:effectLst/>
                        </a:rPr>
                        <a:t>, </a:t>
                      </a:r>
                      <a:r>
                        <a:rPr lang="de-DE" sz="1400" u="none" strike="noStrike" dirty="0" err="1">
                          <a:effectLst/>
                        </a:rPr>
                        <a:t>tuition</a:t>
                      </a:r>
                      <a:r>
                        <a:rPr lang="de-DE" sz="1400" u="none" strike="noStrike" dirty="0"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</a:rPr>
                        <a:t>fee</a:t>
                      </a:r>
                      <a:r>
                        <a:rPr lang="de-DE" sz="1400" u="none" strike="noStrike" dirty="0"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</a:rPr>
                        <a:t>waver</a:t>
                      </a:r>
                      <a:r>
                        <a:rPr lang="de-DE" sz="1400" u="none" strike="noStrike" dirty="0">
                          <a:effectLst/>
                        </a:rPr>
                        <a:t>, </a:t>
                      </a:r>
                      <a:r>
                        <a:rPr lang="de-DE" sz="1400" u="none" strike="noStrike" dirty="0" err="1">
                          <a:effectLst/>
                        </a:rPr>
                        <a:t>sports</a:t>
                      </a:r>
                      <a:r>
                        <a:rPr lang="de-DE" sz="1400" u="none" strike="noStrike" dirty="0">
                          <a:effectLst/>
                        </a:rPr>
                        <a:t>, </a:t>
                      </a:r>
                      <a:r>
                        <a:rPr lang="de-DE" sz="1400" u="none" strike="noStrike" dirty="0" err="1">
                          <a:effectLst/>
                        </a:rPr>
                        <a:t>health</a:t>
                      </a:r>
                      <a:r>
                        <a:rPr lang="de-DE" sz="1400" u="none" strike="noStrike" dirty="0"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</a:rPr>
                        <a:t>service</a:t>
                      </a:r>
                      <a:r>
                        <a:rPr lang="de-DE" sz="1400" u="none" strike="noStrike" dirty="0">
                          <a:effectLst/>
                        </a:rPr>
                        <a:t>, </a:t>
                      </a:r>
                      <a:r>
                        <a:rPr lang="de-DE" sz="1400" u="none" strike="noStrike" dirty="0" err="1">
                          <a:effectLst/>
                        </a:rPr>
                        <a:t>transport</a:t>
                      </a:r>
                      <a:r>
                        <a:rPr lang="de-DE" sz="1400" u="none" strike="noStrike" dirty="0">
                          <a:effectLst/>
                        </a:rPr>
                        <a:t> ticket</a:t>
                      </a:r>
                      <a:r>
                        <a:rPr lang="de-DE" sz="1400" u="none" strike="noStrike">
                          <a:effectLst/>
                        </a:rPr>
                        <a:t>, </a:t>
                      </a:r>
                      <a:r>
                        <a:rPr lang="de-DE" sz="1400" u="none" strike="noStrike" baseline="0">
                          <a:effectLst/>
                        </a:rPr>
                        <a:t>funding: ~ 2000$ /year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985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err="1">
                          <a:effectLst/>
                        </a:rPr>
                        <a:t>job</a:t>
                      </a:r>
                      <a:r>
                        <a:rPr lang="de-DE" sz="1400" b="1" u="none" strike="noStrike" dirty="0">
                          <a:effectLst/>
                        </a:rPr>
                        <a:t> </a:t>
                      </a:r>
                      <a:r>
                        <a:rPr lang="de-DE" sz="1400" b="1" u="none" strike="noStrike" dirty="0" err="1">
                          <a:effectLst/>
                        </a:rPr>
                        <a:t>description</a:t>
                      </a:r>
                      <a:r>
                        <a:rPr lang="de-DE" sz="1400" b="1" u="none" strike="noStrike" dirty="0">
                          <a:effectLst/>
                        </a:rPr>
                        <a:t> Teaching </a:t>
                      </a:r>
                      <a:r>
                        <a:rPr lang="de-DE" sz="1400" b="1" u="none" strike="noStrike" dirty="0" err="1">
                          <a:effectLst/>
                        </a:rPr>
                        <a:t>Assistant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>
                          <a:effectLst/>
                        </a:rPr>
                        <a:t>teaching</a:t>
                      </a:r>
                      <a:r>
                        <a:rPr lang="de-DE" sz="1400" u="none" strike="noStrike" baseline="0" dirty="0">
                          <a:effectLst/>
                        </a:rPr>
                        <a:t> </a:t>
                      </a:r>
                      <a:r>
                        <a:rPr lang="de-DE" sz="1400" u="none" strike="noStrike" baseline="0" dirty="0" err="1">
                          <a:effectLst/>
                        </a:rPr>
                        <a:t>assistance</a:t>
                      </a:r>
                      <a:r>
                        <a:rPr lang="de-DE" sz="1400" u="none" strike="noStrike" dirty="0">
                          <a:effectLst/>
                        </a:rPr>
                        <a:t>; </a:t>
                      </a:r>
                      <a:r>
                        <a:rPr lang="de-DE" sz="1400" u="none" strike="noStrike" dirty="0" err="1">
                          <a:effectLst/>
                        </a:rPr>
                        <a:t>conversation</a:t>
                      </a:r>
                      <a:r>
                        <a:rPr lang="de-DE" sz="1400" u="none" strike="noStrike" baseline="0" dirty="0" err="1">
                          <a:effectLst/>
                        </a:rPr>
                        <a:t>s</a:t>
                      </a:r>
                      <a:r>
                        <a:rPr lang="de-DE" sz="1400" u="none" strike="noStrike" baseline="0" dirty="0">
                          <a:effectLst/>
                        </a:rPr>
                        <a:t> </a:t>
                      </a:r>
                      <a:r>
                        <a:rPr lang="de-DE" sz="1400" u="none" strike="noStrike" baseline="0" dirty="0" err="1">
                          <a:effectLst/>
                        </a:rPr>
                        <a:t>with</a:t>
                      </a:r>
                      <a:r>
                        <a:rPr lang="de-DE" sz="1400" u="none" strike="noStrike" baseline="0" dirty="0">
                          <a:effectLst/>
                        </a:rPr>
                        <a:t> </a:t>
                      </a:r>
                      <a:r>
                        <a:rPr lang="de-DE" sz="14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students; </a:t>
                      </a: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German Stammtisch </a:t>
                      </a:r>
                      <a:r>
                        <a:rPr lang="de-DE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once</a:t>
                      </a: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de-DE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week</a:t>
                      </a: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de-DE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peer</a:t>
                      </a: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tutoring</a:t>
                      </a: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programme</a:t>
                      </a:r>
                      <a:r>
                        <a:rPr lang="de-DE" sz="1400" u="none" strike="noStrike" dirty="0">
                          <a:effectLst/>
                        </a:rPr>
                        <a:t>; </a:t>
                      </a:r>
                      <a:r>
                        <a:rPr lang="de-DE" sz="1400" u="none" strike="noStrike" dirty="0" err="1">
                          <a:effectLst/>
                        </a:rPr>
                        <a:t>organisation</a:t>
                      </a:r>
                      <a:r>
                        <a:rPr lang="de-DE" sz="1400" u="none" strike="noStrike" dirty="0"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</a:rPr>
                        <a:t>of</a:t>
                      </a:r>
                      <a:r>
                        <a:rPr lang="de-DE" sz="1400" u="none" strike="noStrike" dirty="0"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</a:rPr>
                        <a:t>events</a:t>
                      </a:r>
                      <a:r>
                        <a:rPr lang="de-DE" sz="1400" u="none" strike="noStrike" dirty="0"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</a:rPr>
                        <a:t>for</a:t>
                      </a:r>
                      <a:r>
                        <a:rPr lang="de-DE" sz="1400" u="none" strike="noStrike" dirty="0"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</a:rPr>
                        <a:t>the</a:t>
                      </a:r>
                      <a:r>
                        <a:rPr lang="de-DE" sz="1400" u="none" strike="noStrike" dirty="0">
                          <a:effectLst/>
                        </a:rPr>
                        <a:t> „German House“,</a:t>
                      </a:r>
                      <a:r>
                        <a:rPr lang="de-DE" sz="1400" u="none" strike="noStrike" baseline="0" dirty="0">
                          <a:effectLst/>
                        </a:rPr>
                        <a:t> </a:t>
                      </a:r>
                      <a:r>
                        <a:rPr lang="de-DE" sz="1400" u="none" strike="noStrike" baseline="0" dirty="0" err="1">
                          <a:effectLst/>
                        </a:rPr>
                        <a:t>field</a:t>
                      </a:r>
                      <a:r>
                        <a:rPr lang="de-DE" sz="1400" u="none" strike="noStrike" baseline="0" dirty="0">
                          <a:effectLst/>
                        </a:rPr>
                        <a:t> </a:t>
                      </a:r>
                      <a:r>
                        <a:rPr lang="de-DE" sz="1400" u="none" strike="noStrike" baseline="0" err="1">
                          <a:effectLst/>
                        </a:rPr>
                        <a:t>trips</a:t>
                      </a:r>
                      <a:r>
                        <a:rPr lang="de-DE" sz="1400" u="none" strike="noStrike" baseline="0">
                          <a:effectLst/>
                        </a:rPr>
                        <a:t> 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31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</a:rPr>
                        <a:t>accomodation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err="1">
                          <a:effectLst/>
                        </a:rPr>
                        <a:t>dormitory</a:t>
                      </a:r>
                      <a:r>
                        <a:rPr lang="de-DE" sz="1400" u="none" strike="noStrike" dirty="0">
                          <a:effectLst/>
                        </a:rPr>
                        <a:t> (German House)</a:t>
                      </a:r>
                    </a:p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Grafik 10" descr="https://upload.wikimedia.org/wikipedia/en/thumb/5/57/Texas_Christian_University_Seal.svg/175px-Texas_Christian_University_Seal.svg.png">
            <a:extLst>
              <a:ext uri="{FF2B5EF4-FFF2-40B4-BE49-F238E27FC236}">
                <a16:creationId xmlns:a16="http://schemas.microsoft.com/office/drawing/2014/main" id="{0E800889-97C4-3049-D6E9-69AFF22CF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59" y="1196751"/>
            <a:ext cx="1620060" cy="160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802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B2CBFF-93D3-219B-B257-6BFFE465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Balken3">
            <a:extLst>
              <a:ext uri="{FF2B5EF4-FFF2-40B4-BE49-F238E27FC236}">
                <a16:creationId xmlns:a16="http://schemas.microsoft.com/office/drawing/2014/main" id="{9E3D03F3-76E2-BB69-B704-F82E2ACB3092}"/>
              </a:ext>
            </a:extLst>
          </p:cNvPr>
          <p:cNvSpPr/>
          <p:nvPr/>
        </p:nvSpPr>
        <p:spPr>
          <a:xfrm>
            <a:off x="0" y="6311900"/>
            <a:ext cx="8128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9FFA6-A763-9815-0ED6-28B87FBB7D97}"/>
              </a:ext>
            </a:extLst>
          </p:cNvPr>
          <p:cNvSpPr txBox="1"/>
          <p:nvPr/>
        </p:nvSpPr>
        <p:spPr>
          <a:xfrm>
            <a:off x="1425367" y="5645655"/>
            <a:ext cx="8851241" cy="339645"/>
          </a:xfrm>
          <a:prstGeom prst="rect">
            <a:avLst/>
          </a:prstGeom>
          <a:noFill/>
        </p:spPr>
        <p:txBody>
          <a:bodyPr wrap="square" lIns="0" rIns="0" bIns="46800" rtlCol="0">
            <a:spAutoFit/>
          </a:bodyPr>
          <a:lstStyle/>
          <a:p>
            <a:pPr algn="r"/>
            <a:r>
              <a:rPr lang="de-DE" sz="1600" i="1">
                <a:latin typeface="Segoe UI" panose="020B0502040204020203" pitchFamily="34" charset="0"/>
                <a:cs typeface="Segoe UI" panose="020B0502040204020203" pitchFamily="34" charset="0"/>
              </a:rPr>
              <a:t>Information is subject to change! </a:t>
            </a:r>
            <a:endParaRPr lang="de-DE" sz="1600" i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7FBA0DA-D4B4-123F-05D4-57FF71659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010607"/>
              </p:ext>
            </p:extLst>
          </p:nvPr>
        </p:nvGraphicFramePr>
        <p:xfrm>
          <a:off x="755575" y="980728"/>
          <a:ext cx="9521033" cy="45818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1785">
                  <a:extLst>
                    <a:ext uri="{9D8B030D-6E8A-4147-A177-3AD203B41FA5}">
                      <a16:colId xmlns:a16="http://schemas.microsoft.com/office/drawing/2014/main" val="3576369355"/>
                    </a:ext>
                  </a:extLst>
                </a:gridCol>
                <a:gridCol w="7259248">
                  <a:extLst>
                    <a:ext uri="{9D8B030D-6E8A-4147-A177-3AD203B41FA5}">
                      <a16:colId xmlns:a16="http://schemas.microsoft.com/office/drawing/2014/main" val="3038537181"/>
                    </a:ext>
                  </a:extLst>
                </a:gridCol>
              </a:tblGrid>
              <a:tr h="350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u="none" strike="noStrike" dirty="0" err="1">
                          <a:effectLst/>
                        </a:rPr>
                        <a:t>name</a:t>
                      </a:r>
                      <a:r>
                        <a:rPr lang="de-DE" sz="1400" b="1" u="none" strike="noStrike" dirty="0">
                          <a:effectLst/>
                        </a:rPr>
                        <a:t> 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1" u="none" strike="noStrike">
                          <a:effectLst/>
                        </a:rPr>
                        <a:t>Gardner-Webb-University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8302616"/>
                  </a:ext>
                </a:extLst>
              </a:tr>
              <a:tr h="327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u="none" strike="noStrike" dirty="0" err="1">
                          <a:effectLst/>
                        </a:rPr>
                        <a:t>location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u="none" strike="noStrike">
                          <a:effectLst/>
                        </a:rPr>
                        <a:t>Boiling Springs, North Carolina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0726620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u="none" strike="noStrike" dirty="0" err="1">
                          <a:effectLst/>
                        </a:rPr>
                        <a:t>study</a:t>
                      </a:r>
                      <a:r>
                        <a:rPr lang="de-DE" sz="1400" b="1" u="none" strike="noStrike" dirty="0">
                          <a:effectLst/>
                        </a:rPr>
                        <a:t> </a:t>
                      </a:r>
                      <a:r>
                        <a:rPr lang="de-DE" sz="1400" b="1" u="none" strike="noStrike" dirty="0" err="1">
                          <a:effectLst/>
                        </a:rPr>
                        <a:t>cycle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u="none" strike="noStrike" dirty="0">
                          <a:effectLst/>
                        </a:rPr>
                        <a:t>Master</a:t>
                      </a:r>
                      <a:r>
                        <a:rPr lang="de-DE" sz="1400" u="none" strike="noStrike" baseline="0" dirty="0">
                          <a:effectLst/>
                        </a:rPr>
                        <a:t> (</a:t>
                      </a:r>
                      <a:r>
                        <a:rPr lang="de-DE" sz="1400" u="none" strike="noStrike" baseline="0" dirty="0" err="1">
                          <a:effectLst/>
                        </a:rPr>
                        <a:t>and</a:t>
                      </a:r>
                      <a:r>
                        <a:rPr lang="de-DE" sz="1400" u="none" strike="noStrike" baseline="0" dirty="0">
                          <a:effectLst/>
                        </a:rPr>
                        <a:t> </a:t>
                      </a:r>
                      <a:r>
                        <a:rPr lang="de-DE" sz="1400" u="none" strike="noStrike" baseline="0" dirty="0" err="1">
                          <a:effectLst/>
                        </a:rPr>
                        <a:t>possibly</a:t>
                      </a:r>
                      <a:r>
                        <a:rPr lang="de-DE" sz="1400" u="none" strike="noStrike" baseline="0" dirty="0">
                          <a:effectLst/>
                        </a:rPr>
                        <a:t> Bachelor)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4126342"/>
                  </a:ext>
                </a:extLst>
              </a:tr>
              <a:tr h="701242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u="none" strike="noStrike" dirty="0" err="1">
                          <a:effectLst/>
                        </a:rPr>
                        <a:t>study</a:t>
                      </a:r>
                      <a:r>
                        <a:rPr lang="de-DE" sz="1400" b="1" u="none" strike="noStrike" dirty="0">
                          <a:effectLst/>
                        </a:rPr>
                        <a:t> </a:t>
                      </a:r>
                      <a:r>
                        <a:rPr lang="de-DE" sz="1400" b="1" u="none" strike="noStrike" dirty="0" err="1">
                          <a:effectLst/>
                        </a:rPr>
                        <a:t>options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u="none" strike="noStrike" dirty="0">
                          <a:effectLst/>
                        </a:rPr>
                        <a:t>2-3 </a:t>
                      </a:r>
                      <a:r>
                        <a:rPr lang="de-DE" sz="1400" u="none" strike="noStrike" dirty="0" err="1">
                          <a:effectLst/>
                        </a:rPr>
                        <a:t>classes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5675811"/>
                  </a:ext>
                </a:extLst>
              </a:tr>
              <a:tr h="584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u="none" strike="noStrike" dirty="0" err="1">
                          <a:effectLst/>
                        </a:rPr>
                        <a:t>costs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Visa</a:t>
                      </a:r>
                      <a:r>
                        <a:rPr lang="de-DE" sz="1400" u="none" strike="noStrike" baseline="0" dirty="0">
                          <a:effectLst/>
                        </a:rPr>
                        <a:t> </a:t>
                      </a:r>
                      <a:r>
                        <a:rPr lang="de-DE" sz="1400" u="none" strike="noStrike" baseline="0" dirty="0" err="1">
                          <a:effectLst/>
                        </a:rPr>
                        <a:t>costs</a:t>
                      </a:r>
                      <a:r>
                        <a:rPr lang="de-DE" sz="1400" u="none" strike="noStrike" baseline="0" dirty="0">
                          <a:effectLst/>
                        </a:rPr>
                        <a:t>, </a:t>
                      </a:r>
                      <a:r>
                        <a:rPr lang="de-DE" sz="1400" u="none" strike="noStrike" baseline="0" dirty="0" err="1">
                          <a:effectLst/>
                        </a:rPr>
                        <a:t>travel</a:t>
                      </a:r>
                      <a:r>
                        <a:rPr lang="de-DE" sz="1400" u="none" strike="noStrike" baseline="0" dirty="0">
                          <a:effectLst/>
                        </a:rPr>
                        <a:t> </a:t>
                      </a:r>
                      <a:r>
                        <a:rPr lang="de-DE" sz="1400" u="none" strike="noStrike" baseline="0" dirty="0" err="1">
                          <a:effectLst/>
                        </a:rPr>
                        <a:t>expenses</a:t>
                      </a:r>
                      <a:r>
                        <a:rPr lang="de-DE" sz="1400" u="none" strike="noStrike" baseline="0" dirty="0">
                          <a:effectLst/>
                        </a:rPr>
                        <a:t>, personal </a:t>
                      </a:r>
                      <a:r>
                        <a:rPr lang="de-DE" sz="1400" u="none" strike="noStrike" baseline="0" dirty="0" err="1">
                          <a:effectLst/>
                        </a:rPr>
                        <a:t>needs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0598905"/>
                  </a:ext>
                </a:extLst>
              </a:tr>
              <a:tr h="947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u="none" strike="noStrike" dirty="0" err="1">
                          <a:effectLst/>
                        </a:rPr>
                        <a:t>scholarship</a:t>
                      </a:r>
                      <a:r>
                        <a:rPr lang="de-DE" sz="1400" b="1" u="none" strike="noStrike" baseline="0" dirty="0">
                          <a:effectLst/>
                        </a:rPr>
                        <a:t> </a:t>
                      </a:r>
                      <a:r>
                        <a:rPr lang="de-DE" sz="1400" b="1" u="none" strike="noStrike" baseline="0" dirty="0" err="1">
                          <a:effectLst/>
                        </a:rPr>
                        <a:t>benefits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u="none" strike="noStrike" dirty="0">
                          <a:effectLst/>
                        </a:rPr>
                        <a:t>Free accomodation</a:t>
                      </a:r>
                      <a:r>
                        <a:rPr lang="de-DE" sz="1400" u="none" strike="noStrike" baseline="0" dirty="0">
                          <a:effectLst/>
                        </a:rPr>
                        <a:t> and </a:t>
                      </a:r>
                      <a:r>
                        <a:rPr lang="de-DE" sz="1400" u="none" strike="noStrike" dirty="0" err="1">
                          <a:effectLst/>
                        </a:rPr>
                        <a:t>board</a:t>
                      </a:r>
                      <a:r>
                        <a:rPr lang="de-DE" sz="1400" u="none" strike="noStrike" dirty="0">
                          <a:effectLst/>
                        </a:rPr>
                        <a:t> (</a:t>
                      </a:r>
                      <a:r>
                        <a:rPr lang="de-DE" sz="1400" u="none" strike="noStrike" dirty="0" err="1">
                          <a:effectLst/>
                        </a:rPr>
                        <a:t>women‘s</a:t>
                      </a:r>
                      <a:r>
                        <a:rPr lang="de-DE" sz="1400" u="none" strike="noStrike" dirty="0"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</a:rPr>
                        <a:t>dorm</a:t>
                      </a:r>
                      <a:r>
                        <a:rPr lang="de-DE" sz="1400" u="none" strike="noStrike" dirty="0">
                          <a:effectLst/>
                        </a:rPr>
                        <a:t>), </a:t>
                      </a:r>
                      <a:r>
                        <a:rPr lang="de-DE" sz="1400" u="none" strike="noStrike" dirty="0" err="1">
                          <a:effectLst/>
                        </a:rPr>
                        <a:t>scholarship</a:t>
                      </a:r>
                      <a:r>
                        <a:rPr lang="de-DE" sz="1400" u="none" strike="noStrike" dirty="0">
                          <a:effectLst/>
                        </a:rPr>
                        <a:t>, </a:t>
                      </a:r>
                      <a:r>
                        <a:rPr lang="de-DE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access</a:t>
                      </a: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rental</a:t>
                      </a: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cars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5249228"/>
                  </a:ext>
                </a:extLst>
              </a:tr>
              <a:tr h="981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u="none" strike="noStrike" dirty="0">
                          <a:effectLst/>
                        </a:rPr>
                        <a:t>Job </a:t>
                      </a:r>
                      <a:r>
                        <a:rPr lang="de-DE" sz="1400" b="1" u="none" strike="noStrike" dirty="0" err="1">
                          <a:effectLst/>
                        </a:rPr>
                        <a:t>description</a:t>
                      </a:r>
                      <a:r>
                        <a:rPr lang="de-DE" sz="1400" b="1" u="none" strike="noStrike" dirty="0">
                          <a:effectLst/>
                        </a:rPr>
                        <a:t> Teaching </a:t>
                      </a:r>
                      <a:r>
                        <a:rPr lang="de-DE" sz="1400" b="1" u="none" strike="noStrike" dirty="0" err="1">
                          <a:effectLst/>
                        </a:rPr>
                        <a:t>Assistant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u="none" strike="noStrike" dirty="0" err="1">
                          <a:effectLst/>
                        </a:rPr>
                        <a:t>Taking</a:t>
                      </a:r>
                      <a:r>
                        <a:rPr lang="de-DE" sz="1400" u="none" strike="noStrike" dirty="0"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</a:rPr>
                        <a:t>over</a:t>
                      </a:r>
                      <a:r>
                        <a:rPr lang="de-DE" sz="1400" u="none" strike="noStrike" dirty="0"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</a:rPr>
                        <a:t>of</a:t>
                      </a:r>
                      <a:r>
                        <a:rPr lang="de-DE" sz="1400" u="none" strike="noStrike" dirty="0"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</a:rPr>
                        <a:t>beginner‘s</a:t>
                      </a:r>
                      <a:r>
                        <a:rPr lang="de-DE" sz="1400" u="none" strike="noStrike" dirty="0"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</a:rPr>
                        <a:t>classes</a:t>
                      </a:r>
                      <a:r>
                        <a:rPr lang="de-DE" sz="1400" u="none" strike="noStrike" baseline="0" dirty="0">
                          <a:effectLst/>
                        </a:rPr>
                        <a:t> </a:t>
                      </a:r>
                      <a:r>
                        <a:rPr lang="de-DE" sz="1400" u="none" strike="noStrike" baseline="0" dirty="0" err="1">
                          <a:effectLst/>
                        </a:rPr>
                        <a:t>and</a:t>
                      </a:r>
                      <a:r>
                        <a:rPr lang="de-DE" sz="1400" u="none" strike="noStrike" baseline="0" dirty="0">
                          <a:effectLst/>
                        </a:rPr>
                        <a:t> </a:t>
                      </a:r>
                      <a:r>
                        <a:rPr lang="de-DE" sz="1400" u="none" strike="noStrike" baseline="0" dirty="0" err="1">
                          <a:effectLst/>
                        </a:rPr>
                        <a:t>conversation</a:t>
                      </a:r>
                      <a:r>
                        <a:rPr lang="de-DE" sz="1400" u="none" strike="noStrike" baseline="0" dirty="0">
                          <a:effectLst/>
                        </a:rPr>
                        <a:t> (</a:t>
                      </a:r>
                      <a:r>
                        <a:rPr lang="de-DE" sz="1400" u="none" strike="noStrike" baseline="0" dirty="0" err="1">
                          <a:effectLst/>
                        </a:rPr>
                        <a:t>under</a:t>
                      </a:r>
                      <a:r>
                        <a:rPr lang="de-DE" sz="1400" u="none" strike="noStrike" baseline="0" dirty="0">
                          <a:effectLst/>
                        </a:rPr>
                        <a:t> </a:t>
                      </a:r>
                      <a:r>
                        <a:rPr lang="de-DE" sz="1400" u="none" strike="noStrike" baseline="0" dirty="0" err="1">
                          <a:effectLst/>
                        </a:rPr>
                        <a:t>guidance</a:t>
                      </a:r>
                      <a:r>
                        <a:rPr lang="de-DE" sz="1400" u="none" strike="noStrike" baseline="0" dirty="0">
                          <a:effectLst/>
                        </a:rPr>
                        <a:t>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2141405"/>
                  </a:ext>
                </a:extLst>
              </a:tr>
              <a:tr h="338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u="none" strike="noStrike" dirty="0">
                          <a:effectLst/>
                        </a:rPr>
                        <a:t>accomodation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u="none" strike="noStrike" dirty="0" err="1">
                          <a:effectLst/>
                        </a:rPr>
                        <a:t>Women‘s</a:t>
                      </a:r>
                      <a:r>
                        <a:rPr lang="de-DE" sz="1400" u="none" strike="noStrike" dirty="0"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</a:rPr>
                        <a:t>dormitory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2197763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463423E9-264D-F825-EB72-8B282E14E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741" y="1124744"/>
            <a:ext cx="1705615" cy="16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5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B2CBFF-93D3-219B-B257-6BFFE465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Balken3">
            <a:extLst>
              <a:ext uri="{FF2B5EF4-FFF2-40B4-BE49-F238E27FC236}">
                <a16:creationId xmlns:a16="http://schemas.microsoft.com/office/drawing/2014/main" id="{9E3D03F3-76E2-BB69-B704-F82E2ACB3092}"/>
              </a:ext>
            </a:extLst>
          </p:cNvPr>
          <p:cNvSpPr/>
          <p:nvPr/>
        </p:nvSpPr>
        <p:spPr>
          <a:xfrm>
            <a:off x="0" y="6311900"/>
            <a:ext cx="8128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9FFA6-A763-9815-0ED6-28B87FBB7D97}"/>
              </a:ext>
            </a:extLst>
          </p:cNvPr>
          <p:cNvSpPr txBox="1"/>
          <p:nvPr/>
        </p:nvSpPr>
        <p:spPr>
          <a:xfrm>
            <a:off x="812800" y="327606"/>
            <a:ext cx="11575473" cy="5925789"/>
          </a:xfrm>
          <a:prstGeom prst="rect">
            <a:avLst/>
          </a:prstGeom>
          <a:noFill/>
        </p:spPr>
        <p:txBody>
          <a:bodyPr wrap="square" lIns="0" rIns="0" bIns="46800" rtlCol="0">
            <a:spAutoFit/>
          </a:bodyPr>
          <a:lstStyle/>
          <a:p>
            <a:pPr algn="l"/>
            <a:r>
              <a:rPr lang="en-US" sz="2800" b="1">
                <a:solidFill>
                  <a:srgbClr val="007AC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     </a:t>
            </a:r>
            <a:r>
              <a:rPr lang="en-US" sz="2400" b="1">
                <a:solidFill>
                  <a:srgbClr val="007AC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 documents for our Kanada/USA programs</a:t>
            </a:r>
            <a:endParaRPr lang="en-US" sz="2800" b="1">
              <a:solidFill>
                <a:srgbClr val="007AC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Application deadline:  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November 19, 2023</a:t>
            </a:r>
          </a:p>
          <a:p>
            <a:pPr algn="l">
              <a:spcBef>
                <a:spcPts val="600"/>
              </a:spcBef>
            </a:pPr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Application documents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: see 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www.ins-ausland-downloads.uni-trier.de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  (by mid of July)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Check list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Program list (only USA)  (Formular)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Application form (Online and signed printout)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Certificate of enrolment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Curriculum vitae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Motivation letter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Study results (printout from PORTA)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Copy of  „Abiturzeugnis“ (or similar)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2 Letters of recommentation from professors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English language Test (Trier University Language Center/Sprachenzentrum) </a:t>
            </a:r>
          </a:p>
          <a:p>
            <a:pPr lvl="1">
              <a:spcBef>
                <a:spcPts val="600"/>
              </a:spcBef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No language test required for students of Anglistik who have already taken language practice courses.</a:t>
            </a:r>
          </a:p>
          <a:p>
            <a:pPr lvl="1">
              <a:spcBef>
                <a:spcPts val="600"/>
              </a:spcBef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Toefl could be necessary later, depending from the host institution.</a:t>
            </a:r>
            <a:b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11.  If applicable: Application form for DAAD/Promos funding</a:t>
            </a:r>
          </a:p>
        </p:txBody>
      </p:sp>
    </p:spTree>
    <p:extLst>
      <p:ext uri="{BB962C8B-B14F-4D97-AF65-F5344CB8AC3E}">
        <p14:creationId xmlns:p14="http://schemas.microsoft.com/office/powerpoint/2010/main" val="2804207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B2CBFF-93D3-219B-B257-6BFFE465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Balken3">
            <a:extLst>
              <a:ext uri="{FF2B5EF4-FFF2-40B4-BE49-F238E27FC236}">
                <a16:creationId xmlns:a16="http://schemas.microsoft.com/office/drawing/2014/main" id="{9E3D03F3-76E2-BB69-B704-F82E2ACB3092}"/>
              </a:ext>
            </a:extLst>
          </p:cNvPr>
          <p:cNvSpPr/>
          <p:nvPr/>
        </p:nvSpPr>
        <p:spPr>
          <a:xfrm>
            <a:off x="0" y="6311900"/>
            <a:ext cx="8128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9FFA6-A763-9815-0ED6-28B87FBB7D97}"/>
              </a:ext>
            </a:extLst>
          </p:cNvPr>
          <p:cNvSpPr txBox="1"/>
          <p:nvPr/>
        </p:nvSpPr>
        <p:spPr>
          <a:xfrm>
            <a:off x="519545" y="301337"/>
            <a:ext cx="11575473" cy="5802679"/>
          </a:xfrm>
          <a:prstGeom prst="rect">
            <a:avLst/>
          </a:prstGeom>
          <a:noFill/>
        </p:spPr>
        <p:txBody>
          <a:bodyPr wrap="square" lIns="0" rIns="0" bIns="4680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400" b="1">
                <a:solidFill>
                  <a:srgbClr val="007AC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Application and selection procedure</a:t>
            </a:r>
          </a:p>
          <a:p>
            <a:pPr algn="l">
              <a:spcBef>
                <a:spcPts val="600"/>
              </a:spcBef>
            </a:pPr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Registration via “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Online Application form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Upload your documents via the 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Upload-Platform 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Incomplete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 applications are sorted out!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application 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deadline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 usually mid/end of November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Review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 of application documents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Selection interview 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at the beginning of December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Acceptance/rejection letters 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shortly before Christmas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Nomination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 at the partner university in January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Application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 procedure at the host university (from January)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Admission 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documents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 for the host university and visa application (April-June)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Departure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 for the stay abroad in the middle/end of August</a:t>
            </a:r>
          </a:p>
          <a:p>
            <a:pPr algn="l">
              <a:spcBef>
                <a:spcPts val="600"/>
              </a:spcBef>
            </a:pPr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For the 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teaching assistantships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, the selection interviews are conducted separately from the other programs by a smaller committee.</a:t>
            </a:r>
          </a:p>
          <a:p>
            <a:pPr algn="l">
              <a:spcBef>
                <a:spcPts val="600"/>
              </a:spcBef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After you have been selected, you will be 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well prepared and advised 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by the International Office and former exchange participants for your stay abroad! </a:t>
            </a:r>
          </a:p>
        </p:txBody>
      </p:sp>
    </p:spTree>
    <p:extLst>
      <p:ext uri="{BB962C8B-B14F-4D97-AF65-F5344CB8AC3E}">
        <p14:creationId xmlns:p14="http://schemas.microsoft.com/office/powerpoint/2010/main" val="751861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B2CBFF-93D3-219B-B257-6BFFE465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Balken3">
            <a:extLst>
              <a:ext uri="{FF2B5EF4-FFF2-40B4-BE49-F238E27FC236}">
                <a16:creationId xmlns:a16="http://schemas.microsoft.com/office/drawing/2014/main" id="{9E3D03F3-76E2-BB69-B704-F82E2ACB3092}"/>
              </a:ext>
            </a:extLst>
          </p:cNvPr>
          <p:cNvSpPr/>
          <p:nvPr/>
        </p:nvSpPr>
        <p:spPr>
          <a:xfrm>
            <a:off x="0" y="6311900"/>
            <a:ext cx="8128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9FFA6-A763-9815-0ED6-28B87FBB7D97}"/>
              </a:ext>
            </a:extLst>
          </p:cNvPr>
          <p:cNvSpPr txBox="1"/>
          <p:nvPr/>
        </p:nvSpPr>
        <p:spPr>
          <a:xfrm>
            <a:off x="519545" y="1257300"/>
            <a:ext cx="11575473" cy="5818068"/>
          </a:xfrm>
          <a:prstGeom prst="rect">
            <a:avLst/>
          </a:prstGeom>
          <a:noFill/>
        </p:spPr>
        <p:txBody>
          <a:bodyPr wrap="square" lIns="0" rIns="0" bIns="46800" rtlCol="0">
            <a:spAutoFit/>
          </a:bodyPr>
          <a:lstStyle/>
          <a:p>
            <a:pPr algn="l"/>
            <a:r>
              <a:rPr lang="en-US" sz="2400" b="1">
                <a:solidFill>
                  <a:srgbClr val="007AC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Further possibilities for a Stay in North America:</a:t>
            </a:r>
          </a:p>
          <a:p>
            <a:pPr algn="l"/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Academic year at the German Department of Georgetown University, USA, for students of German studies in the B.A. and M.A. (Call in Nov., application deadline Dec/Jan) 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https://www.uni-trier.de/index.php?id=29713#c66214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Fulbright study scholarships (only for Master’s degrees in the USA, application deadline in August!) 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www.fulbright.de/programs-for-germans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DAAD-Jahresstipendien Kanada/USA  (application deadline in Oktober) 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www.auslandsstipendien.de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DAAD/PROMOS-Funding for one-semester study visits, theses, internships: 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www.promos.uni-trier.de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Foreign language assistants (FSA, Sprachassistenz) of the PAD (educational exchange service) (application deadline in November (USA) or January (other countries) 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www.kmk-pad.org/programme/fremdsprachenassistenzkraefte.html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23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B2CBFF-93D3-219B-B257-6BFFE465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8" name="Balken3">
            <a:extLst>
              <a:ext uri="{FF2B5EF4-FFF2-40B4-BE49-F238E27FC236}">
                <a16:creationId xmlns:a16="http://schemas.microsoft.com/office/drawing/2014/main" id="{9E3D03F3-76E2-BB69-B704-F82E2ACB3092}"/>
              </a:ext>
            </a:extLst>
          </p:cNvPr>
          <p:cNvSpPr/>
          <p:nvPr/>
        </p:nvSpPr>
        <p:spPr>
          <a:xfrm>
            <a:off x="0" y="6311900"/>
            <a:ext cx="8128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9FFA6-A763-9815-0ED6-28B87FBB7D97}"/>
              </a:ext>
            </a:extLst>
          </p:cNvPr>
          <p:cNvSpPr txBox="1"/>
          <p:nvPr/>
        </p:nvSpPr>
        <p:spPr>
          <a:xfrm>
            <a:off x="519545" y="1257300"/>
            <a:ext cx="11575473" cy="4894738"/>
          </a:xfrm>
          <a:prstGeom prst="rect">
            <a:avLst/>
          </a:prstGeom>
          <a:noFill/>
        </p:spPr>
        <p:txBody>
          <a:bodyPr wrap="square" lIns="0" rIns="0" bIns="46800" rtlCol="0">
            <a:spAutoFit/>
          </a:bodyPr>
          <a:lstStyle/>
          <a:p>
            <a:pPr algn="l"/>
            <a:r>
              <a:rPr lang="en-US" sz="2400" b="1">
                <a:solidFill>
                  <a:srgbClr val="007AC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Further information:  </a:t>
            </a:r>
          </a:p>
          <a:p>
            <a:pPr algn="l"/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Advising on studying in USA/Kanada/Australia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l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Stefanie Morgen, morgenst@uni-trier.de, Tel. 201-3398 </a:t>
            </a:r>
            <a:b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pPr algn="l"/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Homepage USA/Kanada/Australia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b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See 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https://www.uni-trier.de/international/wege-ins-ausland/studium-im-ausland/studium-usa-kanada-australien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b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Useful links:</a:t>
            </a:r>
          </a:p>
          <a:p>
            <a:pPr algn="l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www.educationusa.de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l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https://www.daad.de/de/laenderinformationen/amerika/vereinigte-staaten-von-amerika/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l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https://www.daad.de/de/laenderinformationen/amerika/kanada/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l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www.amerikahaus.de/service/fuer-studierende/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Our programs in other countries? </a:t>
            </a:r>
          </a:p>
          <a:p>
            <a:pPr algn="l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See 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https://www.uni-trier.de/international/wege-ins-ausland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l"/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Or perhaps an internship abroad? </a:t>
            </a:r>
          </a:p>
          <a:p>
            <a:pPr algn="l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See 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https://www.uni-trier.de/international/wege-ins-ausland/praktikum-im-ausland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de-DE" sz="1600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32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B2CBFF-93D3-219B-B257-6BFFE465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8" name="Balken3">
            <a:extLst>
              <a:ext uri="{FF2B5EF4-FFF2-40B4-BE49-F238E27FC236}">
                <a16:creationId xmlns:a16="http://schemas.microsoft.com/office/drawing/2014/main" id="{9E3D03F3-76E2-BB69-B704-F82E2ACB3092}"/>
              </a:ext>
            </a:extLst>
          </p:cNvPr>
          <p:cNvSpPr/>
          <p:nvPr/>
        </p:nvSpPr>
        <p:spPr>
          <a:xfrm>
            <a:off x="0" y="6311900"/>
            <a:ext cx="8128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9FFA6-A763-9815-0ED6-28B87FBB7D97}"/>
              </a:ext>
            </a:extLst>
          </p:cNvPr>
          <p:cNvSpPr txBox="1"/>
          <p:nvPr/>
        </p:nvSpPr>
        <p:spPr>
          <a:xfrm>
            <a:off x="519546" y="2104231"/>
            <a:ext cx="9642764" cy="1693862"/>
          </a:xfrm>
          <a:prstGeom prst="rect">
            <a:avLst/>
          </a:prstGeom>
          <a:noFill/>
        </p:spPr>
        <p:txBody>
          <a:bodyPr wrap="square" lIns="0" rIns="0" bIns="46800" rtlCol="0">
            <a:spAutoFit/>
          </a:bodyPr>
          <a:lstStyle/>
          <a:p>
            <a:pPr algn="l"/>
            <a:r>
              <a:rPr lang="de-DE" sz="4000">
                <a:latin typeface="Segoe UI" panose="020B0502040204020203" pitchFamily="34" charset="0"/>
                <a:cs typeface="Segoe UI" panose="020B0502040204020203" pitchFamily="34" charset="0"/>
              </a:rPr>
              <a:t>Questions? </a:t>
            </a: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B564FFC-8FC0-CC27-38CF-D02E7152A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571" y="4400767"/>
            <a:ext cx="1633538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10">
            <a:extLst>
              <a:ext uri="{FF2B5EF4-FFF2-40B4-BE49-F238E27FC236}">
                <a16:creationId xmlns:a16="http://schemas.microsoft.com/office/drawing/2014/main" id="{A215A86E-FE05-2C3E-F642-FBAC4D52E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37063"/>
            <a:ext cx="16383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6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C25F0F-978D-DBF7-7FBF-8699446F4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8" name="Datumsplatzhalter 27">
            <a:extLst>
              <a:ext uri="{FF2B5EF4-FFF2-40B4-BE49-F238E27FC236}">
                <a16:creationId xmlns:a16="http://schemas.microsoft.com/office/drawing/2014/main" id="{D7F6F319-C9C0-E3A4-6FA1-EA0B80C854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November 2023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130F3A5-EA27-A197-44A4-FE08D34737A7}"/>
              </a:ext>
            </a:extLst>
          </p:cNvPr>
          <p:cNvSpPr txBox="1"/>
          <p:nvPr/>
        </p:nvSpPr>
        <p:spPr>
          <a:xfrm>
            <a:off x="2168939" y="820741"/>
            <a:ext cx="80648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en-US" altLang="de-DE" sz="2800" b="1" dirty="0">
                <a:solidFill>
                  <a:srgbClr val="6BBF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Study through exchange and </a:t>
            </a:r>
            <a:r>
              <a:rPr lang="en-US" altLang="de-DE" sz="2800" b="1">
                <a:solidFill>
                  <a:srgbClr val="6BBF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scholarship programs </a:t>
            </a:r>
            <a:r>
              <a:rPr lang="en-US" altLang="de-DE" sz="2800" b="1" dirty="0">
                <a:solidFill>
                  <a:srgbClr val="6BBF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Canada or the USA</a:t>
            </a:r>
            <a:endParaRPr lang="de-DE" altLang="de-DE" sz="2800" b="1" dirty="0">
              <a:solidFill>
                <a:srgbClr val="6BBFA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54E4249-ECAC-6FB5-BDF3-B35AAE48D9C8}"/>
              </a:ext>
            </a:extLst>
          </p:cNvPr>
          <p:cNvSpPr txBox="1"/>
          <p:nvPr/>
        </p:nvSpPr>
        <p:spPr>
          <a:xfrm>
            <a:off x="643204" y="1774848"/>
            <a:ext cx="1115216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6000" b="1">
                <a:solidFill>
                  <a:srgbClr val="007AC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Welcome! </a:t>
            </a:r>
            <a:br>
              <a:rPr lang="de-DE" sz="2400" b="1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de-DE" sz="10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We start at 14:05 h.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Usually, charts will be in </a:t>
            </a:r>
            <a:r>
              <a:rPr lang="de-DE" b="1"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, lecture in </a:t>
            </a:r>
            <a:r>
              <a:rPr lang="de-DE" b="1">
                <a:latin typeface="Segoe UI" panose="020B0502040204020203" pitchFamily="34" charset="0"/>
                <a:cs typeface="Segoe UI" panose="020B0502040204020203" pitchFamily="34" charset="0"/>
              </a:rPr>
              <a:t>german</a:t>
            </a: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You don‘t understand german? Please write in the chat! </a:t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de-DE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This PPT is available </a:t>
            </a: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at</a:t>
            </a: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de-DE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https://www.uni-trier.de/international/wege-ins-ausland/studium-im-ausland/studium-usa-kanada-australien</a:t>
            </a: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de-DE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If you have questions, you can pose them at any time. Please do this via Zoom icon </a:t>
            </a:r>
            <a:r>
              <a:rPr lang="de-DE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</a:t>
            </a: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>, via Audio or type your question in the chat window!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4D39869-3EA8-2633-5765-CEADC7488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834" y="947885"/>
            <a:ext cx="1633537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Grafik 3">
            <a:extLst>
              <a:ext uri="{FF2B5EF4-FFF2-40B4-BE49-F238E27FC236}">
                <a16:creationId xmlns:a16="http://schemas.microsoft.com/office/drawing/2014/main" id="{8C10A7E8-792F-FB40-478E-568976BDE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9" y="947885"/>
            <a:ext cx="16383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91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B2CBFF-93D3-219B-B257-6BFFE465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8" name="Balken3">
            <a:extLst>
              <a:ext uri="{FF2B5EF4-FFF2-40B4-BE49-F238E27FC236}">
                <a16:creationId xmlns:a16="http://schemas.microsoft.com/office/drawing/2014/main" id="{9E3D03F3-76E2-BB69-B704-F82E2ACB3092}"/>
              </a:ext>
            </a:extLst>
          </p:cNvPr>
          <p:cNvSpPr/>
          <p:nvPr/>
        </p:nvSpPr>
        <p:spPr>
          <a:xfrm>
            <a:off x="0" y="6311900"/>
            <a:ext cx="8128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9FFA6-A763-9815-0ED6-28B87FBB7D97}"/>
              </a:ext>
            </a:extLst>
          </p:cNvPr>
          <p:cNvSpPr txBox="1"/>
          <p:nvPr/>
        </p:nvSpPr>
        <p:spPr>
          <a:xfrm>
            <a:off x="519546" y="2104231"/>
            <a:ext cx="9642764" cy="1693862"/>
          </a:xfrm>
          <a:prstGeom prst="rect">
            <a:avLst/>
          </a:prstGeom>
          <a:noFill/>
        </p:spPr>
        <p:txBody>
          <a:bodyPr wrap="square" lIns="0" rIns="0" bIns="46800" rtlCol="0">
            <a:spAutoFit/>
          </a:bodyPr>
          <a:lstStyle/>
          <a:p>
            <a:pPr algn="l"/>
            <a:r>
              <a:rPr lang="de-DE" sz="4000">
                <a:latin typeface="Segoe UI" panose="020B0502040204020203" pitchFamily="34" charset="0"/>
                <a:cs typeface="Segoe UI" panose="020B0502040204020203" pitchFamily="34" charset="0"/>
              </a:rPr>
              <a:t>Thank you very much!  </a:t>
            </a: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B564FFC-8FC0-CC27-38CF-D02E7152A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571" y="4400767"/>
            <a:ext cx="1633538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10">
            <a:extLst>
              <a:ext uri="{FF2B5EF4-FFF2-40B4-BE49-F238E27FC236}">
                <a16:creationId xmlns:a16="http://schemas.microsoft.com/office/drawing/2014/main" id="{A215A86E-FE05-2C3E-F642-FBAC4D52E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37063"/>
            <a:ext cx="16383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290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B2CBFF-93D3-219B-B257-6BFFE465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8" name="Balken3">
            <a:extLst>
              <a:ext uri="{FF2B5EF4-FFF2-40B4-BE49-F238E27FC236}">
                <a16:creationId xmlns:a16="http://schemas.microsoft.com/office/drawing/2014/main" id="{9E3D03F3-76E2-BB69-B704-F82E2ACB3092}"/>
              </a:ext>
            </a:extLst>
          </p:cNvPr>
          <p:cNvSpPr/>
          <p:nvPr/>
        </p:nvSpPr>
        <p:spPr>
          <a:xfrm>
            <a:off x="0" y="6311900"/>
            <a:ext cx="8128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9FFA6-A763-9815-0ED6-28B87FBB7D97}"/>
              </a:ext>
            </a:extLst>
          </p:cNvPr>
          <p:cNvSpPr txBox="1"/>
          <p:nvPr/>
        </p:nvSpPr>
        <p:spPr>
          <a:xfrm>
            <a:off x="519545" y="1257300"/>
            <a:ext cx="11575473" cy="2063194"/>
          </a:xfrm>
          <a:prstGeom prst="rect">
            <a:avLst/>
          </a:prstGeom>
          <a:noFill/>
        </p:spPr>
        <p:txBody>
          <a:bodyPr wrap="square" lIns="0" rIns="0" bIns="46800" rtlCol="0">
            <a:spAutoFit/>
          </a:bodyPr>
          <a:lstStyle/>
          <a:p>
            <a:pPr algn="l"/>
            <a:r>
              <a:rPr lang="de-DE" sz="1600">
                <a:latin typeface="Segoe UI" panose="020B0502040204020203" pitchFamily="34" charset="0"/>
                <a:cs typeface="Segoe UI" panose="020B0502040204020203" pitchFamily="34" charset="0"/>
              </a:rPr>
              <a:t>Die „Progammliste“</a:t>
            </a: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de-DE" sz="1600">
                <a:latin typeface="Segoe UI" panose="020B0502040204020203" pitchFamily="34" charset="0"/>
                <a:cs typeface="Segoe UI" panose="020B0502040204020203" pitchFamily="34" charset="0"/>
              </a:rPr>
              <a:t>The „program list“ </a:t>
            </a: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CD3B9BC-61C5-0CD7-6868-AB336B3CB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1" b="8000"/>
          <a:stretch/>
        </p:blipFill>
        <p:spPr>
          <a:xfrm>
            <a:off x="3867521" y="-52048"/>
            <a:ext cx="6665994" cy="68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2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B2CBFF-93D3-219B-B257-6BFFE465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Balken3">
            <a:extLst>
              <a:ext uri="{FF2B5EF4-FFF2-40B4-BE49-F238E27FC236}">
                <a16:creationId xmlns:a16="http://schemas.microsoft.com/office/drawing/2014/main" id="{9E3D03F3-76E2-BB69-B704-F82E2ACB3092}"/>
              </a:ext>
            </a:extLst>
          </p:cNvPr>
          <p:cNvSpPr/>
          <p:nvPr/>
        </p:nvSpPr>
        <p:spPr>
          <a:xfrm>
            <a:off x="0" y="6311900"/>
            <a:ext cx="8128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2A894C8-3736-A195-7C86-BA74B0E9EEF5}"/>
              </a:ext>
            </a:extLst>
          </p:cNvPr>
          <p:cNvSpPr txBox="1"/>
          <p:nvPr/>
        </p:nvSpPr>
        <p:spPr>
          <a:xfrm>
            <a:off x="944088" y="1193470"/>
            <a:ext cx="8896103" cy="3536867"/>
          </a:xfrm>
          <a:prstGeom prst="rect">
            <a:avLst/>
          </a:prstGeom>
          <a:noFill/>
        </p:spPr>
        <p:txBody>
          <a:bodyPr wrap="square" lIns="0" rIns="0" bIns="4680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5400" b="1">
                <a:solidFill>
                  <a:srgbClr val="007AC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Austauschprogramme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kern="10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800" kern="1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Austauschprogramme gehen immer in zwei Richtungen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de-DE" sz="1800" kern="10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800" kern="1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Neben den akademischen Aspekten spielt auch der kulturelle Austausch eine wichtige Rolle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de-DE" sz="1800" kern="10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800" kern="10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Austauschstudierende sind immer auch BotschafterInnen ihres Heimatlandes und ihrer Heimatuniversität</a:t>
            </a:r>
          </a:p>
        </p:txBody>
      </p:sp>
    </p:spTree>
    <p:extLst>
      <p:ext uri="{BB962C8B-B14F-4D97-AF65-F5344CB8AC3E}">
        <p14:creationId xmlns:p14="http://schemas.microsoft.com/office/powerpoint/2010/main" val="179951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924AE9-6CB7-D177-78E4-31BBC740D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2FBE76-875C-C23D-7A2D-53D3728C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00" y="1136019"/>
            <a:ext cx="2196792" cy="2178680"/>
          </a:xfrm>
        </p:spPr>
        <p:txBody>
          <a:bodyPr/>
          <a:lstStyle/>
          <a:p>
            <a:r>
              <a:rPr lang="de-DE" altLang="de-DE" sz="3600" b="1">
                <a:solidFill>
                  <a:srgbClr val="007AC3"/>
                </a:solidFill>
                <a:ea typeface="+mn-ea"/>
              </a:rPr>
              <a:t>The education system in the USA</a:t>
            </a:r>
            <a:br>
              <a:rPr lang="de-DE" altLang="de-DE" sz="1600"/>
            </a:br>
            <a:endParaRPr lang="de-DE" sz="1600" dirty="0"/>
          </a:p>
        </p:txBody>
      </p:sp>
      <p:sp>
        <p:nvSpPr>
          <p:cNvPr id="10" name="Balken4">
            <a:extLst>
              <a:ext uri="{FF2B5EF4-FFF2-40B4-BE49-F238E27FC236}">
                <a16:creationId xmlns:a16="http://schemas.microsoft.com/office/drawing/2014/main" id="{2F09E1DF-1486-8E66-6D0E-D7FD5B3997B5}"/>
              </a:ext>
            </a:extLst>
          </p:cNvPr>
          <p:cNvSpPr/>
          <p:nvPr/>
        </p:nvSpPr>
        <p:spPr>
          <a:xfrm>
            <a:off x="0" y="6311900"/>
            <a:ext cx="16256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id="{E1D6DF03-4E10-2986-B713-993EA0403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35" y="125761"/>
            <a:ext cx="5474234" cy="660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02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76B77C6-3562-8F0D-131F-03442FF0A00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3" name="Balken6">
            <a:extLst>
              <a:ext uri="{FF2B5EF4-FFF2-40B4-BE49-F238E27FC236}">
                <a16:creationId xmlns:a16="http://schemas.microsoft.com/office/drawing/2014/main" id="{732E7CA3-2267-77DB-F276-9C55A56BD452}"/>
              </a:ext>
            </a:extLst>
          </p:cNvPr>
          <p:cNvSpPr/>
          <p:nvPr/>
        </p:nvSpPr>
        <p:spPr>
          <a:xfrm>
            <a:off x="0" y="6311900"/>
            <a:ext cx="32512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420B087-92D7-EEBF-E5CC-5EFA3D63C416}"/>
              </a:ext>
            </a:extLst>
          </p:cNvPr>
          <p:cNvSpPr txBox="1"/>
          <p:nvPr/>
        </p:nvSpPr>
        <p:spPr>
          <a:xfrm>
            <a:off x="519456" y="871057"/>
            <a:ext cx="10368000" cy="5648790"/>
          </a:xfrm>
          <a:prstGeom prst="rect">
            <a:avLst/>
          </a:prstGeom>
          <a:noFill/>
        </p:spPr>
        <p:txBody>
          <a:bodyPr wrap="square" lIns="0" rIns="0" bIns="46800" rtlCol="0">
            <a:spAutoFit/>
          </a:bodyPr>
          <a:lstStyle/>
          <a:p>
            <a:pPr marL="514350" indent="-457200" eaLnBrk="1" hangingPunct="1">
              <a:spcBef>
                <a:spcPts val="600"/>
              </a:spcBef>
              <a:spcAft>
                <a:spcPts val="0"/>
              </a:spcAft>
              <a:buFontTx/>
              <a:buAutoNum type="romanUcPeriod"/>
              <a:defRPr/>
            </a:pPr>
            <a:r>
              <a:rPr lang="en-US" sz="2000" b="1" i="1">
                <a:latin typeface="Segoe UI" panose="020B0502040204020203" pitchFamily="34" charset="0"/>
                <a:cs typeface="Segoe UI" panose="020B0502040204020203" pitchFamily="34" charset="0"/>
              </a:rPr>
              <a:t>Exchange programs for studying in the USA</a:t>
            </a:r>
          </a:p>
          <a:p>
            <a:pPr marL="57150" eaLnBrk="1" hangingPunct="1">
              <a:spcBef>
                <a:spcPts val="600"/>
              </a:spcBef>
              <a:spcAft>
                <a:spcPts val="0"/>
              </a:spcAft>
              <a:defRPr/>
            </a:pPr>
            <a:endParaRPr lang="de-DE" sz="1000" b="1" i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457200"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Target groups: Students of all subjects in Bachelor and Master</a:t>
            </a:r>
          </a:p>
          <a:p>
            <a:pPr indent="-457200" eaLnBrk="1" hangingPunct="1">
              <a:spcBef>
                <a:spcPts val="600"/>
              </a:spcBef>
              <a:spcAft>
                <a:spcPts val="0"/>
              </a:spcAft>
              <a:defRPr/>
            </a:pPr>
            <a:endParaRPr lang="en-US" sz="1800" b="1" i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de-DE" b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Bilaterial</a:t>
            </a:r>
            <a:r>
              <a:rPr lang="de-DE" b="1">
                <a:latin typeface="Segoe UI" panose="020B0502040204020203" pitchFamily="34" charset="0"/>
                <a:cs typeface="Segoe UI" panose="020B0502040204020203" pitchFamily="34" charset="0"/>
              </a:rPr>
              <a:t> exchanges of </a:t>
            </a:r>
            <a:r>
              <a:rPr lang="de-DE" b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Trier University </a:t>
            </a:r>
            <a:r>
              <a:rPr lang="de-DE" b="1">
                <a:latin typeface="Segoe UI" panose="020B0502040204020203" pitchFamily="34" charset="0"/>
                <a:cs typeface="Segoe UI" panose="020B0502040204020203" pitchFamily="34" charset="0"/>
              </a:rPr>
              <a:t>for USA: </a:t>
            </a:r>
            <a:endParaRPr lang="de-DE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>
                <a:latin typeface="Segoe UI" panose="020B0502040204020203" pitchFamily="34" charset="0"/>
                <a:cs typeface="Segoe UI" panose="020B0502040204020203" pitchFamily="34" charset="0"/>
              </a:rPr>
              <a:t>Bloomsburg University, Pennsylvania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Hamline University, St. Paul, Minnesota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>
                <a:latin typeface="Segoe UI" panose="020B0502040204020203" pitchFamily="34" charset="0"/>
                <a:cs typeface="Segoe UI" panose="020B0502040204020203" pitchFamily="34" charset="0"/>
              </a:rPr>
              <a:t>Gardner-Webb University, Boiling Springs, North Carolina (*)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Francis Marion University, Florence, South Carolina </a:t>
            </a:r>
            <a:r>
              <a:rPr lang="de-DE" sz="1600">
                <a:latin typeface="Segoe UI" panose="020B0502040204020203" pitchFamily="34" charset="0"/>
                <a:cs typeface="Segoe UI" panose="020B0502040204020203" pitchFamily="34" charset="0"/>
              </a:rPr>
              <a:t>(*)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>
                <a:latin typeface="Segoe UI" panose="020B0502040204020203" pitchFamily="34" charset="0"/>
                <a:cs typeface="Segoe UI" panose="020B0502040204020203" pitchFamily="34" charset="0"/>
              </a:rPr>
              <a:t>Webster University, St. Louis, Missouri (*)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>
                <a:latin typeface="Segoe UI" panose="020B0502040204020203" pitchFamily="34" charset="0"/>
                <a:cs typeface="Segoe UI" panose="020B0502040204020203" pitchFamily="34" charset="0"/>
              </a:rPr>
              <a:t>Saint Martin‘s University, Lacey, Washington (*)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Clark University, Worcester, Massachusetts (*</a:t>
            </a:r>
            <a:r>
              <a:rPr lang="en-US" sz="1600" i="1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de-DE" sz="16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600" i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(* ) = graduate studies possible</a:t>
            </a:r>
            <a:endParaRPr lang="de-DE" sz="1400" i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457200" eaLnBrk="1" hangingPunct="1">
              <a:spcBef>
                <a:spcPts val="600"/>
              </a:spcBef>
              <a:spcAft>
                <a:spcPts val="0"/>
              </a:spcAft>
              <a:defRPr/>
            </a:pPr>
            <a:br>
              <a:rPr lang="en-US" sz="1600" b="1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Multilaterial</a:t>
            </a:r>
            <a:r>
              <a:rPr lang="en-US" sz="1600" b="1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Exchanges of the ISEP program: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400">
                <a:latin typeface="Segoe UI" panose="020B0502040204020203" pitchFamily="34" charset="0"/>
                <a:cs typeface="Segoe UI" panose="020B0502040204020203" pitchFamily="34" charset="0"/>
              </a:rPr>
              <a:t>International Student Exchange Program</a:t>
            </a:r>
            <a:r>
              <a:rPr lang="de-DE" sz="1400" i="1">
                <a:latin typeface="Segoe UI" panose="020B0502040204020203" pitchFamily="34" charset="0"/>
                <a:cs typeface="Segoe UI" panose="020B0502040204020203" pitchFamily="34" charset="0"/>
              </a:rPr>
              <a:t>* </a:t>
            </a:r>
            <a:r>
              <a:rPr lang="de-DE" sz="14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www.isep.org</a:t>
            </a:r>
            <a:endParaRPr lang="de-DE" sz="140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endParaRPr lang="de-DE" sz="1600" b="1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D59AA3A-1195-83A0-69B1-FBB21AA0F5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81" y="4997672"/>
            <a:ext cx="1154149" cy="989271"/>
          </a:xfrm>
          <a:prstGeom prst="rect">
            <a:avLst/>
          </a:prstGeom>
        </p:spPr>
      </p:pic>
      <p:pic>
        <p:nvPicPr>
          <p:cNvPr id="15" name="Grafik 1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3B67F832-65F5-81F5-E45B-2F1252C80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304" y="2153165"/>
            <a:ext cx="2134482" cy="736092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79751E6D-A201-560E-26A7-1E447A61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37" y="711354"/>
            <a:ext cx="948257" cy="58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19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E4D373-593A-F23D-EC21-9A09D8504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800" y="989076"/>
            <a:ext cx="10368000" cy="5105204"/>
          </a:xfrm>
        </p:spPr>
        <p:txBody>
          <a:bodyPr/>
          <a:lstStyle/>
          <a:p>
            <a:pPr marL="571500" indent="-514350" eaLnBrk="1" hangingPunct="1">
              <a:spcBef>
                <a:spcPts val="600"/>
              </a:spcBef>
              <a:spcAft>
                <a:spcPts val="0"/>
              </a:spcAft>
              <a:buFontTx/>
              <a:buAutoNum type="romanUcPeriod" startAt="2"/>
              <a:defRPr/>
            </a:pPr>
            <a:r>
              <a:rPr lang="de-DE" sz="2000" b="1" i="1"/>
              <a:t>Exchange programs for studying in Canada</a:t>
            </a:r>
          </a:p>
          <a:p>
            <a:pPr marL="57150" eaLnBrk="1" hangingPunct="1">
              <a:spcBef>
                <a:spcPts val="600"/>
              </a:spcBef>
              <a:spcAft>
                <a:spcPts val="0"/>
              </a:spcAft>
              <a:defRPr/>
            </a:pPr>
            <a:endParaRPr lang="de-DE" b="1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sz="1800" b="1"/>
              <a:t>Bilaterial Exchange with the University of Manitoba </a:t>
            </a:r>
            <a:br>
              <a:rPr lang="de-DE" sz="1800" b="1"/>
            </a:br>
            <a:r>
              <a:rPr lang="en-US" sz="1800"/>
              <a:t>Students of all subjects (exception: business administration) in their Bachelor's degree; Masters possibly – depending on the subject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1800"/>
              <a:t>Tuition fee waiver; Scholarship from funds from the ERASMUS partner country program; Duration: end of August until end of April</a:t>
            </a:r>
            <a:br>
              <a:rPr lang="en-US" sz="1800"/>
            </a:br>
            <a:endParaRPr lang="de-DE" sz="180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sz="1800" b="1"/>
              <a:t>Bilateral Exchange with the Toronto Metropolitan University  (Pedagogy)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1800"/>
              <a:t>for students in the bachelor's degree in social and organizational pedagogy, in particular students with a focus on childhood, youth, family, child and youth welfare; Contact person: Dr. Annen</a:t>
            </a:r>
            <a:r>
              <a:rPr lang="de-DE" sz="1800" b="1"/>
              <a:t>   </a:t>
            </a:r>
            <a:br>
              <a:rPr lang="de-DE" sz="1800" b="1"/>
            </a:br>
            <a:r>
              <a:rPr lang="de-DE" sz="1800">
                <a:solidFill>
                  <a:srgbClr val="FF0000"/>
                </a:solidFill>
                <a:sym typeface="Wingdings" panose="05000000000000000000" pitchFamily="2" charset="2"/>
              </a:rPr>
              <a:t>  separate call in Nov./Dez!</a:t>
            </a:r>
            <a:endParaRPr lang="de-DE" sz="180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endParaRPr lang="de-DE" sz="1800" b="1" i="1"/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000" b="1">
                <a:solidFill>
                  <a:schemeClr val="accent4">
                    <a:lumMod val="75000"/>
                  </a:schemeClr>
                </a:solidFill>
              </a:rPr>
              <a:t>Multilaterial</a:t>
            </a:r>
            <a:r>
              <a:rPr lang="en-US" sz="2000" b="1">
                <a:solidFill>
                  <a:srgbClr val="0000FF"/>
                </a:solidFill>
              </a:rPr>
              <a:t> </a:t>
            </a:r>
            <a:r>
              <a:rPr lang="en-US" sz="2000" b="1"/>
              <a:t>Exchanges of the ISEP program: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sz="1800"/>
              <a:t>International Student Exchange Program</a:t>
            </a:r>
            <a:r>
              <a:rPr lang="de-DE" sz="1800" i="1"/>
              <a:t>* </a:t>
            </a:r>
            <a:r>
              <a:rPr lang="de-DE" sz="1800"/>
              <a:t> </a:t>
            </a:r>
            <a:r>
              <a:rPr lang="de-DE" sz="180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www.isep.org</a:t>
            </a:r>
            <a:endParaRPr lang="de-DE" sz="1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5AE803-BAD1-57B4-4827-32D084675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Grafik 7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C4A59374-BD5B-F92D-24F7-494EEE471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318" y="1225628"/>
            <a:ext cx="2134482" cy="736092"/>
          </a:xfrm>
          <a:prstGeom prst="rect">
            <a:avLst/>
          </a:prstGeom>
        </p:spPr>
      </p:pic>
      <p:sp>
        <p:nvSpPr>
          <p:cNvPr id="9" name="Balken5">
            <a:extLst>
              <a:ext uri="{FF2B5EF4-FFF2-40B4-BE49-F238E27FC236}">
                <a16:creationId xmlns:a16="http://schemas.microsoft.com/office/drawing/2014/main" id="{97C23834-32CB-F8C7-07B2-22D542002719}"/>
              </a:ext>
            </a:extLst>
          </p:cNvPr>
          <p:cNvSpPr/>
          <p:nvPr/>
        </p:nvSpPr>
        <p:spPr>
          <a:xfrm>
            <a:off x="0" y="6311900"/>
            <a:ext cx="24384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B3C9D74-6D0D-8086-492B-95CC685BB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65" y="844457"/>
            <a:ext cx="1212057" cy="64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D3F3CF4-3534-A9EE-7CB3-6636B2562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55" y="4756843"/>
            <a:ext cx="1297427" cy="1112081"/>
          </a:xfrm>
          <a:prstGeom prst="rect">
            <a:avLst/>
          </a:prstGeom>
        </p:spPr>
      </p:pic>
      <p:pic>
        <p:nvPicPr>
          <p:cNvPr id="11" name="Grafik 10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5FB9C1C-508D-0F22-6511-84881CBF2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655" y="3213574"/>
            <a:ext cx="2134482" cy="7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1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B2CBFF-93D3-219B-B257-6BFFE465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39072" y="6465144"/>
            <a:ext cx="1314000" cy="365125"/>
          </a:xfrm>
        </p:spPr>
        <p:txBody>
          <a:bodyPr/>
          <a:lstStyle/>
          <a:p>
            <a:fld id="{87D1FD08-1291-5F48-BDD4-4AC8CAAADB1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Balken3">
            <a:extLst>
              <a:ext uri="{FF2B5EF4-FFF2-40B4-BE49-F238E27FC236}">
                <a16:creationId xmlns:a16="http://schemas.microsoft.com/office/drawing/2014/main" id="{9E3D03F3-76E2-BB69-B704-F82E2ACB3092}"/>
              </a:ext>
            </a:extLst>
          </p:cNvPr>
          <p:cNvSpPr/>
          <p:nvPr/>
        </p:nvSpPr>
        <p:spPr>
          <a:xfrm>
            <a:off x="1974272" y="6369044"/>
            <a:ext cx="8128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9E37259-79D7-0593-4F55-A1B5EEE15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" t="19288" r="5900"/>
          <a:stretch/>
        </p:blipFill>
        <p:spPr>
          <a:xfrm>
            <a:off x="2961409" y="672760"/>
            <a:ext cx="9085804" cy="530615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D3D73BF-2567-9314-1960-4BF677C104A3}"/>
              </a:ext>
            </a:extLst>
          </p:cNvPr>
          <p:cNvSpPr txBox="1"/>
          <p:nvPr/>
        </p:nvSpPr>
        <p:spPr>
          <a:xfrm>
            <a:off x="401095" y="1508867"/>
            <a:ext cx="1895296" cy="1816972"/>
          </a:xfrm>
          <a:prstGeom prst="rect">
            <a:avLst/>
          </a:prstGeom>
          <a:noFill/>
        </p:spPr>
        <p:txBody>
          <a:bodyPr wrap="square" lIns="0" rIns="0" bIns="46800" rtlCol="0">
            <a:spAutoFit/>
          </a:bodyPr>
          <a:lstStyle/>
          <a:p>
            <a:pPr algn="l"/>
            <a:r>
              <a:rPr lang="en-US" sz="2800" b="1">
                <a:solidFill>
                  <a:srgbClr val="007AC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Members of ISEP in USA/Kanada: </a:t>
            </a:r>
          </a:p>
        </p:txBody>
      </p:sp>
    </p:spTree>
    <p:extLst>
      <p:ext uri="{BB962C8B-B14F-4D97-AF65-F5344CB8AC3E}">
        <p14:creationId xmlns:p14="http://schemas.microsoft.com/office/powerpoint/2010/main" val="10812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B2CBFF-93D3-219B-B257-6BFFE465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Balken3">
            <a:extLst>
              <a:ext uri="{FF2B5EF4-FFF2-40B4-BE49-F238E27FC236}">
                <a16:creationId xmlns:a16="http://schemas.microsoft.com/office/drawing/2014/main" id="{9E3D03F3-76E2-BB69-B704-F82E2ACB3092}"/>
              </a:ext>
            </a:extLst>
          </p:cNvPr>
          <p:cNvSpPr/>
          <p:nvPr/>
        </p:nvSpPr>
        <p:spPr>
          <a:xfrm>
            <a:off x="0" y="6311900"/>
            <a:ext cx="8128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9FFA6-A763-9815-0ED6-28B87FBB7D97}"/>
              </a:ext>
            </a:extLst>
          </p:cNvPr>
          <p:cNvSpPr txBox="1"/>
          <p:nvPr/>
        </p:nvSpPr>
        <p:spPr>
          <a:xfrm>
            <a:off x="519545" y="1537855"/>
            <a:ext cx="2098964" cy="2801857"/>
          </a:xfrm>
          <a:prstGeom prst="rect">
            <a:avLst/>
          </a:prstGeom>
          <a:noFill/>
        </p:spPr>
        <p:txBody>
          <a:bodyPr wrap="square" lIns="0" rIns="0" bIns="46800" rtlCol="0">
            <a:spAutoFit/>
          </a:bodyPr>
          <a:lstStyle/>
          <a:p>
            <a:pPr algn="l"/>
            <a:r>
              <a:rPr lang="en-US" sz="2800" b="1">
                <a:solidFill>
                  <a:srgbClr val="007AC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Exchange programs of Trier University: </a:t>
            </a: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de-DE" sz="1600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9CA9DC-5323-23CC-C680-61729196E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384" y="662755"/>
            <a:ext cx="9290086" cy="47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31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B2CBFF-93D3-219B-B257-6BFFE465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Balken3">
            <a:extLst>
              <a:ext uri="{FF2B5EF4-FFF2-40B4-BE49-F238E27FC236}">
                <a16:creationId xmlns:a16="http://schemas.microsoft.com/office/drawing/2014/main" id="{9E3D03F3-76E2-BB69-B704-F82E2ACB3092}"/>
              </a:ext>
            </a:extLst>
          </p:cNvPr>
          <p:cNvSpPr/>
          <p:nvPr/>
        </p:nvSpPr>
        <p:spPr>
          <a:xfrm>
            <a:off x="0" y="6311900"/>
            <a:ext cx="8128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9FFA6-A763-9815-0ED6-28B87FBB7D97}"/>
              </a:ext>
            </a:extLst>
          </p:cNvPr>
          <p:cNvSpPr txBox="1"/>
          <p:nvPr/>
        </p:nvSpPr>
        <p:spPr>
          <a:xfrm>
            <a:off x="519545" y="1257300"/>
            <a:ext cx="11575473" cy="4648517"/>
          </a:xfrm>
          <a:prstGeom prst="rect">
            <a:avLst/>
          </a:prstGeom>
          <a:noFill/>
        </p:spPr>
        <p:txBody>
          <a:bodyPr wrap="square" lIns="0" rIns="0" bIns="46800" rtlCol="0">
            <a:spAutoFit/>
          </a:bodyPr>
          <a:lstStyle/>
          <a:p>
            <a:pPr algn="l"/>
            <a:r>
              <a:rPr lang="en-US" sz="3600" b="1">
                <a:solidFill>
                  <a:srgbClr val="007AC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Duration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l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usually 2 semesters (9-10 months)</a:t>
            </a:r>
          </a:p>
          <a:p>
            <a:pPr algn="l"/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1 semester: application for one semester is also possible if the reasons are given.</a:t>
            </a:r>
          </a:p>
          <a:p>
            <a:pPr algn="l"/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3600" b="1">
                <a:solidFill>
                  <a:srgbClr val="007AC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Financing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l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Depending on the program. </a:t>
            </a:r>
          </a:p>
          <a:p>
            <a:pPr algn="l"/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buAutoNum type="alphaUcPeriod"/>
            </a:pP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Either 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no tuition fees 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at the host university</a:t>
            </a:r>
          </a:p>
          <a:p>
            <a:pPr marL="342900" indent="-342900" algn="l">
              <a:buAutoNum type="alphaUcPeriod"/>
            </a:pPr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</a:p>
          <a:p>
            <a:pPr algn="l"/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B. No tuition fees at the host university AND free accomodation and meals with </a:t>
            </a:r>
            <a:r>
              <a:rPr lang="en-US" sz="1600" b="1">
                <a:latin typeface="Segoe UI" panose="020B0502040204020203" pitchFamily="34" charset="0"/>
                <a:cs typeface="Segoe UI" panose="020B0502040204020203" pitchFamily="34" charset="0"/>
              </a:rPr>
              <a:t>contribution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 of 3.500 EUR: ISEP, Clark, Hamline (for one semester 2.500 Euro) </a:t>
            </a:r>
            <a:b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(Can be combined with BAföG and/or PROMOS-funding)</a:t>
            </a:r>
            <a:endParaRPr lang="de-DE" sz="1600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24638"/>
      </p:ext>
    </p:extLst>
  </p:cSld>
  <p:clrMapOvr>
    <a:masterClrMapping/>
  </p:clrMapOvr>
</p:sld>
</file>

<file path=ppt/theme/theme1.xml><?xml version="1.0" encoding="utf-8"?>
<a:theme xmlns:a="http://schemas.openxmlformats.org/drawingml/2006/main" name="Logo">
  <a:themeElements>
    <a:clrScheme name="UT-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9C3"/>
      </a:accent1>
      <a:accent2>
        <a:srgbClr val="6ABEA3"/>
      </a:accent2>
      <a:accent3>
        <a:srgbClr val="A5A5A5"/>
      </a:accent3>
      <a:accent4>
        <a:srgbClr val="D39C0A"/>
      </a:accent4>
      <a:accent5>
        <a:srgbClr val="C0412B"/>
      </a:accent5>
      <a:accent6>
        <a:srgbClr val="8968AA"/>
      </a:accent6>
      <a:hlink>
        <a:srgbClr val="0079C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rIns="0" rtlCol="0">
        <a:spAutoFit/>
      </a:bodyPr>
      <a:lstStyle>
        <a:defPPr algn="l">
          <a:defRPr sz="1600" dirty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0" id="{D1DA2782-C991-BE46-AE18-6F233DDB794A}" vid="{E0F64030-D1DA-0249-96FB-380D8FEE0CA4}"/>
    </a:ext>
  </a:extLst>
</a:theme>
</file>

<file path=ppt/theme/theme2.xml><?xml version="1.0" encoding="utf-8"?>
<a:theme xmlns:a="http://schemas.openxmlformats.org/drawingml/2006/main" name="Universität Trier">
  <a:themeElements>
    <a:clrScheme name="UT-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9C3"/>
      </a:accent1>
      <a:accent2>
        <a:srgbClr val="6ABEA3"/>
      </a:accent2>
      <a:accent3>
        <a:srgbClr val="A5A5A5"/>
      </a:accent3>
      <a:accent4>
        <a:srgbClr val="D39C0A"/>
      </a:accent4>
      <a:accent5>
        <a:srgbClr val="C0412B"/>
      </a:accent5>
      <a:accent6>
        <a:srgbClr val="8968AA"/>
      </a:accent6>
      <a:hlink>
        <a:srgbClr val="0079C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0" bIns="46800" rtlCol="0">
        <a:spAutoFit/>
      </a:bodyPr>
      <a:lstStyle>
        <a:defPPr algn="l">
          <a:defRPr sz="1600" dirty="0" err="1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0" id="{D1DA2782-C991-BE46-AE18-6F233DDB794A}" vid="{C7303934-E212-624B-9409-D172F8208C1F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Praesentationsvorlage_UT</Template>
  <TotalTime>0</TotalTime>
  <Words>1693</Words>
  <Application>Microsoft Office PowerPoint</Application>
  <PresentationFormat>Breitbild</PresentationFormat>
  <Paragraphs>239</Paragraphs>
  <Slides>21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Segoe UI</vt:lpstr>
      <vt:lpstr>Symbol</vt:lpstr>
      <vt:lpstr>Verdana</vt:lpstr>
      <vt:lpstr>Logo</vt:lpstr>
      <vt:lpstr>Universität Trier</vt:lpstr>
      <vt:lpstr>PowerPoint-Präsentation</vt:lpstr>
      <vt:lpstr>PowerPoint-Präsentation</vt:lpstr>
      <vt:lpstr>PowerPoint-Präsentation</vt:lpstr>
      <vt:lpstr>The education system in the USA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 Trier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Morgen, Stefanie</dc:creator>
  <cp:lastModifiedBy>Morgen, Stefanie</cp:lastModifiedBy>
  <cp:revision>7</cp:revision>
  <cp:lastPrinted>2021-11-11T12:40:08Z</cp:lastPrinted>
  <dcterms:created xsi:type="dcterms:W3CDTF">2023-11-06T11:48:12Z</dcterms:created>
  <dcterms:modified xsi:type="dcterms:W3CDTF">2023-11-06T12:40:26Z</dcterms:modified>
</cp:coreProperties>
</file>