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0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C5BD2A7-C117-2340-966C-2D61561660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080000"/>
            <a:ext cx="12193200" cy="3855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B6199A9A-BA73-E141-B107-2A5EF38000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4800" y="201600"/>
            <a:ext cx="2278800" cy="676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381ED1B3-3C87-404E-8591-B0FECC9088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600"/>
            <a:ext cx="2277794" cy="675484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5621196C-B973-AF4E-B55B-B513948EF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38263"/>
            <a:ext cx="12193199" cy="984805"/>
          </a:xfrm>
          <a:prstGeom prst="rect">
            <a:avLst/>
          </a:prstGeom>
          <a:solidFill>
            <a:schemeClr val="bg1"/>
          </a:solidFill>
        </p:spPr>
        <p:txBody>
          <a:bodyPr wrap="square" lIns="810000" tIns="270000" rIns="810000" bIns="108000" anchor="b" anchorCtr="0">
            <a:spAutoFit/>
          </a:bodyPr>
          <a:lstStyle>
            <a:lvl1pPr algn="r">
              <a:lnSpc>
                <a:spcPct val="120000"/>
              </a:lnSpc>
              <a:defRPr sz="3600">
                <a:solidFill>
                  <a:srgbClr val="007AC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8E7020A0-492D-F54A-B0C3-8133193A6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921381"/>
            <a:ext cx="12193199" cy="681808"/>
          </a:xfrm>
          <a:prstGeom prst="rect">
            <a:avLst/>
          </a:prstGeom>
          <a:solidFill>
            <a:schemeClr val="bg1"/>
          </a:solidFill>
        </p:spPr>
        <p:txBody>
          <a:bodyPr wrap="square" lIns="810000" tIns="90000" rIns="810000" bIns="270000">
            <a:spAutoFit/>
          </a:bodyPr>
          <a:lstStyle>
            <a:lvl1pPr marL="0" indent="0" algn="r">
              <a:lnSpc>
                <a:spcPct val="120000"/>
              </a:lnSpc>
              <a:spcBef>
                <a:spcPts val="800"/>
              </a:spcBef>
              <a:buNone/>
              <a:defRPr sz="19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450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3FD9EC2-AB41-A94A-A2F3-2C36006C3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1400" y="1350593"/>
            <a:ext cx="6172200" cy="4791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983859E-7E79-7141-8F60-FDD9E8F68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23600"/>
            <a:ext cx="3932237" cy="361080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2CA14CE-4486-F64B-BBD8-56F5296FE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0594"/>
            <a:ext cx="3933825" cy="1007999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26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419F7577-C7C7-A349-AACD-99BFA6CFE0B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4800" y="201600"/>
            <a:ext cx="2278800" cy="676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BAA9B1A2-B71E-6D42-8E21-F6E012E79D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800" y="6397200"/>
            <a:ext cx="6173999" cy="36360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Fußzeile</a:t>
            </a:r>
          </a:p>
        </p:txBody>
      </p:sp>
    </p:spTree>
    <p:extLst>
      <p:ext uri="{BB962C8B-B14F-4D97-AF65-F5344CB8AC3E}">
        <p14:creationId xmlns:p14="http://schemas.microsoft.com/office/powerpoint/2010/main" val="113838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>
            <a:extLst>
              <a:ext uri="{FF2B5EF4-FFF2-40B4-BE49-F238E27FC236}">
                <a16:creationId xmlns:a16="http://schemas.microsoft.com/office/drawing/2014/main" id="{21C4A218-B5CB-9A46-8CFB-327B50BF0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3201" y="1350593"/>
            <a:ext cx="6173999" cy="4791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E98B584-44EF-3D47-B113-0ECF7BB27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800" y="2523600"/>
            <a:ext cx="3932237" cy="3610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86E48AB0-B94F-C544-841A-356FB877F0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50594"/>
            <a:ext cx="3933825" cy="1007999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26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08C3DB02-B315-B54F-9748-9DB3D66C2F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4800" y="201600"/>
            <a:ext cx="2278800" cy="676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1957714A-E58B-9646-9F7B-9964FE80C6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800" y="6397200"/>
            <a:ext cx="6173999" cy="36360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Fußzeile</a:t>
            </a:r>
          </a:p>
        </p:txBody>
      </p:sp>
    </p:spTree>
    <p:extLst>
      <p:ext uri="{BB962C8B-B14F-4D97-AF65-F5344CB8AC3E}">
        <p14:creationId xmlns:p14="http://schemas.microsoft.com/office/powerpoint/2010/main" val="1341717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960B25C-E79C-6D42-A862-4DF08ABC2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58881"/>
            <a:ext cx="6840000" cy="3941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D8884140-D29E-4E4C-AE29-003C6187BB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4800" y="201600"/>
            <a:ext cx="2278800" cy="676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EE5B1881-8B59-684A-B993-64E154F2A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0593"/>
            <a:ext cx="6840000" cy="527901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26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27F18A80-598F-5A42-9C7F-36738CA2CE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800" y="6397200"/>
            <a:ext cx="6173999" cy="36360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Fußzeile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D829C67-1150-9B46-A667-47E580A580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03600" y="1350592"/>
            <a:ext cx="3240000" cy="475028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59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>
            <a:extLst>
              <a:ext uri="{FF2B5EF4-FFF2-40B4-BE49-F238E27FC236}">
                <a16:creationId xmlns:a16="http://schemas.microsoft.com/office/drawing/2014/main" id="{23F50E75-319A-D044-9891-DBA98A1085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4800" y="201600"/>
            <a:ext cx="2278800" cy="676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10" name="Textplatzhalter 17">
            <a:extLst>
              <a:ext uri="{FF2B5EF4-FFF2-40B4-BE49-F238E27FC236}">
                <a16:creationId xmlns:a16="http://schemas.microsoft.com/office/drawing/2014/main" id="{91FDDA09-C424-B04F-8E4C-652D23D883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800" y="6397200"/>
            <a:ext cx="6173999" cy="36360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Fußzeile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56173932-D084-F44C-ACAE-B1E7B7EE3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0000"/>
            <a:ext cx="10515600" cy="3941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de-DE" sz="1600" b="0" i="0" u="none" strike="noStrike" smtClean="0">
                <a:effectLst/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itel 3">
            <a:extLst>
              <a:ext uri="{FF2B5EF4-FFF2-40B4-BE49-F238E27FC236}">
                <a16:creationId xmlns:a16="http://schemas.microsoft.com/office/drawing/2014/main" id="{9DF8FB23-CDCB-794D-B034-E04CE0BCE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0000"/>
            <a:ext cx="10515600" cy="529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20000"/>
              </a:lnSpc>
              <a:defRPr sz="2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808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26A725FD-18CF-F94D-A2F4-41610FB9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0000"/>
            <a:ext cx="10515600" cy="2815200"/>
          </a:xfrm>
          <a:prstGeom prst="rect">
            <a:avLst/>
          </a:prstGeom>
        </p:spPr>
        <p:txBody>
          <a:bodyPr tIns="270000" bIns="144000" anchor="b"/>
          <a:lstStyle>
            <a:lvl1pPr algn="ctr">
              <a:lnSpc>
                <a:spcPct val="120000"/>
              </a:lnSpc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CFD7794E-9C04-4049-90EF-D0E36661E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30472"/>
            <a:ext cx="10515600" cy="1588136"/>
          </a:xfrm>
          <a:prstGeom prst="rect">
            <a:avLst/>
          </a:prstGeom>
        </p:spPr>
        <p:txBody>
          <a:bodyPr wrap="square" tIns="90000" bIns="360000">
            <a:noAutofit/>
          </a:bodyPr>
          <a:lstStyle>
            <a:lvl1pPr marL="0" indent="0" algn="ctr">
              <a:lnSpc>
                <a:spcPct val="120000"/>
              </a:lnSpc>
              <a:spcBef>
                <a:spcPts val="800"/>
              </a:spcBef>
              <a:buNone/>
              <a:defRPr sz="19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17">
            <a:extLst>
              <a:ext uri="{FF2B5EF4-FFF2-40B4-BE49-F238E27FC236}">
                <a16:creationId xmlns:a16="http://schemas.microsoft.com/office/drawing/2014/main" id="{FD4A9EE1-A348-DD40-B7F7-D0DCBA4252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800" y="6397200"/>
            <a:ext cx="6173999" cy="36360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Fußzeile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44F85E4B-8DA4-2D4D-A98D-398DDA7F469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4800" y="201600"/>
            <a:ext cx="2278800" cy="676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</p:spTree>
    <p:extLst>
      <p:ext uri="{BB962C8B-B14F-4D97-AF65-F5344CB8AC3E}">
        <p14:creationId xmlns:p14="http://schemas.microsoft.com/office/powerpoint/2010/main" val="97588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960B25C-E79C-6D42-A862-4DF08ABC2A0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160000"/>
            <a:ext cx="5180400" cy="3941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Mastertextformat bearbeiten 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C2B1123A-36B9-6E4F-89E1-12789B1B0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9999"/>
            <a:ext cx="5181600" cy="3941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D8884140-D29E-4E4C-AE29-003C6187BB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4800" y="201600"/>
            <a:ext cx="2278800" cy="676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EE5B1881-8B59-684A-B993-64E154F2A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0593"/>
            <a:ext cx="10515600" cy="52790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20000"/>
              </a:lnSpc>
              <a:defRPr sz="26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27F18A80-598F-5A42-9C7F-36738CA2CE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800" y="6397200"/>
            <a:ext cx="6173999" cy="36360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Fußzeile</a:t>
            </a:r>
          </a:p>
        </p:txBody>
      </p:sp>
    </p:spTree>
    <p:extLst>
      <p:ext uri="{BB962C8B-B14F-4D97-AF65-F5344CB8AC3E}">
        <p14:creationId xmlns:p14="http://schemas.microsoft.com/office/powerpoint/2010/main" val="240435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960B25C-E79C-6D42-A862-4DF08ABC2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58881"/>
            <a:ext cx="6840000" cy="3941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D8884140-D29E-4E4C-AE29-003C6187BB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4800" y="201600"/>
            <a:ext cx="2278800" cy="676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EE5B1881-8B59-684A-B993-64E154F2A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0593"/>
            <a:ext cx="6840000" cy="527901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26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27F18A80-598F-5A42-9C7F-36738CA2CE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800" y="6397200"/>
            <a:ext cx="6173999" cy="36360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Fußzeile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D829C67-1150-9B46-A667-47E580A580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03600" y="1350592"/>
            <a:ext cx="3240000" cy="475028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167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zwei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960B25C-E79C-6D42-A862-4DF08ABC2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58881"/>
            <a:ext cx="6840000" cy="3941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D8884140-D29E-4E4C-AE29-003C6187BB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4800" y="201600"/>
            <a:ext cx="2278800" cy="676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EE5B1881-8B59-684A-B993-64E154F2A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0593"/>
            <a:ext cx="6840000" cy="527901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26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27F18A80-598F-5A42-9C7F-36738CA2CE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800" y="6397200"/>
            <a:ext cx="6173999" cy="36360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Fußzeile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D829C67-1150-9B46-A667-47E580A580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03600" y="1350592"/>
            <a:ext cx="3240000" cy="2268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82FD49A2-1B6F-D94C-8762-B34B87F8F51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03600" y="3832880"/>
            <a:ext cx="3240000" cy="2268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207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8C38082F-EE7B-2941-85E5-DB86F70AD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2238"/>
            <a:ext cx="5157787" cy="761555"/>
          </a:xfrm>
          <a:prstGeom prst="rect">
            <a:avLst/>
          </a:prstGeom>
        </p:spPr>
        <p:txBody>
          <a:bodyPr lIns="90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09E3442C-DA8F-D748-9AE3-E9E062BEB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75666"/>
            <a:ext cx="5157787" cy="331560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4ADF02F3-3BFC-0F41-A2CE-2F168E76DE4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82238"/>
            <a:ext cx="5183188" cy="761555"/>
          </a:xfrm>
          <a:prstGeom prst="rect">
            <a:avLst/>
          </a:prstGeom>
        </p:spPr>
        <p:txBody>
          <a:bodyPr lIns="90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 dirty="0"/>
              <a:t>Mastertextformat bearbeiten </a:t>
            </a:r>
          </a:p>
          <a:p>
            <a:r>
              <a:rPr lang="de-DE" dirty="0"/>
              <a:t>Zweite Zeile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1989C4AA-48F7-C942-A0EB-5682C3878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75705"/>
            <a:ext cx="5183188" cy="3315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FDF16E16-C1CD-DE49-BB50-71966F2460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4800" y="201600"/>
            <a:ext cx="2278800" cy="676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B4974605-2281-2947-91AB-47C2F52C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0593"/>
            <a:ext cx="10515600" cy="52790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lnSpc>
                <a:spcPct val="120000"/>
              </a:lnSpc>
              <a:defRPr sz="26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Textplatzhalter 17">
            <a:extLst>
              <a:ext uri="{FF2B5EF4-FFF2-40B4-BE49-F238E27FC236}">
                <a16:creationId xmlns:a16="http://schemas.microsoft.com/office/drawing/2014/main" id="{B2E04DB4-C82D-504C-AD85-5DD0285C9C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800" y="6397200"/>
            <a:ext cx="6173999" cy="36360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Fußzeile</a:t>
            </a:r>
          </a:p>
        </p:txBody>
      </p:sp>
    </p:spTree>
    <p:extLst>
      <p:ext uri="{BB962C8B-B14F-4D97-AF65-F5344CB8AC3E}">
        <p14:creationId xmlns:p14="http://schemas.microsoft.com/office/powerpoint/2010/main" val="166417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4">
            <a:extLst>
              <a:ext uri="{FF2B5EF4-FFF2-40B4-BE49-F238E27FC236}">
                <a16:creationId xmlns:a16="http://schemas.microsoft.com/office/drawing/2014/main" id="{A8C40A6A-2ED3-334C-8727-D55A772793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4800" y="201600"/>
            <a:ext cx="2278800" cy="676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1551811-8E49-8245-A24D-E782DB89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0592"/>
            <a:ext cx="10515600" cy="52920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lnSpc>
                <a:spcPct val="120000"/>
              </a:lnSpc>
              <a:defRPr sz="26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17">
            <a:extLst>
              <a:ext uri="{FF2B5EF4-FFF2-40B4-BE49-F238E27FC236}">
                <a16:creationId xmlns:a16="http://schemas.microsoft.com/office/drawing/2014/main" id="{B0968021-2D7E-3949-96C4-01647D07F5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800" y="6397200"/>
            <a:ext cx="6173999" cy="36360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Fußzeile</a:t>
            </a:r>
          </a:p>
        </p:txBody>
      </p:sp>
    </p:spTree>
    <p:extLst>
      <p:ext uri="{BB962C8B-B14F-4D97-AF65-F5344CB8AC3E}">
        <p14:creationId xmlns:p14="http://schemas.microsoft.com/office/powerpoint/2010/main" val="3103442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ECB7A28-9D30-6748-9654-DB340D71B2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4800" y="201600"/>
            <a:ext cx="2278800" cy="676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6" name="Textplatzhalter 17">
            <a:extLst>
              <a:ext uri="{FF2B5EF4-FFF2-40B4-BE49-F238E27FC236}">
                <a16:creationId xmlns:a16="http://schemas.microsoft.com/office/drawing/2014/main" id="{AF5672C4-98ED-2A42-917D-DB37CBFEAA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800" y="6397200"/>
            <a:ext cx="6173999" cy="36360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Fußzeile</a:t>
            </a:r>
          </a:p>
        </p:txBody>
      </p:sp>
    </p:spTree>
    <p:extLst>
      <p:ext uri="{BB962C8B-B14F-4D97-AF65-F5344CB8AC3E}">
        <p14:creationId xmlns:p14="http://schemas.microsoft.com/office/powerpoint/2010/main" val="83447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D09DF3D6-18E3-ED45-BE89-860DBB5E2B3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600"/>
            <a:ext cx="2277794" cy="675484"/>
          </a:xfrm>
          <a:prstGeom prst="rect">
            <a:avLst/>
          </a:prstGeom>
        </p:spPr>
      </p:pic>
      <p:cxnSp>
        <p:nvCxnSpPr>
          <p:cNvPr id="8" name="Gerader Verbinder 8">
            <a:extLst>
              <a:ext uri="{FF2B5EF4-FFF2-40B4-BE49-F238E27FC236}">
                <a16:creationId xmlns:a16="http://schemas.microsoft.com/office/drawing/2014/main" id="{AFD842AF-E3D8-DB4A-9047-7BA9916E8A22}"/>
              </a:ext>
            </a:extLst>
          </p:cNvPr>
          <p:cNvCxnSpPr>
            <a:cxnSpLocks/>
          </p:cNvCxnSpPr>
          <p:nvPr/>
        </p:nvCxnSpPr>
        <p:spPr>
          <a:xfrm>
            <a:off x="-36000" y="6311099"/>
            <a:ext cx="12240000" cy="0"/>
          </a:xfrm>
          <a:prstGeom prst="line">
            <a:avLst/>
          </a:prstGeom>
          <a:ln w="28575">
            <a:solidFill>
              <a:srgbClr val="007A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62A83FE5-535E-5D45-A691-0631B6E899EE}"/>
              </a:ext>
            </a:extLst>
          </p:cNvPr>
          <p:cNvSpPr txBox="1">
            <a:spLocks/>
          </p:cNvSpPr>
          <p:nvPr/>
        </p:nvSpPr>
        <p:spPr>
          <a:xfrm>
            <a:off x="8610600" y="6398552"/>
            <a:ext cx="2743200" cy="365125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14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EA491EBF-9E0E-3342-A9CD-C3304EA2EC5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627" b="12627"/>
          <a:stretch>
            <a:fillRect/>
          </a:stretch>
        </p:blipFill>
        <p:spPr/>
      </p:pic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E989316-66E7-D34A-8D38-3A2935D25F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6CE3BFC-31B6-CC46-8814-47C057101E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Learning Agreement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894D3071-D443-294A-AEA4-C749469F4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921381"/>
            <a:ext cx="12193199" cy="658981"/>
          </a:xfrm>
        </p:spPr>
        <p:txBody>
          <a:bodyPr/>
          <a:lstStyle/>
          <a:p>
            <a:r>
              <a:rPr lang="de-DE" sz="1600" dirty="0" err="1"/>
              <a:t>Step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</a:t>
            </a:r>
            <a:r>
              <a:rPr lang="de-DE" sz="1600" dirty="0" err="1"/>
              <a:t>Step</a:t>
            </a:r>
            <a:r>
              <a:rPr lang="de-DE" sz="1600" dirty="0"/>
              <a:t> Guide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Incoming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Outgoing</a:t>
            </a:r>
            <a:r>
              <a:rPr lang="de-DE" sz="1600" dirty="0"/>
              <a:t> Students: </a:t>
            </a:r>
            <a:r>
              <a:rPr lang="de-DE" sz="1600" dirty="0" err="1"/>
              <a:t>How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Complete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Learning Agreement Part III</a:t>
            </a:r>
          </a:p>
        </p:txBody>
      </p:sp>
      <p:pic>
        <p:nvPicPr>
          <p:cNvPr id="6" name="Picture 5" descr="EU flag-Erasmus+_vect_P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800" y="234192"/>
            <a:ext cx="2304256" cy="65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358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nhaltsplatzhalter 1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6656" y="1189109"/>
            <a:ext cx="6897653" cy="5160394"/>
          </a:xfrm>
          <a:prstGeom prst="rect">
            <a:avLst/>
          </a:prstGeom>
        </p:spPr>
      </p:pic>
      <p:pic>
        <p:nvPicPr>
          <p:cNvPr id="8" name="Picture 5" descr="EU flag-Erasmus+_vect_POS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" r="193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6"/>
          <p:cNvSpPr txBox="1">
            <a:spLocks/>
          </p:cNvSpPr>
          <p:nvPr/>
        </p:nvSpPr>
        <p:spPr>
          <a:xfrm>
            <a:off x="3727705" y="523653"/>
            <a:ext cx="4885943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>
                <a:solidFill>
                  <a:schemeClr val="bg1"/>
                </a:solidFill>
              </a:rPr>
              <a:t>LEARNING AGREEMENT PART – AFTER YOUR MOBILITY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8529820" y="2641088"/>
            <a:ext cx="2312829" cy="3439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8613646" y="2689942"/>
            <a:ext cx="22290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Please</a:t>
            </a: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indicate</a:t>
            </a: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your</a:t>
            </a: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period</a:t>
            </a: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de-DE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stay</a:t>
            </a:r>
            <a:endParaRPr lang="de-DE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8529822" y="3323655"/>
            <a:ext cx="2312829" cy="9533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8613646" y="3439360"/>
            <a:ext cx="2229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This </a:t>
            </a:r>
            <a:r>
              <a:rPr lang="de-DE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part</a:t>
            </a: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can</a:t>
            </a: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be</a:t>
            </a: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substituted</a:t>
            </a: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by</a:t>
            </a: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lang="de-DE" sz="1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Transcript</a:t>
            </a:r>
            <a:r>
              <a:rPr lang="de-DE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(s) of Records </a:t>
            </a:r>
            <a:r>
              <a:rPr lang="de-DE" sz="1000" u="sng" dirty="0" err="1">
                <a:latin typeface="Segoe UI" panose="020B0502040204020203" pitchFamily="34" charset="0"/>
                <a:cs typeface="Segoe UI" panose="020B0502040204020203" pitchFamily="34" charset="0"/>
              </a:rPr>
              <a:t>if</a:t>
            </a: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it</a:t>
            </a: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includes</a:t>
            </a: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 all the </a:t>
            </a:r>
            <a:r>
              <a:rPr lang="de-DE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classes</a:t>
            </a: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you</a:t>
            </a: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listed</a:t>
            </a: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 in the LA </a:t>
            </a:r>
            <a:r>
              <a:rPr lang="de-DE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part</a:t>
            </a: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 I and II.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8529822" y="4509940"/>
            <a:ext cx="2312829" cy="111874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8613647" y="4632648"/>
            <a:ext cx="22290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Transcript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does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list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all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different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classes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indicated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II,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need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mention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these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changes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here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give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reasons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discrepancies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1224792" y="5729681"/>
            <a:ext cx="6222085" cy="572124"/>
          </a:xfrm>
          <a:prstGeom prst="roundRect">
            <a:avLst/>
          </a:prstGeom>
          <a:noFill/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/>
          <p:cNvCxnSpPr>
            <a:cxnSpLocks/>
          </p:cNvCxnSpPr>
          <p:nvPr/>
        </p:nvCxnSpPr>
        <p:spPr>
          <a:xfrm flipH="1">
            <a:off x="7337692" y="1321509"/>
            <a:ext cx="79752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7591290" y="5494422"/>
            <a:ext cx="426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  <a:endParaRPr lang="de-DE" sz="3600" b="1" dirty="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1" name="Gerade Verbindung mit Pfeil 20"/>
          <p:cNvCxnSpPr>
            <a:cxnSpLocks/>
          </p:cNvCxnSpPr>
          <p:nvPr/>
        </p:nvCxnSpPr>
        <p:spPr>
          <a:xfrm>
            <a:off x="7489294" y="3875733"/>
            <a:ext cx="910723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cxnSpLocks/>
          </p:cNvCxnSpPr>
          <p:nvPr/>
        </p:nvCxnSpPr>
        <p:spPr>
          <a:xfrm>
            <a:off x="7446878" y="2839413"/>
            <a:ext cx="910723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6832729" y="2489886"/>
            <a:ext cx="57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2.</a:t>
            </a:r>
            <a:endParaRPr lang="en-GB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761893" y="998343"/>
            <a:ext cx="57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1.</a:t>
            </a:r>
            <a:endParaRPr lang="en-GB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ADAB3E7-48FF-4B20-DD54-0E4730C88522}"/>
              </a:ext>
            </a:extLst>
          </p:cNvPr>
          <p:cNvSpPr txBox="1"/>
          <p:nvPr/>
        </p:nvSpPr>
        <p:spPr>
          <a:xfrm>
            <a:off x="6833915" y="3475094"/>
            <a:ext cx="57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3.</a:t>
            </a:r>
            <a:endParaRPr lang="en-GB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95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nhaltsplatzhalter 1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0536" y="1152955"/>
            <a:ext cx="7754968" cy="5274808"/>
          </a:xfrm>
          <a:prstGeom prst="rect">
            <a:avLst/>
          </a:prstGeom>
        </p:spPr>
      </p:pic>
      <p:pic>
        <p:nvPicPr>
          <p:cNvPr id="8" name="Picture 5" descr="EU flag-Erasmus+_vect_POS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" r="193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cxnSp>
        <p:nvCxnSpPr>
          <p:cNvPr id="9" name="Gerade Verbindung mit Pfeil 8"/>
          <p:cNvCxnSpPr>
            <a:cxnSpLocks/>
          </p:cNvCxnSpPr>
          <p:nvPr/>
        </p:nvCxnSpPr>
        <p:spPr>
          <a:xfrm flipH="1">
            <a:off x="7380382" y="1321509"/>
            <a:ext cx="79752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bgerundetes Rechteck 9"/>
          <p:cNvSpPr/>
          <p:nvPr/>
        </p:nvSpPr>
        <p:spPr>
          <a:xfrm>
            <a:off x="838800" y="5584597"/>
            <a:ext cx="6622704" cy="673123"/>
          </a:xfrm>
          <a:prstGeom prst="roundRect">
            <a:avLst/>
          </a:prstGeom>
          <a:noFill/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7526279" y="5466491"/>
            <a:ext cx="751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8529821" y="2445956"/>
            <a:ext cx="2312829" cy="11187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8613647" y="2529182"/>
            <a:ext cx="2229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Outgoings</a:t>
            </a:r>
            <a:r>
              <a:rPr lang="de-DE" sz="1000" i="1" dirty="0">
                <a:latin typeface="Segoe UI" panose="020B0502040204020203" pitchFamily="34" charset="0"/>
                <a:cs typeface="Segoe UI" panose="020B0502040204020203" pitchFamily="34" charset="0"/>
              </a:rPr>
              <a:t> Trier University</a:t>
            </a: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: Table D </a:t>
            </a:r>
            <a:r>
              <a:rPr lang="de-DE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can</a:t>
            </a: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be</a:t>
            </a: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substituted</a:t>
            </a: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by</a:t>
            </a: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Anerkennungsbescheid</a:t>
            </a: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endParaRPr lang="de-DE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de-DE" sz="10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Incomings</a:t>
            </a:r>
            <a:r>
              <a:rPr lang="de-DE" sz="1000" i="1" dirty="0">
                <a:latin typeface="Segoe UI" panose="020B0502040204020203" pitchFamily="34" charset="0"/>
                <a:cs typeface="Segoe UI" panose="020B0502040204020203" pitchFamily="34" charset="0"/>
              </a:rPr>
              <a:t> Trier University</a:t>
            </a: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de-DE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please</a:t>
            </a: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complete</a:t>
            </a: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table</a:t>
            </a: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8529822" y="3790359"/>
            <a:ext cx="2312829" cy="111874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8613648" y="3851825"/>
            <a:ext cx="2229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Table D/ Anerkennungsbescheid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needs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list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all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classes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mentioned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LA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II,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otherweise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need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mention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these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changes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here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give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reasons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discrepancies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8538984" y="5154615"/>
            <a:ext cx="2312829" cy="898713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8593768" y="5266436"/>
            <a:ext cx="2229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submit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Table C/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Transcript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Records + Anerkennungsbescheid OR Table C+D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franken@uni-trier.de</a:t>
            </a:r>
          </a:p>
        </p:txBody>
      </p:sp>
      <p:cxnSp>
        <p:nvCxnSpPr>
          <p:cNvPr id="19" name="Gerade Verbindung mit Pfeil 18"/>
          <p:cNvCxnSpPr>
            <a:cxnSpLocks/>
          </p:cNvCxnSpPr>
          <p:nvPr/>
        </p:nvCxnSpPr>
        <p:spPr>
          <a:xfrm flipH="1">
            <a:off x="7380382" y="2429393"/>
            <a:ext cx="79752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6684382" y="2866767"/>
            <a:ext cx="57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4.</a:t>
            </a:r>
            <a:endParaRPr lang="en-GB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1" name="Gerade Verbindung mit Pfeil 20"/>
          <p:cNvCxnSpPr>
            <a:cxnSpLocks/>
          </p:cNvCxnSpPr>
          <p:nvPr/>
        </p:nvCxnSpPr>
        <p:spPr>
          <a:xfrm>
            <a:off x="7489294" y="3189933"/>
            <a:ext cx="910723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7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EA491EBF-9E0E-3342-A9CD-C3304EA2EC5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2627" b="12627"/>
          <a:stretch>
            <a:fillRect/>
          </a:stretch>
        </p:blipFill>
        <p:spPr>
          <a:xfrm>
            <a:off x="-1200" y="1274581"/>
            <a:ext cx="12193200" cy="3855600"/>
          </a:xfrm>
          <a:prstGeom prst="rect">
            <a:avLst/>
          </a:prstGeom>
        </p:spPr>
      </p:pic>
      <p:sp>
        <p:nvSpPr>
          <p:cNvPr id="7" name="Inhaltsplatzhalter 6"/>
          <p:cNvSpPr txBox="1">
            <a:spLocks noGrp="1"/>
          </p:cNvSpPr>
          <p:nvPr>
            <p:ph sz="half" idx="1"/>
          </p:nvPr>
        </p:nvSpPr>
        <p:spPr>
          <a:xfrm>
            <a:off x="2420112" y="1350592"/>
            <a:ext cx="6840000" cy="370357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</a:t>
            </a:r>
            <a:r>
              <a:rPr lang="de-DE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…</a:t>
            </a:r>
          </a:p>
          <a:p>
            <a:r>
              <a:rPr lang="de-DE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</a:t>
            </a:r>
            <a:r>
              <a:rPr lang="de-DE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</a:t>
            </a:r>
            <a:r>
              <a:rPr lang="de-DE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still </a:t>
            </a:r>
            <a:r>
              <a:rPr lang="de-DE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have</a:t>
            </a:r>
            <a:r>
              <a:rPr lang="de-DE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questions</a:t>
            </a:r>
            <a:r>
              <a:rPr lang="de-DE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about</a:t>
            </a:r>
            <a:r>
              <a:rPr lang="de-DE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</a:t>
            </a:r>
            <a:r>
              <a:rPr lang="de-DE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de-DE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complete</a:t>
            </a:r>
            <a:r>
              <a:rPr lang="de-DE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de-DE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Learning Agreement Part III</a:t>
            </a:r>
          </a:p>
          <a:p>
            <a:r>
              <a:rPr lang="de-DE" sz="1400" dirty="0" err="1">
                <a:solidFill>
                  <a:schemeClr val="bg1"/>
                </a:solidFill>
              </a:rPr>
              <a:t>please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contact</a:t>
            </a:r>
            <a:r>
              <a:rPr lang="de-DE" sz="1400" dirty="0">
                <a:solidFill>
                  <a:schemeClr val="bg1"/>
                </a:solidFill>
              </a:rPr>
              <a:t> Lea Franken, franken@uni-trier.de</a:t>
            </a:r>
            <a:endParaRPr lang="de-DE" sz="1400" u="sng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</a:t>
            </a:r>
            <a:r>
              <a:rPr lang="de-DE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</a:t>
            </a:r>
            <a:r>
              <a:rPr lang="de-DE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have</a:t>
            </a:r>
            <a:r>
              <a:rPr lang="de-DE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questions</a:t>
            </a:r>
            <a:r>
              <a:rPr lang="de-DE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</a:t>
            </a:r>
            <a:r>
              <a:rPr lang="de-DE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concerns</a:t>
            </a:r>
            <a:r>
              <a:rPr lang="de-DE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lang="de-DE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regard</a:t>
            </a:r>
            <a:r>
              <a:rPr lang="de-DE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de-DE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specific</a:t>
            </a:r>
            <a:r>
              <a:rPr lang="de-DE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courses</a:t>
            </a:r>
            <a:r>
              <a:rPr lang="de-DE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lang="de-DE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de-DE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process</a:t>
            </a:r>
            <a:r>
              <a:rPr lang="de-DE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de-DE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recognition</a:t>
            </a:r>
            <a:endParaRPr lang="de-DE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de-DE" sz="1400" i="1" dirty="0">
                <a:solidFill>
                  <a:schemeClr val="bg1"/>
                </a:solidFill>
              </a:rPr>
              <a:t>Trier University </a:t>
            </a:r>
            <a:r>
              <a:rPr lang="de-DE" sz="1400" i="1" dirty="0" err="1">
                <a:solidFill>
                  <a:schemeClr val="bg1"/>
                </a:solidFill>
              </a:rPr>
              <a:t>Outgoings</a:t>
            </a:r>
            <a:r>
              <a:rPr lang="de-DE" sz="1400" i="1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please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contact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the</a:t>
            </a:r>
            <a:r>
              <a:rPr lang="de-DE" sz="1400" dirty="0">
                <a:solidFill>
                  <a:schemeClr val="bg1"/>
                </a:solidFill>
              </a:rPr>
              <a:t> Erasmus+ </a:t>
            </a:r>
            <a:r>
              <a:rPr lang="de-DE" sz="1400" dirty="0" err="1">
                <a:solidFill>
                  <a:schemeClr val="bg1"/>
                </a:solidFill>
              </a:rPr>
              <a:t>coordinator</a:t>
            </a:r>
            <a:r>
              <a:rPr lang="de-DE" sz="1400" dirty="0">
                <a:solidFill>
                  <a:schemeClr val="bg1"/>
                </a:solidFill>
              </a:rPr>
              <a:t> at Trier University </a:t>
            </a:r>
            <a:r>
              <a:rPr lang="de-DE" sz="1400" dirty="0" err="1">
                <a:solidFill>
                  <a:schemeClr val="bg1"/>
                </a:solidFill>
              </a:rPr>
              <a:t>or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the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>
                <a:solidFill>
                  <a:schemeClr val="bg1"/>
                </a:solidFill>
              </a:rPr>
              <a:t>Hochschulprüfungsamt </a:t>
            </a:r>
            <a:endParaRPr lang="de-DE" sz="1400" i="1" dirty="0">
              <a:solidFill>
                <a:schemeClr val="bg1"/>
              </a:solidFill>
            </a:endParaRPr>
          </a:p>
          <a:p>
            <a:r>
              <a:rPr lang="de-DE" sz="1400" i="1" dirty="0">
                <a:solidFill>
                  <a:schemeClr val="bg1"/>
                </a:solidFill>
              </a:rPr>
              <a:t>Trier University </a:t>
            </a:r>
            <a:r>
              <a:rPr lang="de-DE" sz="1400" i="1" dirty="0" err="1">
                <a:solidFill>
                  <a:schemeClr val="bg1"/>
                </a:solidFill>
              </a:rPr>
              <a:t>Incomings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please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contact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the</a:t>
            </a:r>
            <a:r>
              <a:rPr lang="de-DE" sz="1400" dirty="0">
                <a:solidFill>
                  <a:schemeClr val="bg1"/>
                </a:solidFill>
              </a:rPr>
              <a:t> Erasmus+ </a:t>
            </a:r>
            <a:r>
              <a:rPr lang="de-DE" sz="1400" dirty="0" err="1">
                <a:solidFill>
                  <a:schemeClr val="bg1"/>
                </a:solidFill>
              </a:rPr>
              <a:t>coordinator</a:t>
            </a:r>
            <a:r>
              <a:rPr lang="de-DE" sz="1400" dirty="0">
                <a:solidFill>
                  <a:schemeClr val="bg1"/>
                </a:solidFill>
              </a:rPr>
              <a:t> at </a:t>
            </a:r>
            <a:r>
              <a:rPr lang="de-DE" sz="1400" dirty="0" err="1">
                <a:solidFill>
                  <a:schemeClr val="bg1"/>
                </a:solidFill>
              </a:rPr>
              <a:t>your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home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university</a:t>
            </a:r>
            <a:endParaRPr lang="de-DE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DE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Picture 5" descr="EU flag-Erasmus+_vect_POS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" r="193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535992"/>
      </p:ext>
    </p:extLst>
  </p:cSld>
  <p:clrMapOvr>
    <a:masterClrMapping/>
  </p:clrMapOvr>
</p:sld>
</file>

<file path=ppt/theme/theme1.xml><?xml version="1.0" encoding="utf-8"?>
<a:theme xmlns:a="http://schemas.openxmlformats.org/drawingml/2006/main" name="Praesentationsvorlage_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Praesentationsvorlage_UT</Template>
  <TotalTime>0</TotalTime>
  <Words>248</Words>
  <Application>Microsoft Office PowerPoint</Application>
  <PresentationFormat>Breitbild</PresentationFormat>
  <Paragraphs>24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Segoe UI</vt:lpstr>
      <vt:lpstr>Praesentationsvorlage_UT</vt:lpstr>
      <vt:lpstr>Learning Agreement</vt:lpstr>
      <vt:lpstr>PowerPoint-Präsentation</vt:lpstr>
      <vt:lpstr>PowerPoint-Präsentation</vt:lpstr>
      <vt:lpstr>PowerPoint-Präsentation</vt:lpstr>
    </vt:vector>
  </TitlesOfParts>
  <Company>Universität Trier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Agreement</dc:title>
  <dc:creator>Franken, Lea</dc:creator>
  <cp:lastModifiedBy>Franken, Lea</cp:lastModifiedBy>
  <cp:revision>3</cp:revision>
  <dcterms:created xsi:type="dcterms:W3CDTF">2022-03-02T13:28:08Z</dcterms:created>
  <dcterms:modified xsi:type="dcterms:W3CDTF">2023-02-21T08:44:40Z</dcterms:modified>
</cp:coreProperties>
</file>