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92" r:id="rId6"/>
    <p:sldId id="293" r:id="rId7"/>
    <p:sldId id="294" r:id="rId8"/>
    <p:sldId id="295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2" r:id="rId20"/>
    <p:sldId id="288" r:id="rId21"/>
    <p:sldId id="279" r:id="rId22"/>
    <p:sldId id="280" r:id="rId23"/>
    <p:sldId id="278" r:id="rId24"/>
    <p:sldId id="281" r:id="rId25"/>
    <p:sldId id="286" r:id="rId26"/>
    <p:sldId id="277" r:id="rId27"/>
    <p:sldId id="271" r:id="rId28"/>
    <p:sldId id="272" r:id="rId29"/>
    <p:sldId id="283" r:id="rId30"/>
    <p:sldId id="289" r:id="rId31"/>
    <p:sldId id="291" r:id="rId32"/>
    <p:sldId id="290" r:id="rId33"/>
    <p:sldId id="301" r:id="rId34"/>
    <p:sldId id="304" r:id="rId35"/>
    <p:sldId id="303" r:id="rId36"/>
    <p:sldId id="302" r:id="rId37"/>
    <p:sldId id="273" r:id="rId38"/>
    <p:sldId id="300" r:id="rId39"/>
    <p:sldId id="287" r:id="rId40"/>
    <p:sldId id="299" r:id="rId41"/>
    <p:sldId id="274" r:id="rId42"/>
    <p:sldId id="297" r:id="rId43"/>
    <p:sldId id="275" r:id="rId44"/>
    <p:sldId id="298" r:id="rId45"/>
    <p:sldId id="257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00A5A-3B5B-4898-9B35-D67E1BD6F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683491"/>
            <a:ext cx="8825658" cy="1803272"/>
          </a:xfrm>
        </p:spPr>
        <p:txBody>
          <a:bodyPr/>
          <a:lstStyle/>
          <a:p>
            <a:r>
              <a:rPr lang="de-DE" dirty="0"/>
              <a:t>G. B. Shaw, </a:t>
            </a:r>
            <a:r>
              <a:rPr lang="de-DE" i="1" dirty="0"/>
              <a:t>Pygmalion</a:t>
            </a:r>
            <a:r>
              <a:rPr lang="de-DE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D5FF38B-46A1-4F6E-8E40-B400DC05C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2828507"/>
            <a:ext cx="8825658" cy="86142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Wie viel „Pygmalion“ steckt in </a:t>
            </a:r>
            <a:r>
              <a:rPr lang="de-DE" i="1" dirty="0">
                <a:solidFill>
                  <a:schemeClr val="bg1"/>
                </a:solidFill>
              </a:rPr>
              <a:t>Pygmalion</a:t>
            </a:r>
            <a:r>
              <a:rPr lang="de-DE" dirty="0">
                <a:solidFill>
                  <a:schemeClr val="bg1"/>
                </a:solidFill>
              </a:rPr>
              <a:t>?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1C1413F-EBBD-43AE-946C-423E6D457147}"/>
              </a:ext>
            </a:extLst>
          </p:cNvPr>
          <p:cNvSpPr txBox="1"/>
          <p:nvPr/>
        </p:nvSpPr>
        <p:spPr>
          <a:xfrm>
            <a:off x="7490691" y="5606472"/>
            <a:ext cx="456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Eine Präsentation von Max Gödtel</a:t>
            </a:r>
          </a:p>
        </p:txBody>
      </p:sp>
    </p:spTree>
    <p:extLst>
      <p:ext uri="{BB962C8B-B14F-4D97-AF65-F5344CB8AC3E}">
        <p14:creationId xmlns:p14="http://schemas.microsoft.com/office/powerpoint/2010/main" val="308067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9F3EB69-69DD-4C81-9DA0-DED493BC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93" y="1438183"/>
            <a:ext cx="4008823" cy="432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584C0AA-0380-4CAF-8100-42B8120E4EC2}"/>
              </a:ext>
            </a:extLst>
          </p:cNvPr>
          <p:cNvSpPr txBox="1"/>
          <p:nvPr/>
        </p:nvSpPr>
        <p:spPr>
          <a:xfrm>
            <a:off x="1686830" y="1597981"/>
            <a:ext cx="231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Junggeselle</a:t>
            </a:r>
          </a:p>
        </p:txBody>
      </p:sp>
    </p:spTree>
    <p:extLst>
      <p:ext uri="{BB962C8B-B14F-4D97-AF65-F5344CB8AC3E}">
        <p14:creationId xmlns:p14="http://schemas.microsoft.com/office/powerpoint/2010/main" val="65772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A56D0E-9090-4618-94DB-3B971D25D3F1}"/>
              </a:ext>
            </a:extLst>
          </p:cNvPr>
          <p:cNvSpPr txBox="1"/>
          <p:nvPr/>
        </p:nvSpPr>
        <p:spPr>
          <a:xfrm>
            <a:off x="1162974" y="976544"/>
            <a:ext cx="95257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Ovid </a:t>
            </a:r>
            <a:r>
              <a:rPr lang="de-DE" sz="2400" b="0" i="1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Metamorphosen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10, 243ff.:</a:t>
            </a:r>
          </a:p>
          <a:p>
            <a:pPr algn="l"/>
            <a:endParaRPr lang="de-DE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l"/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Quas </a:t>
            </a:r>
            <a:r>
              <a:rPr lang="de-DE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quia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Pygmalion </a:t>
            </a:r>
            <a:r>
              <a:rPr lang="de-DE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aevum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per </a:t>
            </a:r>
            <a:r>
              <a:rPr lang="de-DE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crimen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de-DE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agentis</a:t>
            </a:r>
            <a:endParaRPr lang="de-DE" sz="2400" b="0" i="0" u="none" strike="noStrike" baseline="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l"/>
            <a:r>
              <a:rPr lang="de-DE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viderat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, </a:t>
            </a:r>
            <a:r>
              <a:rPr lang="de-DE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offensus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de-DE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vitiis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, </a:t>
            </a:r>
            <a:r>
              <a:rPr lang="de-DE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quae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de-DE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plurima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de-DE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menti</a:t>
            </a:r>
            <a:endParaRPr lang="de-DE" sz="2400" b="0" i="0" u="none" strike="noStrike" baseline="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l"/>
            <a:r>
              <a:rPr lang="it-IT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femineae</a:t>
            </a:r>
            <a:r>
              <a:rPr lang="it-IT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natura </a:t>
            </a:r>
            <a:r>
              <a:rPr lang="it-IT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dedit</a:t>
            </a:r>
            <a:r>
              <a:rPr lang="it-IT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, </a:t>
            </a:r>
            <a:r>
              <a:rPr lang="it-IT" sz="2400" b="0" i="0" u="none" strike="noStrike" baseline="0" dirty="0">
                <a:solidFill>
                  <a:schemeClr val="accent3"/>
                </a:solidFill>
                <a:latin typeface="Sylfaen" panose="010A0502050306030303" pitchFamily="18" charset="0"/>
              </a:rPr>
              <a:t>sine coniuge </a:t>
            </a:r>
            <a:r>
              <a:rPr lang="it-IT" sz="2400" b="0" i="0" u="none" strike="noStrike" baseline="0" dirty="0" err="1">
                <a:solidFill>
                  <a:schemeClr val="accent3"/>
                </a:solidFill>
                <a:latin typeface="Sylfaen" panose="010A0502050306030303" pitchFamily="18" charset="0"/>
              </a:rPr>
              <a:t>caelebs</a:t>
            </a:r>
            <a:endParaRPr lang="it-IT" sz="2400" b="0" i="0" u="none" strike="noStrike" baseline="0" dirty="0">
              <a:solidFill>
                <a:schemeClr val="accent3"/>
              </a:solidFill>
              <a:latin typeface="Sylfaen" panose="010A0502050306030303" pitchFamily="18" charset="0"/>
            </a:endParaRPr>
          </a:p>
          <a:p>
            <a:pPr algn="l"/>
            <a:r>
              <a:rPr lang="de-DE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vivebat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de-DE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thalamique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de-DE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diu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de-DE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consorte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de-DE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carebat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.</a:t>
            </a:r>
          </a:p>
          <a:p>
            <a:pPr algn="l"/>
            <a:endParaRPr lang="de-DE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l"/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Da sie Pygmalion ihr Leben im Laster hatte verbringen sehen,</a:t>
            </a:r>
          </a:p>
          <a:p>
            <a:pPr algn="l"/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blieb er aus Abscheu vor den Gebrechen, mit denen die Natur</a:t>
            </a:r>
          </a:p>
          <a:p>
            <a:pPr algn="l"/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das weibliche Gemüt so überreich bedacht hat, </a:t>
            </a:r>
            <a:r>
              <a:rPr lang="de-DE" sz="2400" b="0" i="0" u="none" strike="noStrike" baseline="0" dirty="0">
                <a:solidFill>
                  <a:schemeClr val="accent3"/>
                </a:solidFill>
                <a:latin typeface="Sylfaen" panose="010A0502050306030303" pitchFamily="18" charset="0"/>
              </a:rPr>
              <a:t>unvermählt, ein</a:t>
            </a:r>
          </a:p>
          <a:p>
            <a:pPr algn="l"/>
            <a:r>
              <a:rPr lang="de-DE" sz="2400" b="0" i="0" u="none" strike="noStrike" baseline="0" dirty="0">
                <a:solidFill>
                  <a:schemeClr val="accent3"/>
                </a:solidFill>
                <a:latin typeface="Sylfaen" panose="010A0502050306030303" pitchFamily="18" charset="0"/>
              </a:rPr>
              <a:t>Junggeselle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, und lange fehlte auf seinem Lager die Lebensgefährtin.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18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9F3EB69-69DD-4C81-9DA0-DED493BC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93" y="1438183"/>
            <a:ext cx="4008823" cy="432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584C0AA-0380-4CAF-8100-42B8120E4EC2}"/>
              </a:ext>
            </a:extLst>
          </p:cNvPr>
          <p:cNvSpPr txBox="1"/>
          <p:nvPr/>
        </p:nvSpPr>
        <p:spPr>
          <a:xfrm>
            <a:off x="1686830" y="1597981"/>
            <a:ext cx="231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Junggeselle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F6E7D79-653F-4A1A-AD4F-ECA18F5A8844}"/>
              </a:ext>
            </a:extLst>
          </p:cNvPr>
          <p:cNvSpPr txBox="1"/>
          <p:nvPr/>
        </p:nvSpPr>
        <p:spPr>
          <a:xfrm>
            <a:off x="878961" y="3013501"/>
            <a:ext cx="246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Koryphäe auf seinem Gebiet</a:t>
            </a:r>
          </a:p>
        </p:txBody>
      </p:sp>
    </p:spTree>
    <p:extLst>
      <p:ext uri="{BB962C8B-B14F-4D97-AF65-F5344CB8AC3E}">
        <p14:creationId xmlns:p14="http://schemas.microsoft.com/office/powerpoint/2010/main" val="34579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A56D0E-9090-4618-94DB-3B971D25D3F1}"/>
              </a:ext>
            </a:extLst>
          </p:cNvPr>
          <p:cNvSpPr txBox="1"/>
          <p:nvPr/>
        </p:nvSpPr>
        <p:spPr>
          <a:xfrm>
            <a:off x="1162974" y="976544"/>
            <a:ext cx="95257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Ovid </a:t>
            </a:r>
            <a:r>
              <a:rPr lang="de-DE" sz="2400" b="0" i="1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Metamorphosen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10, 247-52:</a:t>
            </a:r>
            <a:endParaRPr lang="de-DE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l"/>
            <a:endParaRPr lang="de-DE" sz="2400" b="0" i="0" u="none" strike="noStrike" baseline="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l"/>
            <a:r>
              <a:rPr lang="pt-BR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interea niveum </a:t>
            </a:r>
            <a:r>
              <a:rPr lang="pt-BR" sz="2400" b="0" i="0" u="none" strike="noStrike" baseline="0" dirty="0">
                <a:solidFill>
                  <a:schemeClr val="accent3"/>
                </a:solidFill>
                <a:latin typeface="Sylfaen" panose="010A0502050306030303" pitchFamily="18" charset="0"/>
              </a:rPr>
              <a:t>mira feliciter arte</a:t>
            </a:r>
          </a:p>
          <a:p>
            <a:pPr algn="l"/>
            <a:r>
              <a:rPr lang="de-DE" sz="2400" b="0" i="0" u="none" strike="noStrike" baseline="0" dirty="0">
                <a:solidFill>
                  <a:schemeClr val="accent3"/>
                </a:solidFill>
                <a:latin typeface="Sylfaen" panose="010A0502050306030303" pitchFamily="18" charset="0"/>
              </a:rPr>
              <a:t>sculpsit </a:t>
            </a:r>
            <a:r>
              <a:rPr lang="de-DE" sz="2400" b="0" i="0" u="none" strike="noStrike" baseline="0" dirty="0" err="1">
                <a:solidFill>
                  <a:schemeClr val="accent3"/>
                </a:solidFill>
                <a:latin typeface="Sylfaen" panose="010A0502050306030303" pitchFamily="18" charset="0"/>
              </a:rPr>
              <a:t>ebur</a:t>
            </a:r>
            <a:r>
              <a:rPr lang="de-DE" sz="2400" b="0" i="0" u="none" strike="noStrike" baseline="0" dirty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r>
              <a:rPr lang="de-DE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formamque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de-DE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dedit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, </a:t>
            </a:r>
            <a:r>
              <a:rPr lang="de-DE" sz="2400" b="0" i="0" u="none" strike="noStrike" baseline="0" dirty="0">
                <a:solidFill>
                  <a:schemeClr val="accent3"/>
                </a:solidFill>
                <a:latin typeface="Sylfaen" panose="010A0502050306030303" pitchFamily="18" charset="0"/>
              </a:rPr>
              <a:t>qua </a:t>
            </a:r>
            <a:r>
              <a:rPr lang="de-DE" sz="2400" b="0" i="0" u="none" strike="noStrike" baseline="0" dirty="0" err="1">
                <a:solidFill>
                  <a:schemeClr val="accent3"/>
                </a:solidFill>
                <a:latin typeface="Sylfaen" panose="010A0502050306030303" pitchFamily="18" charset="0"/>
              </a:rPr>
              <a:t>femina</a:t>
            </a:r>
            <a:r>
              <a:rPr lang="de-DE" sz="2400" b="0" i="0" u="none" strike="noStrike" baseline="0" dirty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r>
              <a:rPr lang="de-DE" sz="2400" b="0" i="0" u="none" strike="noStrike" baseline="0" dirty="0" err="1">
                <a:solidFill>
                  <a:schemeClr val="accent3"/>
                </a:solidFill>
                <a:latin typeface="Sylfaen" panose="010A0502050306030303" pitchFamily="18" charset="0"/>
              </a:rPr>
              <a:t>nasci</a:t>
            </a:r>
            <a:endParaRPr lang="de-DE" sz="2400" b="0" i="0" u="none" strike="noStrike" baseline="0" dirty="0">
              <a:solidFill>
                <a:schemeClr val="accent3"/>
              </a:solidFill>
              <a:latin typeface="Sylfaen" panose="010A0502050306030303" pitchFamily="18" charset="0"/>
            </a:endParaRPr>
          </a:p>
          <a:p>
            <a:pPr algn="l"/>
            <a:r>
              <a:rPr lang="it-IT" sz="2400" b="0" i="0" u="none" strike="noStrike" baseline="0" dirty="0">
                <a:solidFill>
                  <a:schemeClr val="accent3"/>
                </a:solidFill>
                <a:latin typeface="Sylfaen" panose="010A0502050306030303" pitchFamily="18" charset="0"/>
              </a:rPr>
              <a:t>nulla </a:t>
            </a:r>
            <a:r>
              <a:rPr lang="it-IT" sz="2400" b="0" i="0" u="none" strike="noStrike" baseline="0" dirty="0" err="1">
                <a:solidFill>
                  <a:schemeClr val="accent3"/>
                </a:solidFill>
                <a:latin typeface="Sylfaen" panose="010A0502050306030303" pitchFamily="18" charset="0"/>
              </a:rPr>
              <a:t>potest</a:t>
            </a:r>
            <a:r>
              <a:rPr lang="it-IT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, </a:t>
            </a:r>
            <a:r>
              <a:rPr lang="it-IT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operisque</a:t>
            </a:r>
            <a:r>
              <a:rPr lang="it-IT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sui </a:t>
            </a:r>
            <a:r>
              <a:rPr lang="it-IT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concepit</a:t>
            </a:r>
            <a:r>
              <a:rPr lang="it-IT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it-IT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amorem</a:t>
            </a:r>
            <a:r>
              <a:rPr lang="it-IT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.</a:t>
            </a:r>
          </a:p>
          <a:p>
            <a:pPr algn="l"/>
            <a:r>
              <a:rPr lang="it-IT" sz="2400" dirty="0">
                <a:solidFill>
                  <a:schemeClr val="bg1"/>
                </a:solidFill>
                <a:latin typeface="Sylfaen" panose="010A0502050306030303" pitchFamily="18" charset="0"/>
              </a:rPr>
              <a:t>(…)</a:t>
            </a:r>
          </a:p>
          <a:p>
            <a:pPr algn="l"/>
            <a:r>
              <a:rPr lang="pt-BR" sz="2400" b="0" i="0" u="none" strike="noStrike" baseline="0" dirty="0">
                <a:solidFill>
                  <a:schemeClr val="accent3"/>
                </a:solidFill>
                <a:latin typeface="Sylfaen" panose="010A0502050306030303" pitchFamily="18" charset="0"/>
              </a:rPr>
              <a:t>ars adeo latet arte sua</a:t>
            </a:r>
            <a:r>
              <a:rPr lang="pt-BR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...</a:t>
            </a:r>
          </a:p>
          <a:p>
            <a:pPr algn="l"/>
            <a:endParaRPr lang="it-IT" sz="32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l"/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Währenddessen glückte es ihm, aus schneeweißem </a:t>
            </a:r>
            <a:r>
              <a:rPr lang="de-DE" sz="2400" b="0" i="0" u="none" strike="noStrike" baseline="0" dirty="0">
                <a:solidFill>
                  <a:schemeClr val="accent3"/>
                </a:solidFill>
                <a:latin typeface="Sylfaen" panose="010A0502050306030303" pitchFamily="18" charset="0"/>
              </a:rPr>
              <a:t>Elfenbein</a:t>
            </a:r>
          </a:p>
          <a:p>
            <a:pPr algn="l"/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mit </a:t>
            </a:r>
            <a:r>
              <a:rPr lang="de-DE" sz="2400" b="0" i="0" u="none" strike="noStrike" baseline="0" dirty="0">
                <a:solidFill>
                  <a:schemeClr val="accent3"/>
                </a:solidFill>
                <a:latin typeface="Sylfaen" panose="010A0502050306030303" pitchFamily="18" charset="0"/>
              </a:rPr>
              <a:t>bewundernswürdiger Kunst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ein Bild zu </a:t>
            </a:r>
            <a:r>
              <a:rPr lang="de-DE" sz="2400" b="0" i="0" u="none" strike="noStrike" baseline="0" dirty="0">
                <a:solidFill>
                  <a:schemeClr val="accent3"/>
                </a:solidFill>
                <a:latin typeface="Sylfaen" panose="010A0502050306030303" pitchFamily="18" charset="0"/>
              </a:rPr>
              <a:t>schnitzen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und ihm</a:t>
            </a:r>
          </a:p>
          <a:p>
            <a:pPr algn="l"/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so viel Schönheit zu verleihen, </a:t>
            </a:r>
            <a:r>
              <a:rPr lang="de-DE" sz="2400" b="0" i="0" u="none" strike="noStrike" baseline="0" dirty="0">
                <a:solidFill>
                  <a:schemeClr val="accent3"/>
                </a:solidFill>
                <a:latin typeface="Sylfaen" panose="010A0502050306030303" pitchFamily="18" charset="0"/>
              </a:rPr>
              <a:t>wie sie von Natur keine Frau</a:t>
            </a:r>
          </a:p>
          <a:p>
            <a:pPr algn="l"/>
            <a:r>
              <a:rPr lang="de-DE" sz="2400" b="0" i="0" u="none" strike="noStrike" baseline="0" dirty="0">
                <a:solidFill>
                  <a:schemeClr val="accent3"/>
                </a:solidFill>
                <a:latin typeface="Sylfaen" panose="010A0502050306030303" pitchFamily="18" charset="0"/>
              </a:rPr>
              <a:t>besitzen kann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- und er verliebte sich in sein eigenes Werk</a:t>
            </a:r>
            <a:r>
              <a:rPr lang="it-IT" sz="32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.</a:t>
            </a:r>
          </a:p>
          <a:p>
            <a:pPr algn="l"/>
            <a:r>
              <a:rPr lang="it-IT" sz="2400" dirty="0">
                <a:solidFill>
                  <a:schemeClr val="bg1"/>
                </a:solidFill>
                <a:latin typeface="Sylfaen" panose="010A0502050306030303" pitchFamily="18" charset="0"/>
              </a:rPr>
              <a:t>(…)</a:t>
            </a:r>
          </a:p>
          <a:p>
            <a:pPr algn="l"/>
            <a:r>
              <a:rPr lang="de-DE" sz="2400" dirty="0">
                <a:solidFill>
                  <a:schemeClr val="accent3"/>
                </a:solidFill>
                <a:latin typeface="Sylfaen" panose="010A0502050306030303" pitchFamily="18" charset="0"/>
              </a:rPr>
              <a:t>So sehr verbarg seine Kunst alles Künstliche</a:t>
            </a:r>
            <a:r>
              <a:rPr lang="de-DE" sz="2400" dirty="0">
                <a:solidFill>
                  <a:schemeClr val="bg1"/>
                </a:solidFill>
                <a:latin typeface="Sylfaen" panose="010A0502050306030303" pitchFamily="18" charset="0"/>
              </a:rPr>
              <a:t>.</a:t>
            </a:r>
            <a:endParaRPr lang="de-DE" sz="20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52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9F3EB69-69DD-4C81-9DA0-DED493BC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93" y="1438183"/>
            <a:ext cx="4008823" cy="432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584C0AA-0380-4CAF-8100-42B8120E4EC2}"/>
              </a:ext>
            </a:extLst>
          </p:cNvPr>
          <p:cNvSpPr txBox="1"/>
          <p:nvPr/>
        </p:nvSpPr>
        <p:spPr>
          <a:xfrm>
            <a:off x="1686830" y="1438183"/>
            <a:ext cx="231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Junggeselle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F6E7D79-653F-4A1A-AD4F-ECA18F5A8844}"/>
              </a:ext>
            </a:extLst>
          </p:cNvPr>
          <p:cNvSpPr txBox="1"/>
          <p:nvPr/>
        </p:nvSpPr>
        <p:spPr>
          <a:xfrm>
            <a:off x="772429" y="3635037"/>
            <a:ext cx="246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Koryphäe auf seinem Gebiet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A579F5D-40F4-41FB-827E-F80852FECB09}"/>
              </a:ext>
            </a:extLst>
          </p:cNvPr>
          <p:cNvSpPr txBox="1"/>
          <p:nvPr/>
        </p:nvSpPr>
        <p:spPr>
          <a:xfrm>
            <a:off x="8248908" y="2967335"/>
            <a:ext cx="231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Geschenke</a:t>
            </a:r>
          </a:p>
        </p:txBody>
      </p:sp>
    </p:spTree>
    <p:extLst>
      <p:ext uri="{BB962C8B-B14F-4D97-AF65-F5344CB8AC3E}">
        <p14:creationId xmlns:p14="http://schemas.microsoft.com/office/powerpoint/2010/main" val="295806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A56D0E-9090-4618-94DB-3B971D25D3F1}"/>
              </a:ext>
            </a:extLst>
          </p:cNvPr>
          <p:cNvSpPr txBox="1"/>
          <p:nvPr/>
        </p:nvSpPr>
        <p:spPr>
          <a:xfrm>
            <a:off x="798990" y="692458"/>
            <a:ext cx="952574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Ovid </a:t>
            </a:r>
            <a:r>
              <a:rPr lang="de-DE" sz="2400" b="0" i="1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Metamorphosen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10, 259-265:</a:t>
            </a:r>
          </a:p>
          <a:p>
            <a:pPr algn="l"/>
            <a:endParaRPr lang="de-DE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l"/>
            <a:r>
              <a:rPr lang="de-DE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et modo </a:t>
            </a:r>
            <a:r>
              <a:rPr lang="de-DE" sz="2000" b="0" i="0" u="none" strike="noStrike" baseline="0" dirty="0" err="1">
                <a:solidFill>
                  <a:schemeClr val="accent3"/>
                </a:solidFill>
                <a:latin typeface="Sylfaen" panose="010A0502050306030303" pitchFamily="18" charset="0"/>
              </a:rPr>
              <a:t>blanditias</a:t>
            </a:r>
            <a:r>
              <a:rPr lang="de-DE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de-DE" sz="20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adhibet</a:t>
            </a:r>
            <a:r>
              <a:rPr lang="de-DE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, modo grata </a:t>
            </a:r>
            <a:r>
              <a:rPr lang="de-DE" sz="20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puellis</a:t>
            </a:r>
            <a:endParaRPr lang="de-DE" sz="2000" b="0" i="0" u="none" strike="noStrike" baseline="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l"/>
            <a:r>
              <a:rPr lang="de-DE" sz="2000" b="0" i="0" u="none" strike="noStrike" baseline="0" dirty="0" err="1">
                <a:solidFill>
                  <a:schemeClr val="accent3"/>
                </a:solidFill>
                <a:latin typeface="Sylfaen" panose="010A0502050306030303" pitchFamily="18" charset="0"/>
              </a:rPr>
              <a:t>munera</a:t>
            </a:r>
            <a:r>
              <a:rPr lang="de-DE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de-DE" sz="20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fert</a:t>
            </a:r>
            <a:r>
              <a:rPr lang="de-DE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de-DE" sz="20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illi</a:t>
            </a:r>
            <a:r>
              <a:rPr lang="de-DE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de-DE" sz="2000" b="0" i="0" u="none" strike="noStrike" baseline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conchas</a:t>
            </a:r>
            <a:r>
              <a:rPr lang="de-DE" sz="2000" b="0" i="0" u="none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de-DE" sz="2000" b="0" i="0" u="none" strike="noStrike" baseline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teretesque</a:t>
            </a:r>
            <a:r>
              <a:rPr lang="de-DE" sz="2000" b="0" i="0" u="none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de-DE" sz="2000" b="0" i="0" u="none" strike="noStrike" baseline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lapillos</a:t>
            </a:r>
            <a:endParaRPr lang="de-DE" sz="2000" b="0" i="0" u="none" strike="noStrike" baseline="0" dirty="0">
              <a:solidFill>
                <a:schemeClr val="accent1">
                  <a:lumMod val="40000"/>
                  <a:lumOff val="60000"/>
                </a:schemeClr>
              </a:solidFill>
              <a:latin typeface="Sylfaen" panose="010A0502050306030303" pitchFamily="18" charset="0"/>
            </a:endParaRPr>
          </a:p>
          <a:p>
            <a:pPr algn="l"/>
            <a:r>
              <a:rPr lang="fr-FR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et </a:t>
            </a:r>
            <a:r>
              <a:rPr lang="fr-FR" sz="2000" b="0" i="0" u="none" strike="noStrike" baseline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parvas</a:t>
            </a:r>
            <a:r>
              <a:rPr lang="fr-FR" sz="2000" b="0" i="0" u="none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fr-FR" sz="2000" b="0" i="0" u="none" strike="noStrike" baseline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volucres</a:t>
            </a:r>
            <a:r>
              <a:rPr lang="fr-FR" sz="2000" b="0" i="0" u="none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fr-FR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et </a:t>
            </a:r>
            <a:r>
              <a:rPr lang="fr-FR" sz="2000" b="0" i="0" u="none" strike="noStrike" baseline="0" dirty="0">
                <a:solidFill>
                  <a:schemeClr val="accent3"/>
                </a:solidFill>
                <a:latin typeface="Sylfaen" panose="010A0502050306030303" pitchFamily="18" charset="0"/>
              </a:rPr>
              <a:t>flores</a:t>
            </a:r>
            <a:r>
              <a:rPr lang="fr-FR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mille </a:t>
            </a:r>
            <a:r>
              <a:rPr lang="fr-FR" sz="20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colorum</a:t>
            </a:r>
            <a:endParaRPr lang="fr-FR" sz="2000" b="0" i="0" u="none" strike="noStrike" baseline="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l"/>
            <a:r>
              <a:rPr lang="fr-FR" sz="20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liliaque</a:t>
            </a:r>
            <a:r>
              <a:rPr lang="fr-FR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fr-FR" sz="20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pictasque</a:t>
            </a:r>
            <a:r>
              <a:rPr lang="fr-FR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fr-FR" sz="2000" b="0" i="0" u="none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pilas</a:t>
            </a:r>
            <a:r>
              <a:rPr lang="fr-FR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et ab arbore </a:t>
            </a:r>
            <a:r>
              <a:rPr lang="fr-FR" sz="20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lapsas</a:t>
            </a:r>
            <a:endParaRPr lang="fr-FR" sz="2000" b="0" i="0" u="none" strike="noStrike" baseline="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l"/>
            <a:r>
              <a:rPr lang="de-DE" sz="2000" b="0" i="0" u="none" strike="noStrike" baseline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Heliadum</a:t>
            </a:r>
            <a:r>
              <a:rPr lang="de-DE" sz="2000" b="0" i="0" u="none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de-DE" sz="2000" b="0" i="0" u="none" strike="noStrike" baseline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lacrimas</a:t>
            </a:r>
            <a:r>
              <a:rPr lang="de-DE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; </a:t>
            </a:r>
            <a:r>
              <a:rPr lang="de-DE" sz="20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ornat</a:t>
            </a:r>
            <a:r>
              <a:rPr lang="de-DE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de-DE" sz="20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quoque</a:t>
            </a:r>
            <a:r>
              <a:rPr lang="de-DE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de-DE" sz="2000" b="0" i="0" u="none" strike="noStrike" baseline="0" dirty="0" err="1">
                <a:solidFill>
                  <a:schemeClr val="accent3"/>
                </a:solidFill>
                <a:latin typeface="Sylfaen" panose="010A0502050306030303" pitchFamily="18" charset="0"/>
              </a:rPr>
              <a:t>vestibus</a:t>
            </a:r>
            <a:r>
              <a:rPr lang="de-DE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de-DE" sz="20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artus</a:t>
            </a:r>
            <a:r>
              <a:rPr lang="de-DE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,</a:t>
            </a:r>
          </a:p>
          <a:p>
            <a:pPr algn="l"/>
            <a:r>
              <a:rPr lang="nl-NL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dat digitis </a:t>
            </a:r>
            <a:r>
              <a:rPr lang="nl-NL" sz="2000" b="0" i="0" u="none" strike="noStrike" baseline="0" dirty="0">
                <a:solidFill>
                  <a:schemeClr val="accent3"/>
                </a:solidFill>
                <a:latin typeface="Sylfaen" panose="010A0502050306030303" pitchFamily="18" charset="0"/>
              </a:rPr>
              <a:t>gemmas</a:t>
            </a:r>
            <a:r>
              <a:rPr lang="nl-NL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, dat longa </a:t>
            </a:r>
            <a:r>
              <a:rPr lang="nl-NL" sz="2000" b="0" i="0" u="none" strike="noStrike" baseline="0" dirty="0">
                <a:solidFill>
                  <a:schemeClr val="accent3"/>
                </a:solidFill>
                <a:latin typeface="Sylfaen" panose="010A0502050306030303" pitchFamily="18" charset="0"/>
              </a:rPr>
              <a:t>monilia</a:t>
            </a:r>
            <a:r>
              <a:rPr lang="nl-NL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collo,</a:t>
            </a:r>
          </a:p>
          <a:p>
            <a:pPr algn="l"/>
            <a:r>
              <a:rPr lang="de-DE" sz="20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aure</a:t>
            </a:r>
            <a:r>
              <a:rPr lang="de-DE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de-DE" sz="20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leves</a:t>
            </a:r>
            <a:r>
              <a:rPr lang="de-DE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de-DE" sz="2000" b="0" i="0" u="none" strike="noStrike" baseline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bacae</a:t>
            </a:r>
            <a:r>
              <a:rPr lang="de-DE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, </a:t>
            </a:r>
            <a:r>
              <a:rPr lang="de-DE" sz="2000" b="0" i="0" u="none" strike="noStrike" baseline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redimicula</a:t>
            </a:r>
            <a:r>
              <a:rPr lang="de-DE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pectore pendent.</a:t>
            </a:r>
          </a:p>
          <a:p>
            <a:pPr algn="l"/>
            <a:endParaRPr lang="de-DE" sz="2000" b="0" i="0" u="none" strike="noStrike" baseline="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l"/>
            <a:r>
              <a:rPr lang="de-DE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Bald überhäuft er sie mit</a:t>
            </a:r>
          </a:p>
          <a:p>
            <a:pPr algn="l"/>
            <a:r>
              <a:rPr lang="de-DE" sz="2000" b="0" i="0" u="none" strike="noStrike" baseline="0" dirty="0">
                <a:solidFill>
                  <a:schemeClr val="accent3"/>
                </a:solidFill>
                <a:latin typeface="Sylfaen" panose="010A0502050306030303" pitchFamily="18" charset="0"/>
              </a:rPr>
              <a:t>Liebkosungen</a:t>
            </a:r>
            <a:r>
              <a:rPr lang="de-DE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, bald bringt er ihr </a:t>
            </a:r>
            <a:r>
              <a:rPr lang="de-DE" sz="2000" b="0" i="0" u="none" strike="noStrike" baseline="0" dirty="0">
                <a:solidFill>
                  <a:schemeClr val="accent3"/>
                </a:solidFill>
                <a:latin typeface="Sylfaen" panose="010A0502050306030303" pitchFamily="18" charset="0"/>
              </a:rPr>
              <a:t>Geschenke</a:t>
            </a:r>
            <a:r>
              <a:rPr lang="de-DE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, wie Mädchen sie</a:t>
            </a:r>
          </a:p>
          <a:p>
            <a:pPr algn="l"/>
            <a:r>
              <a:rPr lang="de-DE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lieben, Muscheln, glatte Steinchen, kleine Vögel, Blumen in tausend</a:t>
            </a:r>
          </a:p>
          <a:p>
            <a:pPr algn="l"/>
            <a:r>
              <a:rPr lang="de-DE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Farben, Lilien, bunte Bälle und die nach ihrer Baumverwandlung</a:t>
            </a:r>
          </a:p>
          <a:p>
            <a:pPr algn="l"/>
            <a:r>
              <a:rPr lang="de-DE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vergossenen Tränen der Sonnentöchter, den Bernstein. Auch schmückt er sie mit </a:t>
            </a:r>
            <a:r>
              <a:rPr lang="de-DE" sz="2000" b="0" i="0" u="none" strike="noStrike" baseline="0" dirty="0">
                <a:solidFill>
                  <a:schemeClr val="accent3"/>
                </a:solidFill>
                <a:latin typeface="Sylfaen" panose="010A0502050306030303" pitchFamily="18" charset="0"/>
              </a:rPr>
              <a:t>Kleidern</a:t>
            </a:r>
            <a:r>
              <a:rPr lang="de-DE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, steckt ihr </a:t>
            </a:r>
            <a:r>
              <a:rPr lang="de-DE" sz="2000" b="0" i="0" u="none" strike="noStrike" baseline="0" dirty="0">
                <a:solidFill>
                  <a:schemeClr val="accent3"/>
                </a:solidFill>
                <a:latin typeface="Sylfaen" panose="010A0502050306030303" pitchFamily="18" charset="0"/>
              </a:rPr>
              <a:t>Ringe</a:t>
            </a:r>
            <a:r>
              <a:rPr lang="de-DE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mit</a:t>
            </a:r>
          </a:p>
          <a:p>
            <a:pPr algn="l"/>
            <a:r>
              <a:rPr lang="de-DE" sz="2000" b="0" i="0" u="none" strike="noStrike" baseline="0" dirty="0">
                <a:solidFill>
                  <a:schemeClr val="accent3"/>
                </a:solidFill>
                <a:latin typeface="Sylfaen" panose="010A0502050306030303" pitchFamily="18" charset="0"/>
              </a:rPr>
              <a:t>Edelgestein</a:t>
            </a:r>
            <a:r>
              <a:rPr lang="de-DE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an die Finger und legt ihr eine lange </a:t>
            </a:r>
            <a:r>
              <a:rPr lang="de-DE" sz="2000" b="0" i="0" u="none" strike="noStrike" baseline="0" dirty="0">
                <a:solidFill>
                  <a:schemeClr val="accent3"/>
                </a:solidFill>
                <a:latin typeface="Sylfaen" panose="010A0502050306030303" pitchFamily="18" charset="0"/>
              </a:rPr>
              <a:t>Kette</a:t>
            </a:r>
            <a:r>
              <a:rPr lang="de-DE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um den</a:t>
            </a:r>
          </a:p>
          <a:p>
            <a:pPr algn="l"/>
            <a:r>
              <a:rPr lang="de-DE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Hals. Im Ohr trägt sie mattschimmernde </a:t>
            </a:r>
            <a:r>
              <a:rPr lang="de-DE" sz="2000" b="0" i="0" u="none" strike="noStrike" baseline="0" dirty="0">
                <a:solidFill>
                  <a:schemeClr val="accent3"/>
                </a:solidFill>
                <a:latin typeface="Sylfaen" panose="010A0502050306030303" pitchFamily="18" charset="0"/>
              </a:rPr>
              <a:t>Perlen</a:t>
            </a:r>
            <a:r>
              <a:rPr lang="de-DE" sz="20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, am Busen ein </a:t>
            </a:r>
            <a:r>
              <a:rPr lang="de-DE" sz="2000" b="0" i="0" u="none" strike="noStrike" baseline="0" dirty="0">
                <a:solidFill>
                  <a:schemeClr val="accent3"/>
                </a:solidFill>
                <a:latin typeface="Sylfaen" panose="010A0502050306030303" pitchFamily="18" charset="0"/>
              </a:rPr>
              <a:t>Brustband</a:t>
            </a:r>
          </a:p>
          <a:p>
            <a:pPr algn="l"/>
            <a:endParaRPr lang="de-DE" sz="2400" b="0" i="0" u="none" strike="noStrike" baseline="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l"/>
            <a:endParaRPr lang="de-DE" sz="2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55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9F3EB69-69DD-4C81-9DA0-DED493BC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93" y="1438183"/>
            <a:ext cx="4008823" cy="432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584C0AA-0380-4CAF-8100-42B8120E4EC2}"/>
              </a:ext>
            </a:extLst>
          </p:cNvPr>
          <p:cNvSpPr txBox="1"/>
          <p:nvPr/>
        </p:nvSpPr>
        <p:spPr>
          <a:xfrm>
            <a:off x="1686830" y="1438183"/>
            <a:ext cx="231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Junggeselle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F6E7D79-653F-4A1A-AD4F-ECA18F5A8844}"/>
              </a:ext>
            </a:extLst>
          </p:cNvPr>
          <p:cNvSpPr txBox="1"/>
          <p:nvPr/>
        </p:nvSpPr>
        <p:spPr>
          <a:xfrm>
            <a:off x="772429" y="3635037"/>
            <a:ext cx="246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Koryphäe auf seinem Gebiet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A579F5D-40F4-41FB-827E-F80852FECB09}"/>
              </a:ext>
            </a:extLst>
          </p:cNvPr>
          <p:cNvSpPr txBox="1"/>
          <p:nvPr/>
        </p:nvSpPr>
        <p:spPr>
          <a:xfrm>
            <a:off x="8257786" y="2899571"/>
            <a:ext cx="231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Geschenke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FA538D3-F068-40EA-BAF1-93606578A9E4}"/>
              </a:ext>
            </a:extLst>
          </p:cNvPr>
          <p:cNvSpPr txBox="1"/>
          <p:nvPr/>
        </p:nvSpPr>
        <p:spPr>
          <a:xfrm>
            <a:off x="9160747" y="5147101"/>
            <a:ext cx="2310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Verliebt in sein Kunstwerk</a:t>
            </a:r>
          </a:p>
        </p:txBody>
      </p:sp>
    </p:spTree>
    <p:extLst>
      <p:ext uri="{BB962C8B-B14F-4D97-AF65-F5344CB8AC3E}">
        <p14:creationId xmlns:p14="http://schemas.microsoft.com/office/powerpoint/2010/main" val="140342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BECED65-4929-49FB-84CB-56458510E821}"/>
              </a:ext>
            </a:extLst>
          </p:cNvPr>
          <p:cNvSpPr txBox="1"/>
          <p:nvPr/>
        </p:nvSpPr>
        <p:spPr>
          <a:xfrm>
            <a:off x="994298" y="745724"/>
            <a:ext cx="961451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Ovid </a:t>
            </a:r>
            <a:r>
              <a:rPr lang="de-DE" sz="2400" b="0" i="1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Metamorphosen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10, 249:</a:t>
            </a:r>
            <a:endParaRPr lang="de-DE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l"/>
            <a:endParaRPr lang="de-DE" sz="2400" b="0" i="0" u="none" strike="noStrike" baseline="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r>
              <a:rPr lang="de-DE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operisque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sui </a:t>
            </a:r>
            <a:r>
              <a:rPr lang="de-DE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concepit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de-DE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amorem</a:t>
            </a:r>
            <a:endParaRPr lang="de-DE" sz="2400" b="0" i="0" u="none" strike="noStrike" baseline="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endParaRPr lang="de-DE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und er verliebte sich in sein eigenes Werk</a:t>
            </a:r>
          </a:p>
          <a:p>
            <a:endParaRPr lang="de-DE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r>
              <a:rPr lang="de-DE" sz="2400" dirty="0">
                <a:solidFill>
                  <a:schemeClr val="bg1"/>
                </a:solidFill>
                <a:latin typeface="Sylfaen" panose="010A0502050306030303" pitchFamily="18" charset="0"/>
              </a:rPr>
              <a:t>256-258:</a:t>
            </a:r>
          </a:p>
          <a:p>
            <a:pPr algn="l"/>
            <a:r>
              <a:rPr lang="de-DE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oscula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dat, </a:t>
            </a:r>
            <a:r>
              <a:rPr lang="de-DE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reddique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de-DE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putat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de-DE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loquiturque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de-DE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tenetque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,</a:t>
            </a:r>
          </a:p>
          <a:p>
            <a:pPr algn="l"/>
            <a:r>
              <a:rPr lang="fr-FR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et </a:t>
            </a:r>
            <a:r>
              <a:rPr lang="fr-FR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credit</a:t>
            </a:r>
            <a:r>
              <a:rPr lang="fr-FR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fr-FR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tactis</a:t>
            </a:r>
            <a:r>
              <a:rPr lang="fr-FR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fr-FR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digitos</a:t>
            </a:r>
            <a:r>
              <a:rPr lang="fr-FR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fr-FR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insidere</a:t>
            </a:r>
            <a:r>
              <a:rPr lang="fr-FR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fr-FR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membris</a:t>
            </a:r>
            <a:endParaRPr lang="fr-FR" sz="2400" b="0" i="0" u="none" strike="noStrike" baseline="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l"/>
            <a:r>
              <a:rPr lang="fr-FR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et </a:t>
            </a:r>
            <a:r>
              <a:rPr lang="fr-FR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metuit</a:t>
            </a:r>
            <a:r>
              <a:rPr lang="fr-FR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, </a:t>
            </a:r>
            <a:r>
              <a:rPr lang="fr-FR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pressos</a:t>
            </a:r>
            <a:r>
              <a:rPr lang="fr-FR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veniat ne </a:t>
            </a:r>
            <a:r>
              <a:rPr lang="fr-FR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livor</a:t>
            </a:r>
            <a:r>
              <a:rPr lang="fr-FR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in </a:t>
            </a:r>
            <a:r>
              <a:rPr lang="fr-FR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artus</a:t>
            </a:r>
            <a:endParaRPr lang="fr-FR" sz="2400" b="0" i="0" u="none" strike="noStrike" baseline="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l"/>
            <a:endParaRPr lang="fr-FR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l"/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Er </a:t>
            </a:r>
            <a:r>
              <a:rPr lang="de-DE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küßt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es und vermeint, </a:t>
            </a:r>
            <a:r>
              <a:rPr lang="de-DE" sz="2400" b="0" i="0" u="none" strike="noStrike" baseline="0" dirty="0" err="1">
                <a:solidFill>
                  <a:schemeClr val="bg1"/>
                </a:solidFill>
                <a:latin typeface="Sylfaen" panose="010A0502050306030303" pitchFamily="18" charset="0"/>
              </a:rPr>
              <a:t>wiedergeküßt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 zu werden, spricht es an, umarmt es und glaubt, den Druck der Finger auf den berührten Gliedern zu</a:t>
            </a:r>
          </a:p>
          <a:p>
            <a:pPr algn="l"/>
            <a:r>
              <a:rPr lang="de-DE" sz="2400" b="0" i="0" u="none" strike="noStrike" baseline="0" dirty="0">
                <a:solidFill>
                  <a:schemeClr val="bg1"/>
                </a:solidFill>
                <a:latin typeface="Sylfaen" panose="010A0502050306030303" pitchFamily="18" charset="0"/>
              </a:rPr>
              <a:t>bemerken, er sorgt sich sogar, die Glieder könnten, wo er sie drückte, bläuliche Flecken bekommen</a:t>
            </a:r>
          </a:p>
          <a:p>
            <a:pPr algn="l"/>
            <a:endParaRPr lang="fr-FR" sz="2400" b="0" i="0" u="none" strike="noStrike" baseline="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l"/>
            <a:endParaRPr lang="fr-FR" dirty="0">
              <a:latin typeface="Sylfaen" panose="010A0502050306030303" pitchFamily="18" charset="0"/>
            </a:endParaRPr>
          </a:p>
          <a:p>
            <a:pPr algn="l"/>
            <a:endParaRPr lang="de-DE" sz="1800" b="0" i="0" u="none" strike="noStrike" baseline="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53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D584C0AA-0380-4CAF-8100-42B8120E4EC2}"/>
              </a:ext>
            </a:extLst>
          </p:cNvPr>
          <p:cNvSpPr txBox="1"/>
          <p:nvPr/>
        </p:nvSpPr>
        <p:spPr>
          <a:xfrm>
            <a:off x="1686830" y="1438183"/>
            <a:ext cx="231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Junggeselle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C91D2E-67C8-42E3-8A71-4920BEE47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00" y="739066"/>
            <a:ext cx="3710600" cy="53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5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C138D97-E404-4C63-8963-C68A1ABBE2C9}"/>
              </a:ext>
            </a:extLst>
          </p:cNvPr>
          <p:cNvSpPr txBox="1"/>
          <p:nvPr/>
        </p:nvSpPr>
        <p:spPr>
          <a:xfrm>
            <a:off x="1713390" y="1242874"/>
            <a:ext cx="81585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G. B. Shaw, </a:t>
            </a:r>
            <a:r>
              <a:rPr lang="de-DE" i="1" dirty="0">
                <a:solidFill>
                  <a:schemeClr val="bg1"/>
                </a:solidFill>
              </a:rPr>
              <a:t>Pygmalion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sz="1800" dirty="0">
                <a:solidFill>
                  <a:schemeClr val="bg1"/>
                </a:solidFill>
              </a:rPr>
              <a:t>S.37: 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sz="1800" dirty="0">
                <a:solidFill>
                  <a:schemeClr val="bg1"/>
                </a:solidFill>
              </a:rPr>
              <a:t>Higgins: „Was? Das </a:t>
            </a:r>
            <a:r>
              <a:rPr lang="de-DE" sz="1800" dirty="0">
                <a:solidFill>
                  <a:schemeClr val="accent3"/>
                </a:solidFill>
              </a:rPr>
              <a:t>Dingelchen</a:t>
            </a:r>
            <a:r>
              <a:rPr lang="de-DE" sz="1800" dirty="0">
                <a:solidFill>
                  <a:schemeClr val="bg1"/>
                </a:solidFill>
              </a:rPr>
              <a:t>? Tabu, ich versichere Sie! (…) Sehen Sie, sie ist meine Schülerin. Wenn </a:t>
            </a:r>
            <a:r>
              <a:rPr lang="de-DE" sz="1800" dirty="0">
                <a:solidFill>
                  <a:schemeClr val="accent3"/>
                </a:solidFill>
              </a:rPr>
              <a:t>Schülerinnen</a:t>
            </a:r>
            <a:r>
              <a:rPr lang="de-DE" sz="1800" dirty="0">
                <a:solidFill>
                  <a:schemeClr val="bg1"/>
                </a:solidFill>
              </a:rPr>
              <a:t> nicht tabu wären, wäre kein </a:t>
            </a:r>
            <a:r>
              <a:rPr lang="de-DE" sz="1800" dirty="0">
                <a:solidFill>
                  <a:schemeClr val="accent3"/>
                </a:solidFill>
              </a:rPr>
              <a:t>Unterricht</a:t>
            </a:r>
            <a:r>
              <a:rPr lang="de-DE" sz="1800" dirty="0">
                <a:solidFill>
                  <a:schemeClr val="bg1"/>
                </a:solidFill>
              </a:rPr>
              <a:t> möglich. (…) Sie könnte genauso gut ein </a:t>
            </a:r>
            <a:r>
              <a:rPr lang="de-DE" sz="1800" dirty="0">
                <a:solidFill>
                  <a:schemeClr val="accent3"/>
                </a:solidFill>
              </a:rPr>
              <a:t>Holzklotz sein</a:t>
            </a:r>
            <a:r>
              <a:rPr lang="de-DE" sz="1800" dirty="0">
                <a:solidFill>
                  <a:schemeClr val="bg1"/>
                </a:solidFill>
              </a:rPr>
              <a:t>…“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G. B. Shaw, </a:t>
            </a:r>
            <a:r>
              <a:rPr lang="de-DE" i="1" dirty="0">
                <a:solidFill>
                  <a:schemeClr val="bg1"/>
                </a:solidFill>
              </a:rPr>
              <a:t>Pygmalion</a:t>
            </a:r>
            <a:r>
              <a:rPr lang="de-DE" sz="1800" dirty="0">
                <a:solidFill>
                  <a:schemeClr val="bg1"/>
                </a:solidFill>
              </a:rPr>
              <a:t> S.55: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Higgins: „Ich kann mich mit </a:t>
            </a:r>
            <a:r>
              <a:rPr lang="de-DE" dirty="0">
                <a:solidFill>
                  <a:schemeClr val="accent3"/>
                </a:solidFill>
              </a:rPr>
              <a:t>jungen Frauen nicht abgeben</a:t>
            </a:r>
            <a:r>
              <a:rPr lang="de-DE" dirty="0">
                <a:solidFill>
                  <a:schemeClr val="bg1"/>
                </a:solidFill>
              </a:rPr>
              <a:t>. Meine </a:t>
            </a:r>
            <a:r>
              <a:rPr lang="de-DE" dirty="0">
                <a:solidFill>
                  <a:schemeClr val="accent3"/>
                </a:solidFill>
              </a:rPr>
              <a:t>Idealfrau</a:t>
            </a:r>
            <a:r>
              <a:rPr lang="de-DE" dirty="0">
                <a:solidFill>
                  <a:schemeClr val="bg1"/>
                </a:solidFill>
              </a:rPr>
              <a:t> ist möglichst wie </a:t>
            </a:r>
            <a:r>
              <a:rPr lang="de-DE" dirty="0">
                <a:solidFill>
                  <a:schemeClr val="accent3"/>
                </a:solidFill>
              </a:rPr>
              <a:t>du</a:t>
            </a:r>
            <a:r>
              <a:rPr lang="de-DE" dirty="0">
                <a:solidFill>
                  <a:schemeClr val="bg1"/>
                </a:solidFill>
              </a:rPr>
              <a:t>. </a:t>
            </a:r>
            <a:r>
              <a:rPr lang="de-DE" dirty="0">
                <a:solidFill>
                  <a:schemeClr val="accent3"/>
                </a:solidFill>
              </a:rPr>
              <a:t>Niemals</a:t>
            </a:r>
            <a:r>
              <a:rPr lang="de-DE" dirty="0">
                <a:solidFill>
                  <a:schemeClr val="bg1"/>
                </a:solidFill>
              </a:rPr>
              <a:t> werde ich es fertigbringen, junge Frauen </a:t>
            </a:r>
            <a:r>
              <a:rPr lang="de-DE" dirty="0">
                <a:solidFill>
                  <a:schemeClr val="accent3"/>
                </a:solidFill>
              </a:rPr>
              <a:t>ernsthaft zu lieben</a:t>
            </a:r>
            <a:r>
              <a:rPr lang="de-DE" dirty="0">
                <a:solidFill>
                  <a:schemeClr val="bg1"/>
                </a:solidFill>
              </a:rPr>
              <a:t>.“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G. B. Shaw, </a:t>
            </a:r>
            <a:r>
              <a:rPr lang="de-DE" i="1" dirty="0">
                <a:solidFill>
                  <a:schemeClr val="bg1"/>
                </a:solidFill>
              </a:rPr>
              <a:t>Pygmalion</a:t>
            </a:r>
            <a:r>
              <a:rPr lang="de-DE" sz="1800" dirty="0">
                <a:solidFill>
                  <a:schemeClr val="bg1"/>
                </a:solidFill>
              </a:rPr>
              <a:t> S.77: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„</a:t>
            </a:r>
            <a:r>
              <a:rPr lang="de-DE" sz="1800" dirty="0">
                <a:solidFill>
                  <a:schemeClr val="bg1"/>
                </a:solidFill>
              </a:rPr>
              <a:t>Wissen </a:t>
            </a:r>
            <a:r>
              <a:rPr lang="de-DE" sz="1800" dirty="0">
                <a:solidFill>
                  <a:schemeClr val="accent3"/>
                </a:solidFill>
              </a:rPr>
              <a:t>Sie</a:t>
            </a:r>
            <a:r>
              <a:rPr lang="de-DE" sz="1800" dirty="0">
                <a:solidFill>
                  <a:schemeClr val="bg1"/>
                </a:solidFill>
              </a:rPr>
              <a:t>, </a:t>
            </a:r>
            <a:r>
              <a:rPr lang="de-DE" sz="1800" dirty="0">
                <a:solidFill>
                  <a:schemeClr val="accent3"/>
                </a:solidFill>
              </a:rPr>
              <a:t>Sie könnten eigentlich heiraten</a:t>
            </a:r>
            <a:r>
              <a:rPr lang="de-DE" sz="1800" dirty="0">
                <a:solidFill>
                  <a:schemeClr val="bg1"/>
                </a:solidFill>
              </a:rPr>
              <a:t>. (…) Sehen Sie, Eliza, nicht alle Männer sind so </a:t>
            </a:r>
            <a:r>
              <a:rPr lang="de-DE" sz="1800" dirty="0">
                <a:solidFill>
                  <a:schemeClr val="accent3"/>
                </a:solidFill>
              </a:rPr>
              <a:t>überzeugte alte Junggesellen</a:t>
            </a:r>
            <a:r>
              <a:rPr lang="de-DE" sz="1800" dirty="0">
                <a:solidFill>
                  <a:schemeClr val="bg1"/>
                </a:solidFill>
              </a:rPr>
              <a:t> wie ich und der Oberst.“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832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019AA7-343F-419B-AC93-961A9E2D7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656" y="676922"/>
            <a:ext cx="4637117" cy="5504156"/>
          </a:xfrm>
          <a:prstGeom prst="rect">
            <a:avLst/>
          </a:prstGeom>
        </p:spPr>
      </p:pic>
      <p:pic>
        <p:nvPicPr>
          <p:cNvPr id="1026" name="Picture 2" descr="Eliza Doolittle - Wikipedia">
            <a:extLst>
              <a:ext uri="{FF2B5EF4-FFF2-40B4-BE49-F238E27FC236}">
                <a16:creationId xmlns:a16="http://schemas.microsoft.com/office/drawing/2014/main" id="{F5BE8CE5-0DEC-4001-8526-4C144BF5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27" y="676922"/>
            <a:ext cx="4385583" cy="55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5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F382F4C-1689-430F-B550-0F477EB14981}"/>
              </a:ext>
            </a:extLst>
          </p:cNvPr>
          <p:cNvSpPr txBox="1"/>
          <p:nvPr/>
        </p:nvSpPr>
        <p:spPr>
          <a:xfrm>
            <a:off x="1340528" y="1358283"/>
            <a:ext cx="985421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400" dirty="0">
                <a:solidFill>
                  <a:schemeClr val="bg1"/>
                </a:solidFill>
              </a:rPr>
              <a:t>Findet an jungen Frauen keinen Gefallen</a:t>
            </a:r>
          </a:p>
          <a:p>
            <a:pPr marL="285750" indent="-285750">
              <a:buFontTx/>
              <a:buChar char="-"/>
            </a:pPr>
            <a:r>
              <a:rPr lang="de-DE" sz="2400" dirty="0">
                <a:solidFill>
                  <a:schemeClr val="bg1"/>
                </a:solidFill>
              </a:rPr>
              <a:t>Potentielle Kandidatinnen werden entmenschlicht</a:t>
            </a:r>
          </a:p>
          <a:p>
            <a:pPr marL="285750" indent="-285750">
              <a:buFontTx/>
              <a:buChar char="-"/>
            </a:pPr>
            <a:r>
              <a:rPr lang="de-DE" sz="2400" dirty="0">
                <a:solidFill>
                  <a:schemeClr val="bg1"/>
                </a:solidFill>
              </a:rPr>
              <a:t>Die Rolle des „Lehrers“ spielt in moderneren Pygmaliontexten eine größere Rolle 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6B7F416E-92D5-496B-9DDB-48E43ED22D8E}"/>
              </a:ext>
            </a:extLst>
          </p:cNvPr>
          <p:cNvSpPr/>
          <p:nvPr/>
        </p:nvSpPr>
        <p:spPr>
          <a:xfrm>
            <a:off x="1340528" y="4128272"/>
            <a:ext cx="1402672" cy="514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C231D3F-AF5D-4D55-BE71-B3E4242836A2}"/>
              </a:ext>
            </a:extLst>
          </p:cNvPr>
          <p:cNvSpPr txBox="1"/>
          <p:nvPr/>
        </p:nvSpPr>
        <p:spPr>
          <a:xfrm>
            <a:off x="2908915" y="3970225"/>
            <a:ext cx="7859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Im Gegensatz zu Pygmalion hat Higgins der Liebe scheinbar vollständig den Rücken zugekehrt</a:t>
            </a:r>
          </a:p>
        </p:txBody>
      </p:sp>
    </p:spTree>
    <p:extLst>
      <p:ext uri="{BB962C8B-B14F-4D97-AF65-F5344CB8AC3E}">
        <p14:creationId xmlns:p14="http://schemas.microsoft.com/office/powerpoint/2010/main" val="3594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D584C0AA-0380-4CAF-8100-42B8120E4EC2}"/>
              </a:ext>
            </a:extLst>
          </p:cNvPr>
          <p:cNvSpPr txBox="1"/>
          <p:nvPr/>
        </p:nvSpPr>
        <p:spPr>
          <a:xfrm>
            <a:off x="1686830" y="1438183"/>
            <a:ext cx="231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Junggeselle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F6E7D79-653F-4A1A-AD4F-ECA18F5A8844}"/>
              </a:ext>
            </a:extLst>
          </p:cNvPr>
          <p:cNvSpPr txBox="1"/>
          <p:nvPr/>
        </p:nvSpPr>
        <p:spPr>
          <a:xfrm>
            <a:off x="772429" y="3635037"/>
            <a:ext cx="246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Koryphäe auf seinem Gebiet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C91D2E-67C8-42E3-8A71-4920BEE47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00" y="739066"/>
            <a:ext cx="3710600" cy="53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6DF08D4-8E4C-4EC3-A0D7-DD371E47BED9}"/>
              </a:ext>
            </a:extLst>
          </p:cNvPr>
          <p:cNvSpPr txBox="1"/>
          <p:nvPr/>
        </p:nvSpPr>
        <p:spPr>
          <a:xfrm>
            <a:off x="1482571" y="1171852"/>
            <a:ext cx="96233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G. B. Shaw, </a:t>
            </a:r>
            <a:r>
              <a:rPr lang="de-DE" i="1" dirty="0">
                <a:solidFill>
                  <a:schemeClr val="bg1"/>
                </a:solidFill>
              </a:rPr>
              <a:t>Pygmalion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sz="1800" dirty="0">
                <a:solidFill>
                  <a:schemeClr val="bg1"/>
                </a:solidFill>
              </a:rPr>
              <a:t>S.23-24:</a:t>
            </a:r>
            <a:endParaRPr lang="de-DE" dirty="0"/>
          </a:p>
          <a:p>
            <a:endParaRPr lang="de-DE" dirty="0"/>
          </a:p>
          <a:p>
            <a:r>
              <a:rPr lang="de-DE" dirty="0">
                <a:solidFill>
                  <a:schemeClr val="bg1"/>
                </a:solidFill>
              </a:rPr>
              <a:t>Pickering: „Ja. Es ist furchtbar anstrengend. Ich habe mir einiges darauf eingebildet, </a:t>
            </a:r>
            <a:r>
              <a:rPr lang="de-DE" dirty="0">
                <a:solidFill>
                  <a:schemeClr val="accent3"/>
                </a:solidFill>
              </a:rPr>
              <a:t>vierundzwanzig verschiedene Vokale</a:t>
            </a:r>
            <a:r>
              <a:rPr lang="de-DE" dirty="0">
                <a:solidFill>
                  <a:schemeClr val="bg1"/>
                </a:solidFill>
              </a:rPr>
              <a:t> aussprechen zu können, aber </a:t>
            </a:r>
            <a:r>
              <a:rPr lang="de-DE" dirty="0">
                <a:solidFill>
                  <a:schemeClr val="accent3"/>
                </a:solidFill>
              </a:rPr>
              <a:t>Ihre hundertdreißig schlagen mich</a:t>
            </a:r>
            <a:r>
              <a:rPr lang="de-DE" dirty="0">
                <a:solidFill>
                  <a:schemeClr val="bg1"/>
                </a:solidFill>
              </a:rPr>
              <a:t>. </a:t>
            </a:r>
            <a:r>
              <a:rPr lang="de-DE" dirty="0">
                <a:solidFill>
                  <a:schemeClr val="accent3"/>
                </a:solidFill>
              </a:rPr>
              <a:t>Ich</a:t>
            </a:r>
            <a:r>
              <a:rPr lang="de-DE" dirty="0">
                <a:solidFill>
                  <a:schemeClr val="bg1"/>
                </a:solidFill>
              </a:rPr>
              <a:t> kann </a:t>
            </a:r>
            <a:r>
              <a:rPr lang="de-DE" dirty="0">
                <a:solidFill>
                  <a:schemeClr val="accent3"/>
                </a:solidFill>
              </a:rPr>
              <a:t>nicht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accent3"/>
                </a:solidFill>
              </a:rPr>
              <a:t>den kleinsten Unterschied</a:t>
            </a:r>
            <a:r>
              <a:rPr lang="de-DE" dirty="0">
                <a:solidFill>
                  <a:schemeClr val="bg1"/>
                </a:solidFill>
              </a:rPr>
              <a:t> zwischen den meisten </a:t>
            </a:r>
            <a:r>
              <a:rPr lang="de-DE" dirty="0">
                <a:solidFill>
                  <a:schemeClr val="accent3"/>
                </a:solidFill>
              </a:rPr>
              <a:t>hören</a:t>
            </a:r>
            <a:r>
              <a:rPr lang="de-DE" dirty="0">
                <a:solidFill>
                  <a:schemeClr val="bg1"/>
                </a:solidFill>
              </a:rPr>
              <a:t>.“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Oberst Pickering (Autor von gesprochenes Sanskrit) übertroffen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Einzigartige Leistung auf seinem Gebiet (vgl. Akt 1)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01BD9C4D-3D64-4FAD-A67F-6FF2CCF614F2}"/>
              </a:ext>
            </a:extLst>
          </p:cNvPr>
          <p:cNvSpPr/>
          <p:nvPr/>
        </p:nvSpPr>
        <p:spPr>
          <a:xfrm>
            <a:off x="1393794" y="4945217"/>
            <a:ext cx="1402672" cy="514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685507-D289-40DE-B152-BC73CDA30150}"/>
              </a:ext>
            </a:extLst>
          </p:cNvPr>
          <p:cNvSpPr txBox="1"/>
          <p:nvPr/>
        </p:nvSpPr>
        <p:spPr>
          <a:xfrm>
            <a:off x="2885242" y="4737261"/>
            <a:ext cx="7759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Beide sind Meister ihres Faches. Ihr Talent ermöglicht ihnen erst, eine „Galatea“ zu schaffen</a:t>
            </a:r>
          </a:p>
        </p:txBody>
      </p:sp>
    </p:spTree>
    <p:extLst>
      <p:ext uri="{BB962C8B-B14F-4D97-AF65-F5344CB8AC3E}">
        <p14:creationId xmlns:p14="http://schemas.microsoft.com/office/powerpoint/2010/main" val="224623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D584C0AA-0380-4CAF-8100-42B8120E4EC2}"/>
              </a:ext>
            </a:extLst>
          </p:cNvPr>
          <p:cNvSpPr txBox="1"/>
          <p:nvPr/>
        </p:nvSpPr>
        <p:spPr>
          <a:xfrm>
            <a:off x="1686830" y="1438183"/>
            <a:ext cx="231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Junggeselle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F6E7D79-653F-4A1A-AD4F-ECA18F5A8844}"/>
              </a:ext>
            </a:extLst>
          </p:cNvPr>
          <p:cNvSpPr txBox="1"/>
          <p:nvPr/>
        </p:nvSpPr>
        <p:spPr>
          <a:xfrm>
            <a:off x="772429" y="3635037"/>
            <a:ext cx="246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Koryphäe auf seinem Gebiet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A579F5D-40F4-41FB-827E-F80852FECB09}"/>
              </a:ext>
            </a:extLst>
          </p:cNvPr>
          <p:cNvSpPr txBox="1"/>
          <p:nvPr/>
        </p:nvSpPr>
        <p:spPr>
          <a:xfrm>
            <a:off x="8257786" y="2899571"/>
            <a:ext cx="231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Geschenke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C91D2E-67C8-42E3-8A71-4920BEE47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00" y="739066"/>
            <a:ext cx="3710600" cy="53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6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AF534DE-9AEA-411C-B032-440BD4BA11B6}"/>
              </a:ext>
            </a:extLst>
          </p:cNvPr>
          <p:cNvSpPr txBox="1"/>
          <p:nvPr/>
        </p:nvSpPr>
        <p:spPr>
          <a:xfrm>
            <a:off x="994299" y="958788"/>
            <a:ext cx="99341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G. B. Shaw, </a:t>
            </a:r>
            <a:r>
              <a:rPr lang="de-DE" sz="2400" i="1" dirty="0">
                <a:solidFill>
                  <a:schemeClr val="bg1"/>
                </a:solidFill>
              </a:rPr>
              <a:t>Pygmalion</a:t>
            </a:r>
            <a:r>
              <a:rPr lang="de-DE" sz="2400" dirty="0">
                <a:solidFill>
                  <a:schemeClr val="bg1"/>
                </a:solidFill>
              </a:rPr>
              <a:t> S.34: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Higgins: „(…). Denken sie an </a:t>
            </a:r>
            <a:r>
              <a:rPr lang="de-DE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Schokoladenpralinen</a:t>
            </a:r>
            <a:r>
              <a:rPr lang="de-DE" sz="2400" dirty="0">
                <a:solidFill>
                  <a:schemeClr val="bg1"/>
                </a:solidFill>
              </a:rPr>
              <a:t>, an </a:t>
            </a:r>
            <a:r>
              <a:rPr lang="de-DE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Taxis</a:t>
            </a:r>
            <a:r>
              <a:rPr lang="de-DE" sz="2400" dirty="0">
                <a:solidFill>
                  <a:schemeClr val="bg1"/>
                </a:solidFill>
              </a:rPr>
              <a:t>, </a:t>
            </a:r>
            <a:r>
              <a:rPr lang="de-DE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Gold</a:t>
            </a:r>
            <a:r>
              <a:rPr lang="de-DE" sz="2400" dirty="0">
                <a:solidFill>
                  <a:schemeClr val="bg1"/>
                </a:solidFill>
              </a:rPr>
              <a:t> und </a:t>
            </a:r>
            <a:r>
              <a:rPr lang="de-DE" sz="2400" dirty="0">
                <a:solidFill>
                  <a:schemeClr val="accent3"/>
                </a:solidFill>
              </a:rPr>
              <a:t>Diamanten</a:t>
            </a:r>
            <a:r>
              <a:rPr lang="de-DE" sz="2400" dirty="0">
                <a:solidFill>
                  <a:schemeClr val="bg1"/>
                </a:solidFill>
              </a:rPr>
              <a:t>.“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G. B. Shaw, </a:t>
            </a:r>
            <a:r>
              <a:rPr lang="de-DE" sz="2400" i="1" dirty="0">
                <a:solidFill>
                  <a:schemeClr val="bg1"/>
                </a:solidFill>
              </a:rPr>
              <a:t>Pygmalion</a:t>
            </a:r>
            <a:r>
              <a:rPr lang="de-DE" sz="2400" dirty="0">
                <a:solidFill>
                  <a:schemeClr val="bg1"/>
                </a:solidFill>
              </a:rPr>
              <a:t> S.71: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Eliza öffnet die Tür: Man sieht sie auf dem erleuchteten </a:t>
            </a:r>
            <a:r>
              <a:rPr lang="de-DE" sz="2400" dirty="0" err="1">
                <a:solidFill>
                  <a:schemeClr val="bg1"/>
                </a:solidFill>
              </a:rPr>
              <a:t>Teppenabsatz</a:t>
            </a:r>
            <a:r>
              <a:rPr lang="de-DE" sz="2400" dirty="0">
                <a:solidFill>
                  <a:schemeClr val="bg1"/>
                </a:solidFill>
              </a:rPr>
              <a:t> in einem großartigen </a:t>
            </a:r>
            <a:r>
              <a:rPr lang="de-DE" sz="2400" dirty="0">
                <a:solidFill>
                  <a:schemeClr val="accent3"/>
                </a:solidFill>
              </a:rPr>
              <a:t>Abendkleid</a:t>
            </a:r>
            <a:r>
              <a:rPr lang="de-DE" sz="2400" dirty="0">
                <a:solidFill>
                  <a:schemeClr val="bg1"/>
                </a:solidFill>
              </a:rPr>
              <a:t>. Sie trägt </a:t>
            </a:r>
            <a:r>
              <a:rPr lang="de-DE" sz="2400" dirty="0">
                <a:solidFill>
                  <a:schemeClr val="accent3"/>
                </a:solidFill>
              </a:rPr>
              <a:t>Diamanten</a:t>
            </a:r>
            <a:r>
              <a:rPr lang="de-DE" sz="2400" dirty="0">
                <a:solidFill>
                  <a:schemeClr val="bg1"/>
                </a:solidFill>
              </a:rPr>
              <a:t>, einen </a:t>
            </a:r>
            <a:r>
              <a:rPr lang="de-DE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Fächer</a:t>
            </a:r>
            <a:r>
              <a:rPr lang="de-DE" sz="2400" dirty="0">
                <a:solidFill>
                  <a:schemeClr val="bg1"/>
                </a:solidFill>
              </a:rPr>
              <a:t>, </a:t>
            </a:r>
            <a:r>
              <a:rPr lang="de-DE" sz="2400" dirty="0">
                <a:solidFill>
                  <a:schemeClr val="accent3"/>
                </a:solidFill>
              </a:rPr>
              <a:t>Blumen</a:t>
            </a:r>
            <a:r>
              <a:rPr lang="de-DE" sz="2400" dirty="0">
                <a:solidFill>
                  <a:schemeClr val="bg1"/>
                </a:solidFill>
              </a:rPr>
              <a:t> und alles, was dazugehört.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de-DE" sz="2400" dirty="0">
                <a:solidFill>
                  <a:schemeClr val="bg1"/>
                </a:solidFill>
              </a:rPr>
              <a:t>Eliza wird auch mit Geschenken überhäuft</a:t>
            </a:r>
          </a:p>
          <a:p>
            <a:pPr marL="342900" indent="-342900">
              <a:buFontTx/>
              <a:buChar char="-"/>
            </a:pPr>
            <a:r>
              <a:rPr lang="de-DE" sz="2400" dirty="0">
                <a:solidFill>
                  <a:schemeClr val="bg1"/>
                </a:solidFill>
              </a:rPr>
              <a:t>Die Geschenke dienen als ,,Köder“</a:t>
            </a:r>
          </a:p>
          <a:p>
            <a:pPr marL="342900" indent="-342900">
              <a:buFontTx/>
              <a:buChar char="-"/>
            </a:pPr>
            <a:r>
              <a:rPr lang="de-DE" sz="2400" dirty="0">
                <a:solidFill>
                  <a:schemeClr val="bg1"/>
                </a:solidFill>
              </a:rPr>
              <a:t>Nicht zur Zierde, sondern zur Facette </a:t>
            </a:r>
          </a:p>
        </p:txBody>
      </p:sp>
    </p:spTree>
    <p:extLst>
      <p:ext uri="{BB962C8B-B14F-4D97-AF65-F5344CB8AC3E}">
        <p14:creationId xmlns:p14="http://schemas.microsoft.com/office/powerpoint/2010/main" val="175512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A9C3DA0-DADF-4B0A-8114-E358B5A5EF5F}"/>
              </a:ext>
            </a:extLst>
          </p:cNvPr>
          <p:cNvSpPr txBox="1"/>
          <p:nvPr/>
        </p:nvSpPr>
        <p:spPr>
          <a:xfrm>
            <a:off x="967666" y="1003177"/>
            <a:ext cx="101560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400" b="0" i="0" u="none" strike="noStrike" baseline="0" dirty="0">
                <a:solidFill>
                  <a:schemeClr val="bg1"/>
                </a:solidFill>
              </a:rPr>
              <a:t>Vergleich Ovid, </a:t>
            </a:r>
            <a:r>
              <a:rPr lang="de-DE" sz="2400" b="0" i="1" u="none" strike="noStrike" baseline="0" dirty="0">
                <a:solidFill>
                  <a:schemeClr val="bg1"/>
                </a:solidFill>
              </a:rPr>
              <a:t>Metamorphosen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 10, 266:</a:t>
            </a:r>
          </a:p>
          <a:p>
            <a:pPr algn="l"/>
            <a:endParaRPr lang="de-DE" sz="2400" dirty="0">
              <a:solidFill>
                <a:schemeClr val="bg1"/>
              </a:solidFill>
            </a:endParaRPr>
          </a:p>
          <a:p>
            <a:pPr algn="l"/>
            <a:endParaRPr lang="de-DE" sz="2400" dirty="0">
              <a:solidFill>
                <a:schemeClr val="bg1"/>
              </a:solidFill>
            </a:endParaRPr>
          </a:p>
          <a:p>
            <a:pPr algn="l"/>
            <a:r>
              <a:rPr lang="de-DE" sz="2400" b="0" i="0" u="none" strike="noStrike" baseline="0" dirty="0" err="1">
                <a:solidFill>
                  <a:schemeClr val="bg1"/>
                </a:solidFill>
              </a:rPr>
              <a:t>cuncta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de-DE" sz="2400" b="0" i="0" u="none" strike="noStrike" baseline="0" dirty="0" err="1">
                <a:solidFill>
                  <a:schemeClr val="bg1"/>
                </a:solidFill>
              </a:rPr>
              <a:t>decent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: </a:t>
            </a:r>
            <a:r>
              <a:rPr lang="de-DE" sz="2400" b="0" i="0" u="none" strike="noStrike" baseline="0" dirty="0" err="1">
                <a:solidFill>
                  <a:schemeClr val="bg1"/>
                </a:solidFill>
              </a:rPr>
              <a:t>nec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de-DE" sz="2400" b="0" i="0" u="none" strike="noStrike" baseline="0" dirty="0" err="1">
                <a:solidFill>
                  <a:schemeClr val="bg1"/>
                </a:solidFill>
              </a:rPr>
              <a:t>nuda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 minus </a:t>
            </a:r>
            <a:r>
              <a:rPr lang="de-DE" sz="2400" b="0" i="0" u="none" strike="noStrike" baseline="0" dirty="0" err="1">
                <a:solidFill>
                  <a:schemeClr val="bg1"/>
                </a:solidFill>
              </a:rPr>
              <a:t>formosa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de-DE" sz="2400" b="0" i="0" u="none" strike="noStrike" baseline="0" dirty="0" err="1">
                <a:solidFill>
                  <a:schemeClr val="bg1"/>
                </a:solidFill>
              </a:rPr>
              <a:t>videtur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.</a:t>
            </a:r>
          </a:p>
          <a:p>
            <a:pPr algn="l"/>
            <a:endParaRPr lang="de-DE" sz="2400" dirty="0">
              <a:solidFill>
                <a:schemeClr val="bg1"/>
              </a:solidFill>
            </a:endParaRPr>
          </a:p>
          <a:p>
            <a:pPr algn="l"/>
            <a:r>
              <a:rPr lang="de-DE" sz="2400" b="0" i="0" u="none" strike="noStrike" baseline="0" dirty="0">
                <a:solidFill>
                  <a:schemeClr val="bg1"/>
                </a:solidFill>
              </a:rPr>
              <a:t>Alles ziert sie, doch nackt erscheint sie nicht weniger</a:t>
            </a:r>
          </a:p>
          <a:p>
            <a:pPr algn="l"/>
            <a:r>
              <a:rPr lang="de-DE" sz="2400" b="0" i="0" u="none" strike="noStrike" baseline="0" dirty="0">
                <a:solidFill>
                  <a:schemeClr val="bg1"/>
                </a:solidFill>
              </a:rPr>
              <a:t>schön.</a:t>
            </a:r>
          </a:p>
          <a:p>
            <a:pPr algn="l"/>
            <a:endParaRPr lang="de-DE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l"/>
            <a:endParaRPr lang="de-DE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l"/>
            <a:r>
              <a:rPr lang="de-DE" sz="2400" dirty="0">
                <a:solidFill>
                  <a:schemeClr val="bg1"/>
                </a:solidFill>
                <a:latin typeface="Sylfaen" panose="010A0502050306030303" pitchFamily="18" charset="0"/>
              </a:rPr>
              <a:t>				</a:t>
            </a:r>
            <a:r>
              <a:rPr lang="de-DE" sz="2400" dirty="0">
                <a:solidFill>
                  <a:schemeClr val="bg1"/>
                </a:solidFill>
              </a:rPr>
              <a:t>Geschenke heben die Schönheit nur hervor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4F176381-3CAC-443C-9FAF-78D52451B3A1}"/>
              </a:ext>
            </a:extLst>
          </p:cNvPr>
          <p:cNvSpPr/>
          <p:nvPr/>
        </p:nvSpPr>
        <p:spPr>
          <a:xfrm>
            <a:off x="1464816" y="4225771"/>
            <a:ext cx="1118586" cy="630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034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D584C0AA-0380-4CAF-8100-42B8120E4EC2}"/>
              </a:ext>
            </a:extLst>
          </p:cNvPr>
          <p:cNvSpPr txBox="1"/>
          <p:nvPr/>
        </p:nvSpPr>
        <p:spPr>
          <a:xfrm>
            <a:off x="1686830" y="1438183"/>
            <a:ext cx="231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Junggeselle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F6E7D79-653F-4A1A-AD4F-ECA18F5A8844}"/>
              </a:ext>
            </a:extLst>
          </p:cNvPr>
          <p:cNvSpPr txBox="1"/>
          <p:nvPr/>
        </p:nvSpPr>
        <p:spPr>
          <a:xfrm>
            <a:off x="772429" y="3635037"/>
            <a:ext cx="246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Koryphäe auf seinem Gebiet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A579F5D-40F4-41FB-827E-F80852FECB09}"/>
              </a:ext>
            </a:extLst>
          </p:cNvPr>
          <p:cNvSpPr txBox="1"/>
          <p:nvPr/>
        </p:nvSpPr>
        <p:spPr>
          <a:xfrm>
            <a:off x="8257786" y="2899571"/>
            <a:ext cx="231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Geschenke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FA538D3-F068-40EA-BAF1-93606578A9E4}"/>
              </a:ext>
            </a:extLst>
          </p:cNvPr>
          <p:cNvSpPr txBox="1"/>
          <p:nvPr/>
        </p:nvSpPr>
        <p:spPr>
          <a:xfrm>
            <a:off x="9160747" y="5147101"/>
            <a:ext cx="2310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Verliebt in sein Kunstwerk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C91D2E-67C8-42E3-8A71-4920BEE47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00" y="739066"/>
            <a:ext cx="3710600" cy="53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7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84634F6-F576-446A-92EB-E15D987BAB09}"/>
              </a:ext>
            </a:extLst>
          </p:cNvPr>
          <p:cNvSpPr txBox="1"/>
          <p:nvPr/>
        </p:nvSpPr>
        <p:spPr>
          <a:xfrm>
            <a:off x="1251751" y="1109709"/>
            <a:ext cx="1001401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Pygmalion, Bernard Shaw, S.106: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Liza: „Ja, jetzt machen Sie eine </a:t>
            </a:r>
            <a:r>
              <a:rPr lang="de-DE" sz="2400" dirty="0">
                <a:solidFill>
                  <a:schemeClr val="accent3"/>
                </a:solidFill>
              </a:rPr>
              <a:t>Kehrtwendung</a:t>
            </a:r>
            <a:r>
              <a:rPr lang="de-DE" sz="2400" dirty="0">
                <a:solidFill>
                  <a:schemeClr val="bg1"/>
                </a:solidFill>
              </a:rPr>
              <a:t> und </a:t>
            </a:r>
            <a:r>
              <a:rPr lang="de-DE" sz="2400" dirty="0">
                <a:solidFill>
                  <a:schemeClr val="accent3"/>
                </a:solidFill>
              </a:rPr>
              <a:t>nähern sich mir </a:t>
            </a:r>
            <a:r>
              <a:rPr lang="de-DE" sz="2400" dirty="0">
                <a:solidFill>
                  <a:schemeClr val="bg1"/>
                </a:solidFill>
              </a:rPr>
              <a:t>wieder, weil ich keine Angst mehr vor Ihnen habe und ohne Sie auskommen kann.“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de-DE" sz="2400" dirty="0">
                <a:solidFill>
                  <a:schemeClr val="bg1"/>
                </a:solidFill>
              </a:rPr>
              <a:t>„Romanze in fünf Akten“ ist ironisch</a:t>
            </a:r>
          </a:p>
          <a:p>
            <a:pPr marL="342900" indent="-342900">
              <a:buFontTx/>
              <a:buChar char="-"/>
            </a:pPr>
            <a:r>
              <a:rPr lang="de-DE" sz="2400" dirty="0">
                <a:solidFill>
                  <a:schemeClr val="bg1"/>
                </a:solidFill>
              </a:rPr>
              <a:t>Zeigt erst Interesse, nachdem Eliza eine Form der „Mündigkeit“  entwickelt hat (vgl. Higgins‘ Mutter)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60D774A2-9E76-4499-8857-DC9DC6F38427}"/>
              </a:ext>
            </a:extLst>
          </p:cNvPr>
          <p:cNvSpPr/>
          <p:nvPr/>
        </p:nvSpPr>
        <p:spPr>
          <a:xfrm>
            <a:off x="926237" y="5157726"/>
            <a:ext cx="1393794" cy="594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2EE48E-45D2-44D5-840E-7C6912F17BF6}"/>
              </a:ext>
            </a:extLst>
          </p:cNvPr>
          <p:cNvSpPr txBox="1"/>
          <p:nvPr/>
        </p:nvSpPr>
        <p:spPr>
          <a:xfrm>
            <a:off x="2445798" y="5240459"/>
            <a:ext cx="8819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Ist verliebt in seine Kunst, nicht unbedingt in sein Kunstwerk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433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00A5A-3B5B-4898-9B35-D67E1BD6F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9159477" cy="2677648"/>
          </a:xfrm>
        </p:spPr>
        <p:txBody>
          <a:bodyPr/>
          <a:lstStyle/>
          <a:p>
            <a:r>
              <a:rPr lang="de-DE" dirty="0"/>
              <a:t>3. Die Rolle der Galatea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D5FF38B-46A1-4F6E-8E40-B400DC05CD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5627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3354C19-E2FC-4B98-B78D-06DBC0E00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577048"/>
            <a:ext cx="2648951" cy="546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FC9818E-D4D2-49DD-9B5A-2C06BC349EE5}"/>
              </a:ext>
            </a:extLst>
          </p:cNvPr>
          <p:cNvSpPr txBox="1"/>
          <p:nvPr/>
        </p:nvSpPr>
        <p:spPr>
          <a:xfrm>
            <a:off x="1233995" y="2210540"/>
            <a:ext cx="282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(Körper-)Sprache</a:t>
            </a:r>
          </a:p>
        </p:txBody>
      </p:sp>
    </p:spTree>
    <p:extLst>
      <p:ext uri="{BB962C8B-B14F-4D97-AF65-F5344CB8AC3E}">
        <p14:creationId xmlns:p14="http://schemas.microsoft.com/office/powerpoint/2010/main" val="35638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00A5A-3B5B-4898-9B35-D67E1BD6F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56" y="869293"/>
            <a:ext cx="8825658" cy="1016329"/>
          </a:xfrm>
        </p:spPr>
        <p:txBody>
          <a:bodyPr/>
          <a:lstStyle/>
          <a:p>
            <a:r>
              <a:rPr lang="de-DE" dirty="0"/>
              <a:t>Gliederung: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6835781-5FC7-438C-96FB-4D0047022EC7}"/>
              </a:ext>
            </a:extLst>
          </p:cNvPr>
          <p:cNvSpPr txBox="1"/>
          <p:nvPr/>
        </p:nvSpPr>
        <p:spPr>
          <a:xfrm>
            <a:off x="1384917" y="3346882"/>
            <a:ext cx="98542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3200" dirty="0">
                <a:solidFill>
                  <a:schemeClr val="bg1"/>
                </a:solidFill>
              </a:rPr>
              <a:t> Ovids </a:t>
            </a:r>
            <a:r>
              <a:rPr lang="de-DE" sz="3200" i="1" dirty="0">
                <a:solidFill>
                  <a:schemeClr val="bg1"/>
                </a:solidFill>
              </a:rPr>
              <a:t>Metamorphosen </a:t>
            </a:r>
            <a:r>
              <a:rPr lang="de-DE" sz="3200" dirty="0">
                <a:solidFill>
                  <a:schemeClr val="bg1"/>
                </a:solidFill>
              </a:rPr>
              <a:t>10, 243–297</a:t>
            </a:r>
          </a:p>
          <a:p>
            <a:pPr marL="342900" indent="-342900">
              <a:buAutoNum type="arabicPeriod"/>
            </a:pPr>
            <a:r>
              <a:rPr lang="de-DE" sz="3200" dirty="0">
                <a:solidFill>
                  <a:schemeClr val="bg1"/>
                </a:solidFill>
              </a:rPr>
              <a:t> Die Rolle des Pygmalion</a:t>
            </a:r>
          </a:p>
          <a:p>
            <a:pPr marL="342900" indent="-342900">
              <a:buAutoNum type="arabicPeriod"/>
            </a:pPr>
            <a:r>
              <a:rPr lang="de-DE" sz="3200" dirty="0">
                <a:solidFill>
                  <a:schemeClr val="bg1"/>
                </a:solidFill>
              </a:rPr>
              <a:t> Die Rolle der Galatea</a:t>
            </a:r>
          </a:p>
          <a:p>
            <a:pPr marL="342900" indent="-342900">
              <a:buAutoNum type="arabicPeriod"/>
            </a:pPr>
            <a:r>
              <a:rPr lang="de-DE" sz="3200" dirty="0">
                <a:solidFill>
                  <a:schemeClr val="bg1"/>
                </a:solidFill>
              </a:rPr>
              <a:t> Ihre Beziehung zueinander</a:t>
            </a:r>
          </a:p>
          <a:p>
            <a:pPr marL="342900" indent="-342900">
              <a:buAutoNum type="arabicPeriod"/>
            </a:pPr>
            <a:r>
              <a:rPr lang="de-DE" sz="3200" dirty="0">
                <a:solidFill>
                  <a:schemeClr val="bg1"/>
                </a:solidFill>
              </a:rPr>
              <a:t> Fazit</a:t>
            </a:r>
          </a:p>
        </p:txBody>
      </p:sp>
    </p:spTree>
    <p:extLst>
      <p:ext uri="{BB962C8B-B14F-4D97-AF65-F5344CB8AC3E}">
        <p14:creationId xmlns:p14="http://schemas.microsoft.com/office/powerpoint/2010/main" val="650313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6A20AD2-2539-4E98-A630-82E7D72A968C}"/>
              </a:ext>
            </a:extLst>
          </p:cNvPr>
          <p:cNvSpPr txBox="1"/>
          <p:nvPr/>
        </p:nvSpPr>
        <p:spPr>
          <a:xfrm>
            <a:off x="1074198" y="932155"/>
            <a:ext cx="940145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0" i="0" u="none" strike="noStrike" baseline="0" dirty="0">
                <a:solidFill>
                  <a:schemeClr val="bg1"/>
                </a:solidFill>
              </a:rPr>
              <a:t>Ovid </a:t>
            </a:r>
            <a:r>
              <a:rPr lang="de-DE" sz="2400" b="0" i="1" u="none" strike="noStrike" baseline="0" dirty="0">
                <a:solidFill>
                  <a:schemeClr val="bg1"/>
                </a:solidFill>
              </a:rPr>
              <a:t>Metamorphosen 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10, 292-294:</a:t>
            </a:r>
            <a:endParaRPr lang="de-DE" sz="2400" dirty="0">
              <a:solidFill>
                <a:schemeClr val="bg1"/>
              </a:solidFill>
            </a:endParaRPr>
          </a:p>
          <a:p>
            <a:pPr algn="l"/>
            <a:endParaRPr lang="de-DE" sz="2400" b="0" i="0" u="none" strike="noStrike" baseline="0" dirty="0">
              <a:solidFill>
                <a:schemeClr val="bg1"/>
              </a:solidFill>
            </a:endParaRPr>
          </a:p>
          <a:p>
            <a:pPr algn="l"/>
            <a:r>
              <a:rPr lang="de-DE" sz="2400" b="0" i="0" u="none" strike="noStrike" baseline="0" dirty="0">
                <a:solidFill>
                  <a:schemeClr val="bg1"/>
                </a:solidFill>
              </a:rPr>
              <a:t>(…) </a:t>
            </a:r>
            <a:r>
              <a:rPr lang="de-DE" sz="2400" b="0" i="0" u="none" strike="noStrike" baseline="0" dirty="0" err="1">
                <a:solidFill>
                  <a:schemeClr val="bg1"/>
                </a:solidFill>
              </a:rPr>
              <a:t>dataque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de-DE" sz="2400" b="0" i="0" u="none" strike="noStrike" baseline="0" dirty="0" err="1">
                <a:solidFill>
                  <a:schemeClr val="bg1"/>
                </a:solidFill>
              </a:rPr>
              <a:t>oscula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de-DE" sz="2400" b="0" i="0" u="none" strike="noStrike" baseline="0" dirty="0" err="1">
                <a:solidFill>
                  <a:schemeClr val="bg1"/>
                </a:solidFill>
              </a:rPr>
              <a:t>virgo</a:t>
            </a:r>
            <a:endParaRPr lang="de-DE" sz="2400" b="0" i="0" u="none" strike="noStrike" baseline="0" dirty="0">
              <a:solidFill>
                <a:schemeClr val="bg1"/>
              </a:solidFill>
            </a:endParaRPr>
          </a:p>
          <a:p>
            <a:pPr algn="l"/>
            <a:r>
              <a:rPr lang="de-DE" sz="2400" b="0" i="0" u="none" strike="noStrike" baseline="0" dirty="0" err="1">
                <a:solidFill>
                  <a:schemeClr val="bg1"/>
                </a:solidFill>
              </a:rPr>
              <a:t>sensit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 et </a:t>
            </a:r>
            <a:r>
              <a:rPr lang="de-DE" sz="2400" b="0" i="0" u="none" strike="noStrike" baseline="0" dirty="0" err="1">
                <a:solidFill>
                  <a:schemeClr val="accent3"/>
                </a:solidFill>
              </a:rPr>
              <a:t>erubuit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de-DE" sz="2400" b="0" i="0" u="none" strike="noStrike" baseline="0" dirty="0" err="1">
                <a:solidFill>
                  <a:schemeClr val="accent3"/>
                </a:solidFill>
              </a:rPr>
              <a:t>timidum</a:t>
            </a:r>
            <a:r>
              <a:rPr lang="de-DE" sz="2400" b="0" i="0" u="none" strike="noStrike" baseline="0" dirty="0" err="1">
                <a:solidFill>
                  <a:schemeClr val="bg1"/>
                </a:solidFill>
              </a:rPr>
              <a:t>que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 ad </a:t>
            </a:r>
            <a:r>
              <a:rPr lang="de-DE" sz="2400" b="0" i="0" u="none" strike="noStrike" baseline="0" dirty="0" err="1">
                <a:solidFill>
                  <a:schemeClr val="bg1"/>
                </a:solidFill>
              </a:rPr>
              <a:t>lumina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de-DE" sz="2400" b="0" i="0" u="none" strike="noStrike" baseline="0" dirty="0" err="1">
                <a:solidFill>
                  <a:schemeClr val="bg1"/>
                </a:solidFill>
              </a:rPr>
              <a:t>lumen</a:t>
            </a:r>
            <a:endParaRPr lang="de-DE" sz="2400" b="0" i="0" u="none" strike="noStrike" baseline="0" dirty="0">
              <a:solidFill>
                <a:schemeClr val="bg1"/>
              </a:solidFill>
            </a:endParaRPr>
          </a:p>
          <a:p>
            <a:pPr algn="l"/>
            <a:r>
              <a:rPr lang="pt-BR" sz="2400" b="0" i="0" u="none" strike="noStrike" baseline="0" dirty="0">
                <a:solidFill>
                  <a:schemeClr val="bg1"/>
                </a:solidFill>
              </a:rPr>
              <a:t>attollens pariter cum caelo </a:t>
            </a:r>
            <a:r>
              <a:rPr lang="pt-BR" sz="2400" b="0" i="0" u="none" strike="noStrike" baseline="0" dirty="0">
                <a:solidFill>
                  <a:schemeClr val="accent3"/>
                </a:solidFill>
              </a:rPr>
              <a:t>vidit amantem</a:t>
            </a:r>
            <a:r>
              <a:rPr lang="pt-BR" sz="2400" b="0" i="0" u="none" strike="noStrike" baseline="0" dirty="0">
                <a:solidFill>
                  <a:schemeClr val="bg1"/>
                </a:solidFill>
              </a:rPr>
              <a:t>.</a:t>
            </a:r>
            <a:endParaRPr lang="de-DE" sz="3200" dirty="0">
              <a:solidFill>
                <a:schemeClr val="bg1"/>
              </a:solidFill>
            </a:endParaRPr>
          </a:p>
          <a:p>
            <a:pPr algn="l"/>
            <a:endParaRPr lang="de-DE" sz="3200" b="0" i="0" u="none" strike="noStrike" baseline="0" dirty="0">
              <a:solidFill>
                <a:schemeClr val="bg1"/>
              </a:solidFill>
            </a:endParaRPr>
          </a:p>
          <a:p>
            <a:pPr algn="l"/>
            <a:endParaRPr lang="de-DE" sz="2400" dirty="0">
              <a:solidFill>
                <a:schemeClr val="bg1"/>
              </a:solidFill>
            </a:endParaRPr>
          </a:p>
          <a:p>
            <a:pPr algn="l"/>
            <a:r>
              <a:rPr lang="de-DE" sz="2400" b="0" i="0" u="none" strike="noStrike" baseline="0" dirty="0">
                <a:solidFill>
                  <a:schemeClr val="bg1"/>
                </a:solidFill>
              </a:rPr>
              <a:t>das Mädchen fühlte die Küsse, </a:t>
            </a:r>
            <a:r>
              <a:rPr lang="de-DE" sz="2400" b="0" i="0" u="none" strike="noStrike" baseline="0" dirty="0">
                <a:solidFill>
                  <a:schemeClr val="accent3"/>
                </a:solidFill>
              </a:rPr>
              <a:t>errötete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, und während es </a:t>
            </a:r>
            <a:r>
              <a:rPr lang="de-DE" sz="2400" b="0" i="0" u="none" strike="noStrike" baseline="0" dirty="0">
                <a:solidFill>
                  <a:schemeClr val="accent3"/>
                </a:solidFill>
              </a:rPr>
              <a:t>ängstlich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 sein lichtes Auge zum Licht erhob, </a:t>
            </a:r>
            <a:r>
              <a:rPr lang="de-DE" sz="2400" b="0" i="0" u="none" strike="noStrike" baseline="0" dirty="0">
                <a:solidFill>
                  <a:schemeClr val="accent3"/>
                </a:solidFill>
              </a:rPr>
              <a:t>sah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 es zugleich mit dem Himmel </a:t>
            </a:r>
            <a:r>
              <a:rPr lang="de-DE" sz="2400" b="0" i="0" u="none" strike="noStrike" baseline="0" dirty="0">
                <a:solidFill>
                  <a:schemeClr val="accent3"/>
                </a:solidFill>
              </a:rPr>
              <a:t>seinen Geliebten.</a:t>
            </a:r>
            <a:endParaRPr lang="de-DE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74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3354C19-E2FC-4B98-B78D-06DBC0E00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577048"/>
            <a:ext cx="2648951" cy="55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FC9818E-D4D2-49DD-9B5A-2C06BC349EE5}"/>
              </a:ext>
            </a:extLst>
          </p:cNvPr>
          <p:cNvSpPr txBox="1"/>
          <p:nvPr/>
        </p:nvSpPr>
        <p:spPr>
          <a:xfrm>
            <a:off x="1283855" y="2148396"/>
            <a:ext cx="282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(Körper-)Sprache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26F5643-E4E1-409B-8726-DF23BE37D99E}"/>
              </a:ext>
            </a:extLst>
          </p:cNvPr>
          <p:cNvSpPr txBox="1"/>
          <p:nvPr/>
        </p:nvSpPr>
        <p:spPr>
          <a:xfrm>
            <a:off x="7688063" y="4270159"/>
            <a:ext cx="316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Die Metamorphose</a:t>
            </a:r>
          </a:p>
        </p:txBody>
      </p:sp>
    </p:spTree>
    <p:extLst>
      <p:ext uri="{BB962C8B-B14F-4D97-AF65-F5344CB8AC3E}">
        <p14:creationId xmlns:p14="http://schemas.microsoft.com/office/powerpoint/2010/main" val="429110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3AF8436-F59A-4720-9E54-A21875A98687}"/>
              </a:ext>
            </a:extLst>
          </p:cNvPr>
          <p:cNvSpPr txBox="1"/>
          <p:nvPr/>
        </p:nvSpPr>
        <p:spPr>
          <a:xfrm>
            <a:off x="985421" y="683580"/>
            <a:ext cx="98542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0" i="0" u="none" strike="noStrike" baseline="0" dirty="0">
                <a:solidFill>
                  <a:schemeClr val="bg1"/>
                </a:solidFill>
              </a:rPr>
              <a:t>Ovid </a:t>
            </a:r>
            <a:r>
              <a:rPr lang="de-DE" sz="2400" b="0" i="1" u="none" strike="noStrike" baseline="0" dirty="0">
                <a:solidFill>
                  <a:schemeClr val="bg1"/>
                </a:solidFill>
              </a:rPr>
              <a:t>Metamorphosen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 10, 281-284:</a:t>
            </a:r>
            <a:endParaRPr lang="de-DE" sz="2400" dirty="0">
              <a:solidFill>
                <a:schemeClr val="bg1"/>
              </a:solidFill>
            </a:endParaRPr>
          </a:p>
          <a:p>
            <a:pPr algn="l"/>
            <a:endParaRPr lang="de-DE" sz="2400" dirty="0"/>
          </a:p>
          <a:p>
            <a:pPr algn="l"/>
            <a:r>
              <a:rPr lang="de-DE" sz="2400" b="0" i="0" u="none" strike="noStrike" baseline="0" dirty="0">
                <a:solidFill>
                  <a:schemeClr val="bg1"/>
                </a:solidFill>
              </a:rPr>
              <a:t>(…) </a:t>
            </a:r>
            <a:r>
              <a:rPr lang="de-DE" sz="2400" b="0" i="0" u="none" strike="noStrike" baseline="0" dirty="0" err="1">
                <a:solidFill>
                  <a:schemeClr val="bg1"/>
                </a:solidFill>
              </a:rPr>
              <a:t>visa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de-DE" sz="2400" b="0" i="0" u="none" strike="noStrike" baseline="0" dirty="0" err="1">
                <a:solidFill>
                  <a:schemeClr val="accent3"/>
                </a:solidFill>
              </a:rPr>
              <a:t>tepere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 est.</a:t>
            </a:r>
          </a:p>
          <a:p>
            <a:pPr algn="l"/>
            <a:r>
              <a:rPr lang="pt-BR" sz="2400" b="0" i="0" u="none" strike="noStrike" baseline="0" dirty="0">
                <a:solidFill>
                  <a:schemeClr val="accent3"/>
                </a:solidFill>
              </a:rPr>
              <a:t>admovet os</a:t>
            </a:r>
            <a:r>
              <a:rPr lang="pt-BR" sz="2400" b="0" i="0" u="none" strike="noStrike" baseline="0" dirty="0">
                <a:solidFill>
                  <a:schemeClr val="bg1"/>
                </a:solidFill>
              </a:rPr>
              <a:t> iterum</a:t>
            </a:r>
            <a:r>
              <a:rPr lang="pt-BR" sz="2400" b="0" i="0" u="none" strike="noStrike" baseline="0" dirty="0">
                <a:solidFill>
                  <a:schemeClr val="accent3"/>
                </a:solidFill>
              </a:rPr>
              <a:t>, manibus</a:t>
            </a:r>
            <a:r>
              <a:rPr lang="pt-BR" sz="2400" b="0" i="0" u="none" strike="noStrike" baseline="0" dirty="0">
                <a:solidFill>
                  <a:schemeClr val="bg1"/>
                </a:solidFill>
              </a:rPr>
              <a:t> quoque pectora </a:t>
            </a:r>
            <a:r>
              <a:rPr lang="pt-BR" sz="2400" b="0" i="0" u="none" strike="noStrike" baseline="0" dirty="0">
                <a:solidFill>
                  <a:schemeClr val="accent3"/>
                </a:solidFill>
              </a:rPr>
              <a:t>temptat</a:t>
            </a:r>
            <a:r>
              <a:rPr lang="pt-BR" sz="2400" b="0" i="0" u="none" strike="noStrike" baseline="0" dirty="0">
                <a:solidFill>
                  <a:schemeClr val="bg1"/>
                </a:solidFill>
              </a:rPr>
              <a:t>:</a:t>
            </a:r>
          </a:p>
          <a:p>
            <a:pPr algn="l"/>
            <a:r>
              <a:rPr lang="de-DE" sz="2400" b="0" i="0" u="none" strike="noStrike" baseline="0" dirty="0" err="1">
                <a:solidFill>
                  <a:schemeClr val="accent3"/>
                </a:solidFill>
              </a:rPr>
              <a:t>temptatum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de-DE" sz="2400" b="0" i="0" u="none" strike="noStrike" baseline="0" dirty="0" err="1">
                <a:solidFill>
                  <a:schemeClr val="accent3"/>
                </a:solidFill>
              </a:rPr>
              <a:t>mollescit</a:t>
            </a:r>
            <a:r>
              <a:rPr lang="de-DE" sz="2400" b="0" i="0" u="none" strike="noStrike" baseline="0" dirty="0">
                <a:solidFill>
                  <a:schemeClr val="accent3"/>
                </a:solidFill>
              </a:rPr>
              <a:t> </a:t>
            </a:r>
            <a:r>
              <a:rPr lang="de-DE" sz="2400" b="0" i="0" u="none" strike="noStrike" baseline="0" dirty="0" err="1">
                <a:solidFill>
                  <a:schemeClr val="accent3"/>
                </a:solidFill>
              </a:rPr>
              <a:t>ebur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de-DE" sz="2400" b="0" i="0" u="none" strike="noStrike" baseline="0" dirty="0" err="1">
                <a:solidFill>
                  <a:schemeClr val="bg1"/>
                </a:solidFill>
              </a:rPr>
              <a:t>positoque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 rigore</a:t>
            </a:r>
          </a:p>
          <a:p>
            <a:pPr algn="l"/>
            <a:r>
              <a:rPr lang="de-DE" sz="2400" b="0" i="0" u="none" strike="noStrike" baseline="0" dirty="0" err="1">
                <a:solidFill>
                  <a:schemeClr val="accent3"/>
                </a:solidFill>
              </a:rPr>
              <a:t>subsidit</a:t>
            </a:r>
            <a:r>
              <a:rPr lang="de-DE" sz="2400" b="0" i="0" u="none" strike="noStrike" baseline="0" dirty="0">
                <a:solidFill>
                  <a:schemeClr val="accent3"/>
                </a:solidFill>
              </a:rPr>
              <a:t> </a:t>
            </a:r>
            <a:r>
              <a:rPr lang="de-DE" sz="2400" b="0" i="0" u="none" strike="noStrike" baseline="0" dirty="0" err="1">
                <a:solidFill>
                  <a:schemeClr val="accent3"/>
                </a:solidFill>
              </a:rPr>
              <a:t>digitis</a:t>
            </a:r>
            <a:r>
              <a:rPr lang="de-DE" sz="2400" dirty="0">
                <a:solidFill>
                  <a:schemeClr val="bg1"/>
                </a:solidFill>
              </a:rPr>
              <a:t>…</a:t>
            </a:r>
          </a:p>
          <a:p>
            <a:pPr algn="l"/>
            <a:endParaRPr lang="de-DE" sz="2400" dirty="0">
              <a:solidFill>
                <a:schemeClr val="bg1"/>
              </a:solidFill>
            </a:endParaRPr>
          </a:p>
          <a:p>
            <a:pPr algn="l"/>
            <a:r>
              <a:rPr lang="de-DE" sz="2400" b="0" i="0" u="none" strike="noStrike" baseline="0" dirty="0">
                <a:solidFill>
                  <a:schemeClr val="bg1"/>
                </a:solidFill>
              </a:rPr>
              <a:t>da scheint sie </a:t>
            </a:r>
            <a:r>
              <a:rPr lang="de-DE" sz="2400" b="0" i="0" u="none" strike="noStrike" baseline="0" dirty="0">
                <a:solidFill>
                  <a:schemeClr val="accent3"/>
                </a:solidFill>
              </a:rPr>
              <a:t>warm zu sein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! Er </a:t>
            </a:r>
            <a:r>
              <a:rPr lang="de-DE" sz="2400" b="0" i="0" u="none" strike="noStrike" baseline="0" dirty="0" err="1">
                <a:solidFill>
                  <a:schemeClr val="accent3"/>
                </a:solidFill>
              </a:rPr>
              <a:t>küßt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 sie noch einmal und </a:t>
            </a:r>
            <a:r>
              <a:rPr lang="de-DE" sz="2400" b="0" i="0" u="none" strike="noStrike" baseline="0" dirty="0">
                <a:solidFill>
                  <a:schemeClr val="accent3"/>
                </a:solidFill>
              </a:rPr>
              <a:t>berührt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 ihre Brust </a:t>
            </a:r>
            <a:r>
              <a:rPr lang="de-DE" sz="2400" b="0" i="0" u="none" strike="noStrike" baseline="0" dirty="0">
                <a:solidFill>
                  <a:schemeClr val="accent3"/>
                </a:solidFill>
              </a:rPr>
              <a:t>mit den Händen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 - da wird unter seiner </a:t>
            </a:r>
            <a:r>
              <a:rPr lang="de-DE" sz="2400" b="0" i="0" u="none" strike="noStrike" baseline="0" dirty="0">
                <a:solidFill>
                  <a:schemeClr val="accent3"/>
                </a:solidFill>
              </a:rPr>
              <a:t>Berührung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 das </a:t>
            </a:r>
            <a:r>
              <a:rPr lang="de-DE" sz="2400" b="0" i="0" u="none" strike="noStrike" baseline="0" dirty="0">
                <a:solidFill>
                  <a:schemeClr val="accent3"/>
                </a:solidFill>
              </a:rPr>
              <a:t>Elfenbein</a:t>
            </a:r>
          </a:p>
          <a:p>
            <a:pPr algn="l"/>
            <a:r>
              <a:rPr lang="de-DE" sz="2400" b="0" i="0" u="none" strike="noStrike" baseline="0" dirty="0">
                <a:solidFill>
                  <a:schemeClr val="accent3"/>
                </a:solidFill>
              </a:rPr>
              <a:t>weich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, verliert seine Härte, </a:t>
            </a:r>
            <a:r>
              <a:rPr lang="de-DE" sz="2400" b="0" i="0" u="none" strike="noStrike" baseline="0" dirty="0">
                <a:solidFill>
                  <a:schemeClr val="accent3"/>
                </a:solidFill>
              </a:rPr>
              <a:t>gibt den Fingern nach</a:t>
            </a:r>
            <a:r>
              <a:rPr lang="de-DE" sz="2400" b="0" i="0" u="none" strike="noStrike" baseline="0" dirty="0">
                <a:solidFill>
                  <a:schemeClr val="bg1"/>
                </a:solidFill>
              </a:rPr>
              <a:t>…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93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A0D2CE9-6621-432F-8725-C70478158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563" y="648070"/>
            <a:ext cx="3728621" cy="546864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522A2F6-0678-4002-B36E-B99C8AFABBAD}"/>
              </a:ext>
            </a:extLst>
          </p:cNvPr>
          <p:cNvSpPr txBox="1"/>
          <p:nvPr/>
        </p:nvSpPr>
        <p:spPr>
          <a:xfrm>
            <a:off x="896646" y="1340527"/>
            <a:ext cx="2920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(Körper-)Sprache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43933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CB495C7-FC49-4AFC-AE0C-9F19762CAEA2}"/>
              </a:ext>
            </a:extLst>
          </p:cNvPr>
          <p:cNvSpPr txBox="1"/>
          <p:nvPr/>
        </p:nvSpPr>
        <p:spPr>
          <a:xfrm>
            <a:off x="1118586" y="1154097"/>
            <a:ext cx="9854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Starker Gegensatz zu Galatea:</a:t>
            </a:r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079275C-A989-43E2-97C0-FEED54B945FC}"/>
              </a:ext>
            </a:extLst>
          </p:cNvPr>
          <p:cNvSpPr txBox="1"/>
          <p:nvPr/>
        </p:nvSpPr>
        <p:spPr>
          <a:xfrm>
            <a:off x="2707690" y="5149905"/>
            <a:ext cx="7146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Eignet sich durch Sprache ein Mittel der „Selbstbefreiung“ an</a:t>
            </a:r>
            <a:endParaRPr lang="de-DE" sz="2400" dirty="0"/>
          </a:p>
          <a:p>
            <a:endParaRPr lang="de-DE" dirty="0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44253E12-F6A3-499F-9094-532B8CD8F358}"/>
              </a:ext>
            </a:extLst>
          </p:cNvPr>
          <p:cNvSpPr/>
          <p:nvPr/>
        </p:nvSpPr>
        <p:spPr>
          <a:xfrm>
            <a:off x="1118586" y="5230740"/>
            <a:ext cx="1482571" cy="683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54BF04-8BB0-4765-8286-47572B5A950E}"/>
              </a:ext>
            </a:extLst>
          </p:cNvPr>
          <p:cNvSpPr txBox="1"/>
          <p:nvPr/>
        </p:nvSpPr>
        <p:spPr>
          <a:xfrm>
            <a:off x="1023891" y="1585494"/>
            <a:ext cx="100495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G. B. Shaw, </a:t>
            </a:r>
            <a:r>
              <a:rPr lang="de-DE" sz="2000" i="1" dirty="0">
                <a:solidFill>
                  <a:schemeClr val="bg1"/>
                </a:solidFill>
              </a:rPr>
              <a:t>Pygmalion</a:t>
            </a:r>
            <a:r>
              <a:rPr lang="de-DE" sz="2000" dirty="0">
                <a:solidFill>
                  <a:schemeClr val="bg1"/>
                </a:solidFill>
              </a:rPr>
              <a:t> S. 28: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r>
              <a:rPr lang="de-DE" sz="2000" dirty="0">
                <a:solidFill>
                  <a:schemeClr val="bg1"/>
                </a:solidFill>
              </a:rPr>
              <a:t>Higgins: „Aber jemand will dir gleich was mit dem Besen, wenn du nicht zu schniefen aufhörst. Setz dich hin!“</a:t>
            </a:r>
          </a:p>
          <a:p>
            <a:r>
              <a:rPr lang="de-DE" sz="2000" dirty="0">
                <a:solidFill>
                  <a:schemeClr val="bg1"/>
                </a:solidFill>
              </a:rPr>
              <a:t>Liza folgt langsam: Ah-ah-ah-au-au-uh! „Macht hier schwer auf Vater, der –“</a:t>
            </a:r>
          </a:p>
          <a:p>
            <a:r>
              <a:rPr lang="de-DE" sz="2000" dirty="0">
                <a:solidFill>
                  <a:schemeClr val="bg1"/>
                </a:solidFill>
              </a:rPr>
              <a:t>Higgins: „Falls ich sie jemals unterrichte, werde ich schlimmer als zwei Väter zu Ihnen sein…“</a:t>
            </a:r>
          </a:p>
          <a:p>
            <a:endParaRPr lang="de-DE" sz="2000" dirty="0">
              <a:solidFill>
                <a:schemeClr val="bg1"/>
              </a:solidFill>
            </a:endParaRPr>
          </a:p>
          <a:p>
            <a:r>
              <a:rPr lang="de-DE" sz="2000" dirty="0">
                <a:solidFill>
                  <a:schemeClr val="bg1"/>
                </a:solidFill>
              </a:rPr>
              <a:t>G. B. Shaw, </a:t>
            </a:r>
            <a:r>
              <a:rPr lang="de-DE" sz="2000" i="1" dirty="0">
                <a:solidFill>
                  <a:schemeClr val="bg1"/>
                </a:solidFill>
              </a:rPr>
              <a:t>Pygmalion</a:t>
            </a:r>
            <a:r>
              <a:rPr lang="de-DE" sz="2000" dirty="0">
                <a:solidFill>
                  <a:schemeClr val="bg1"/>
                </a:solidFill>
              </a:rPr>
              <a:t> S. 100:</a:t>
            </a:r>
          </a:p>
          <a:p>
            <a:endParaRPr lang="de-DE" sz="2000" dirty="0"/>
          </a:p>
          <a:p>
            <a:r>
              <a:rPr lang="de-DE" sz="2000" dirty="0">
                <a:solidFill>
                  <a:schemeClr val="bg1"/>
                </a:solidFill>
              </a:rPr>
              <a:t>Eliza: „Spotten Sie nicht. Es ist gemein, mich zu verspotten.“</a:t>
            </a:r>
          </a:p>
        </p:txBody>
      </p:sp>
    </p:spTree>
    <p:extLst>
      <p:ext uri="{BB962C8B-B14F-4D97-AF65-F5344CB8AC3E}">
        <p14:creationId xmlns:p14="http://schemas.microsoft.com/office/powerpoint/2010/main" val="128325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A0D2CE9-6621-432F-8725-C70478158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563" y="648070"/>
            <a:ext cx="3728621" cy="546864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522A2F6-0678-4002-B36E-B99C8AFABBAD}"/>
              </a:ext>
            </a:extLst>
          </p:cNvPr>
          <p:cNvSpPr txBox="1"/>
          <p:nvPr/>
        </p:nvSpPr>
        <p:spPr>
          <a:xfrm>
            <a:off x="896646" y="1340527"/>
            <a:ext cx="2920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(Körper-)Sprache</a:t>
            </a:r>
          </a:p>
          <a:p>
            <a:endParaRPr lang="de-DE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BEA19DF-7435-404F-9834-5A86E1B855D5}"/>
              </a:ext>
            </a:extLst>
          </p:cNvPr>
          <p:cNvSpPr txBox="1"/>
          <p:nvPr/>
        </p:nvSpPr>
        <p:spPr>
          <a:xfrm>
            <a:off x="8034291" y="4696287"/>
            <a:ext cx="3178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Die Metamorphose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317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6CE9747-FA6E-4F69-9A0C-B8B55BBFD88B}"/>
              </a:ext>
            </a:extLst>
          </p:cNvPr>
          <p:cNvSpPr txBox="1"/>
          <p:nvPr/>
        </p:nvSpPr>
        <p:spPr>
          <a:xfrm>
            <a:off x="976543" y="985421"/>
            <a:ext cx="885991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Starker Gegensatz zu Galatea: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Eliza:</a:t>
            </a:r>
          </a:p>
          <a:p>
            <a:pPr marL="285750" indent="-285750">
              <a:buFontTx/>
              <a:buChar char="-"/>
            </a:pPr>
            <a:r>
              <a:rPr lang="de-DE" sz="2400" dirty="0">
                <a:solidFill>
                  <a:schemeClr val="bg1"/>
                </a:solidFill>
              </a:rPr>
              <a:t>Beginnt formbar (</a:t>
            </a:r>
            <a:r>
              <a:rPr lang="de-DE" sz="2400" dirty="0">
                <a:solidFill>
                  <a:schemeClr val="accent3"/>
                </a:solidFill>
              </a:rPr>
              <a:t>weich</a:t>
            </a:r>
            <a:r>
              <a:rPr lang="de-DE" sz="24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de-DE" sz="2400" dirty="0">
                <a:solidFill>
                  <a:schemeClr val="bg1"/>
                </a:solidFill>
              </a:rPr>
              <a:t>Wird gegen Ende distanziert/</a:t>
            </a:r>
            <a:r>
              <a:rPr lang="de-DE" sz="2400" dirty="0">
                <a:solidFill>
                  <a:schemeClr val="accent3"/>
                </a:solidFill>
              </a:rPr>
              <a:t>kühl</a:t>
            </a:r>
            <a:r>
              <a:rPr lang="de-DE" sz="2400" dirty="0">
                <a:solidFill>
                  <a:schemeClr val="bg1"/>
                </a:solidFill>
              </a:rPr>
              <a:t> (zumindest in der Interaktion mit Higgins)</a:t>
            </a:r>
          </a:p>
          <a:p>
            <a:pPr marL="285750" indent="-285750">
              <a:buFontTx/>
              <a:buChar char="-"/>
            </a:pPr>
            <a:r>
              <a:rPr lang="de-DE" sz="2400" dirty="0">
                <a:solidFill>
                  <a:schemeClr val="bg1"/>
                </a:solidFill>
              </a:rPr>
              <a:t>Befolgt </a:t>
            </a:r>
            <a:r>
              <a:rPr lang="de-DE" sz="2400" dirty="0">
                <a:solidFill>
                  <a:schemeClr val="accent3"/>
                </a:solidFill>
              </a:rPr>
              <a:t>starr</a:t>
            </a:r>
            <a:r>
              <a:rPr lang="de-DE" sz="2400" dirty="0">
                <a:solidFill>
                  <a:schemeClr val="bg1"/>
                </a:solidFill>
              </a:rPr>
              <a:t> neu erlernte Verhaltensmuster (Höflichkeit)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endParaRPr lang="de-DE" sz="2400" dirty="0">
              <a:solidFill>
                <a:schemeClr val="bg1"/>
              </a:solidFill>
            </a:endParaRPr>
          </a:p>
          <a:p>
            <a:endParaRPr lang="de-DE" sz="2400" dirty="0">
              <a:solidFill>
                <a:schemeClr val="bg1"/>
              </a:solidFill>
            </a:endParaRPr>
          </a:p>
          <a:p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235A0438-95CD-4D8B-8B57-77E6EDC15D81}"/>
              </a:ext>
            </a:extLst>
          </p:cNvPr>
          <p:cNvSpPr/>
          <p:nvPr/>
        </p:nvSpPr>
        <p:spPr>
          <a:xfrm>
            <a:off x="1076418" y="4465622"/>
            <a:ext cx="1482571" cy="683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138ABE-0C28-4F9C-8424-6B3E2C010163}"/>
              </a:ext>
            </a:extLst>
          </p:cNvPr>
          <p:cNvSpPr txBox="1"/>
          <p:nvPr/>
        </p:nvSpPr>
        <p:spPr>
          <a:xfrm>
            <a:off x="2658864" y="4391915"/>
            <a:ext cx="5469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Wird im Verlauf der Geschichte für Higgins immer weniger erreichbar</a:t>
            </a:r>
          </a:p>
        </p:txBody>
      </p:sp>
    </p:spTree>
    <p:extLst>
      <p:ext uri="{BB962C8B-B14F-4D97-AF65-F5344CB8AC3E}">
        <p14:creationId xmlns:p14="http://schemas.microsoft.com/office/powerpoint/2010/main" val="121018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00A5A-3B5B-4898-9B35-D67E1BD6F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9159477" cy="2677648"/>
          </a:xfrm>
        </p:spPr>
        <p:txBody>
          <a:bodyPr/>
          <a:lstStyle/>
          <a:p>
            <a:r>
              <a:rPr lang="de-DE" dirty="0"/>
              <a:t>4. Ihre Beziehung zueinander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D5FF38B-46A1-4F6E-8E40-B400DC05CD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1427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0848022-C419-4DA3-BD5D-49CCAF67B103}"/>
              </a:ext>
            </a:extLst>
          </p:cNvPr>
          <p:cNvSpPr txBox="1"/>
          <p:nvPr/>
        </p:nvSpPr>
        <p:spPr>
          <a:xfrm>
            <a:off x="1120066" y="1296139"/>
            <a:ext cx="9774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In Ovids </a:t>
            </a:r>
            <a:r>
              <a:rPr lang="de-DE" sz="2400" i="1" dirty="0">
                <a:solidFill>
                  <a:schemeClr val="bg1"/>
                </a:solidFill>
              </a:rPr>
              <a:t>Metamorphosen</a:t>
            </a:r>
            <a:r>
              <a:rPr lang="de-DE" sz="2400" dirty="0">
                <a:solidFill>
                  <a:schemeClr val="bg1"/>
                </a:solidFill>
              </a:rPr>
              <a:t>: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endParaRPr lang="de-DE" sz="2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2400" dirty="0">
                <a:solidFill>
                  <a:schemeClr val="bg1"/>
                </a:solidFill>
              </a:rPr>
              <a:t>Die Beziehung zwischen Pygmalion und Galatea bleibt gleich</a:t>
            </a:r>
          </a:p>
          <a:p>
            <a:pPr marL="285750" indent="-285750">
              <a:buFontTx/>
              <a:buChar char="-"/>
            </a:pPr>
            <a:r>
              <a:rPr lang="de-DE" sz="2400" dirty="0">
                <a:solidFill>
                  <a:schemeClr val="bg1"/>
                </a:solidFill>
              </a:rPr>
              <a:t>Er bewundert ihre Schönheit und verliebt sich in ihren Körper</a:t>
            </a:r>
          </a:p>
          <a:p>
            <a:pPr marL="285750" indent="-285750">
              <a:buFontTx/>
              <a:buChar char="-"/>
            </a:pPr>
            <a:r>
              <a:rPr lang="de-DE" sz="2400" dirty="0">
                <a:solidFill>
                  <a:schemeClr val="bg1"/>
                </a:solidFill>
              </a:rPr>
              <a:t>Sie heiraten und werden scheinbar glücklich (</a:t>
            </a:r>
            <a:r>
              <a:rPr lang="de-DE" sz="2400" dirty="0" err="1">
                <a:solidFill>
                  <a:schemeClr val="bg1"/>
                </a:solidFill>
              </a:rPr>
              <a:t>dea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adest</a:t>
            </a:r>
            <a:r>
              <a:rPr lang="de-DE" sz="2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8692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F0BD7E8-A1F4-4C43-9D8F-125C5086E68D}"/>
              </a:ext>
            </a:extLst>
          </p:cNvPr>
          <p:cNvSpPr txBox="1"/>
          <p:nvPr/>
        </p:nvSpPr>
        <p:spPr>
          <a:xfrm>
            <a:off x="1029810" y="700155"/>
            <a:ext cx="92327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sz="2400" dirty="0">
                <a:solidFill>
                  <a:schemeClr val="bg1"/>
                </a:solidFill>
              </a:rPr>
              <a:t>In Shaws </a:t>
            </a:r>
            <a:r>
              <a:rPr lang="de-DE" sz="2400" i="1" dirty="0">
                <a:solidFill>
                  <a:schemeClr val="bg1"/>
                </a:solidFill>
              </a:rPr>
              <a:t>Pygmalion</a:t>
            </a:r>
            <a:r>
              <a:rPr lang="de-DE" sz="2400" dirty="0">
                <a:solidFill>
                  <a:schemeClr val="bg1"/>
                </a:solidFill>
              </a:rPr>
              <a:t>: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2400" dirty="0">
                <a:solidFill>
                  <a:schemeClr val="bg1"/>
                </a:solidFill>
              </a:rPr>
              <a:t>Die Beziehung ändert sich im Verlauf der Geschichte (mit der Metamorphose von Eliza)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Erste Szene zwischen Eliza und Higgins (S. 13):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Higgins: „Na, na, na, na! Wer tut Ihnen hier was, </a:t>
            </a:r>
            <a:r>
              <a:rPr lang="de-DE" sz="2400" dirty="0">
                <a:solidFill>
                  <a:schemeClr val="accent3"/>
                </a:solidFill>
              </a:rPr>
              <a:t>dummes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>
                <a:solidFill>
                  <a:schemeClr val="accent3"/>
                </a:solidFill>
              </a:rPr>
              <a:t>Ding?</a:t>
            </a:r>
            <a:r>
              <a:rPr lang="de-DE" sz="2400" dirty="0">
                <a:solidFill>
                  <a:schemeClr val="bg1"/>
                </a:solidFill>
              </a:rPr>
              <a:t> Wofür halten sie mich denn?“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- </a:t>
            </a:r>
            <a:r>
              <a:rPr lang="de-DE" sz="2400" dirty="0" err="1">
                <a:solidFill>
                  <a:schemeClr val="bg1"/>
                </a:solidFill>
              </a:rPr>
              <a:t>Ellizas</a:t>
            </a:r>
            <a:r>
              <a:rPr lang="de-DE" sz="2400" dirty="0">
                <a:solidFill>
                  <a:schemeClr val="bg1"/>
                </a:solidFill>
              </a:rPr>
              <a:t> Reaktion ist angsterfüllt und verzweifelt 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00F13D07-BBA8-4442-A303-512BB1C33D41}"/>
              </a:ext>
            </a:extLst>
          </p:cNvPr>
          <p:cNvSpPr/>
          <p:nvPr/>
        </p:nvSpPr>
        <p:spPr>
          <a:xfrm>
            <a:off x="1133381" y="5375429"/>
            <a:ext cx="1429305" cy="568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C954427-0963-493E-ABD3-110014295444}"/>
              </a:ext>
            </a:extLst>
          </p:cNvPr>
          <p:cNvSpPr txBox="1"/>
          <p:nvPr/>
        </p:nvSpPr>
        <p:spPr>
          <a:xfrm>
            <a:off x="2562686" y="5300215"/>
            <a:ext cx="769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Geprägt von Überlegenheit (finanziell, sprachlich, Mensch/Sache, etc.)</a:t>
            </a:r>
          </a:p>
        </p:txBody>
      </p:sp>
    </p:spTree>
    <p:extLst>
      <p:ext uri="{BB962C8B-B14F-4D97-AF65-F5344CB8AC3E}">
        <p14:creationId xmlns:p14="http://schemas.microsoft.com/office/powerpoint/2010/main" val="155670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00A5A-3B5B-4898-9B35-D67E1BD6F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285" y="1099456"/>
            <a:ext cx="10213430" cy="971735"/>
          </a:xfrm>
        </p:spPr>
        <p:txBody>
          <a:bodyPr/>
          <a:lstStyle/>
          <a:p>
            <a:r>
              <a:rPr lang="de-DE" sz="4400" dirty="0"/>
              <a:t>1. </a:t>
            </a:r>
            <a:r>
              <a:rPr lang="de-DE" sz="4400" dirty="0">
                <a:solidFill>
                  <a:schemeClr val="bg1"/>
                </a:solidFill>
              </a:rPr>
              <a:t>Ovids </a:t>
            </a:r>
            <a:r>
              <a:rPr lang="de-DE" sz="4400" i="1" dirty="0">
                <a:solidFill>
                  <a:schemeClr val="bg1"/>
                </a:solidFill>
              </a:rPr>
              <a:t>Metamorphosen </a:t>
            </a:r>
            <a:r>
              <a:rPr lang="de-DE" sz="4400" dirty="0">
                <a:solidFill>
                  <a:schemeClr val="bg1"/>
                </a:solidFill>
              </a:rPr>
              <a:t>10, 243–297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4813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0848022-C419-4DA3-BD5D-49CCAF67B103}"/>
              </a:ext>
            </a:extLst>
          </p:cNvPr>
          <p:cNvSpPr txBox="1"/>
          <p:nvPr/>
        </p:nvSpPr>
        <p:spPr>
          <a:xfrm>
            <a:off x="976544" y="859290"/>
            <a:ext cx="977431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Letzte Szene zwischen Higgins und Eliza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Higgins: „Selbstverständlich </a:t>
            </a:r>
            <a:r>
              <a:rPr lang="de-DE" sz="2400" dirty="0">
                <a:solidFill>
                  <a:schemeClr val="accent3"/>
                </a:solidFill>
              </a:rPr>
              <a:t>kleiner Dummkopf</a:t>
            </a:r>
            <a:r>
              <a:rPr lang="de-DE" sz="2400" dirty="0">
                <a:solidFill>
                  <a:schemeClr val="bg1"/>
                </a:solidFill>
              </a:rPr>
              <a:t>. Vor fünf Minuten waren Sie ein Mühlstein an meinem Hals. </a:t>
            </a:r>
            <a:r>
              <a:rPr lang="de-DE" sz="2400" dirty="0">
                <a:solidFill>
                  <a:schemeClr val="accent3"/>
                </a:solidFill>
              </a:rPr>
              <a:t>Nun</a:t>
            </a:r>
            <a:r>
              <a:rPr lang="de-DE" sz="2400" dirty="0">
                <a:solidFill>
                  <a:schemeClr val="bg1"/>
                </a:solidFill>
              </a:rPr>
              <a:t> sind sie ein </a:t>
            </a:r>
            <a:r>
              <a:rPr lang="de-DE" sz="2400" dirty="0">
                <a:solidFill>
                  <a:schemeClr val="accent3"/>
                </a:solidFill>
              </a:rPr>
              <a:t>Turm an Kraft</a:t>
            </a:r>
            <a:r>
              <a:rPr lang="de-DE" sz="2400" dirty="0">
                <a:solidFill>
                  <a:schemeClr val="bg1"/>
                </a:solidFill>
              </a:rPr>
              <a:t>, ein </a:t>
            </a:r>
            <a:r>
              <a:rPr lang="de-DE" sz="2400" dirty="0">
                <a:solidFill>
                  <a:schemeClr val="accent3"/>
                </a:solidFill>
              </a:rPr>
              <a:t>kämpfendes Geleitschiff</a:t>
            </a:r>
            <a:r>
              <a:rPr lang="de-DE" sz="2400" dirty="0">
                <a:solidFill>
                  <a:schemeClr val="bg1"/>
                </a:solidFill>
              </a:rPr>
              <a:t>. Sie, ich und Pickering zusammen werden </a:t>
            </a:r>
            <a:r>
              <a:rPr lang="de-DE" sz="2400" dirty="0">
                <a:solidFill>
                  <a:schemeClr val="accent3"/>
                </a:solidFill>
              </a:rPr>
              <a:t>drei alte Junggesellen</a:t>
            </a:r>
            <a:r>
              <a:rPr lang="de-DE" sz="2400" dirty="0">
                <a:solidFill>
                  <a:schemeClr val="bg1"/>
                </a:solidFill>
              </a:rPr>
              <a:t> sein statt zwei Männer nur und ein dummes Mädchen.“ 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- Higgins erkennt ihre Fähigkeiten teilweise an</a:t>
            </a:r>
          </a:p>
          <a:p>
            <a:r>
              <a:rPr lang="de-DE" sz="2400" dirty="0">
                <a:solidFill>
                  <a:schemeClr val="bg1"/>
                </a:solidFill>
              </a:rPr>
              <a:t>- Eliza reagiert gefasst</a:t>
            </a:r>
          </a:p>
          <a:p>
            <a:pPr marL="285750" indent="-285750">
              <a:buFontTx/>
              <a:buChar char="-"/>
            </a:pP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E5646710-5FE8-4797-8BD9-6EFE11E64164}"/>
              </a:ext>
            </a:extLst>
          </p:cNvPr>
          <p:cNvSpPr/>
          <p:nvPr/>
        </p:nvSpPr>
        <p:spPr>
          <a:xfrm>
            <a:off x="1204402" y="5169153"/>
            <a:ext cx="1429305" cy="568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E9EF5C4-AD9D-487E-A935-F9FD406301FB}"/>
              </a:ext>
            </a:extLst>
          </p:cNvPr>
          <p:cNvSpPr txBox="1"/>
          <p:nvPr/>
        </p:nvSpPr>
        <p:spPr>
          <a:xfrm>
            <a:off x="2938509" y="4875773"/>
            <a:ext cx="7155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Eliza ist emanzipiert und die beiden könnten auf Augenhöhe reden. Für eine Romanze sind die Bedingungen nicht gegeben</a:t>
            </a:r>
          </a:p>
        </p:txBody>
      </p:sp>
    </p:spTree>
    <p:extLst>
      <p:ext uri="{BB962C8B-B14F-4D97-AF65-F5344CB8AC3E}">
        <p14:creationId xmlns:p14="http://schemas.microsoft.com/office/powerpoint/2010/main" val="148434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00A5A-3B5B-4898-9B35-D67E1BD6F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9159477" cy="2677648"/>
          </a:xfrm>
        </p:spPr>
        <p:txBody>
          <a:bodyPr/>
          <a:lstStyle/>
          <a:p>
            <a:r>
              <a:rPr lang="de-DE" dirty="0"/>
              <a:t>5. Fazit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D5FF38B-46A1-4F6E-8E40-B400DC05CD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01680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F0BD7E8-A1F4-4C43-9D8F-125C5086E68D}"/>
              </a:ext>
            </a:extLst>
          </p:cNvPr>
          <p:cNvSpPr txBox="1"/>
          <p:nvPr/>
        </p:nvSpPr>
        <p:spPr>
          <a:xfrm>
            <a:off x="1056443" y="1242874"/>
            <a:ext cx="76436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400" dirty="0">
                <a:solidFill>
                  <a:schemeClr val="bg1"/>
                </a:solidFill>
              </a:rPr>
              <a:t>Der Titel macht den Bezug auf Ovid mehr als deutlich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2400" dirty="0">
                <a:solidFill>
                  <a:schemeClr val="bg1"/>
                </a:solidFill>
              </a:rPr>
              <a:t>Kernelemente Ovids Geschichte bleiben erhalten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2400" dirty="0">
                <a:solidFill>
                  <a:schemeClr val="bg1"/>
                </a:solidFill>
              </a:rPr>
              <a:t>Diverse Sachverhalte werden abgeändert/ergänzt</a:t>
            </a:r>
          </a:p>
        </p:txBody>
      </p:sp>
    </p:spTree>
    <p:extLst>
      <p:ext uri="{BB962C8B-B14F-4D97-AF65-F5344CB8AC3E}">
        <p14:creationId xmlns:p14="http://schemas.microsoft.com/office/powerpoint/2010/main" val="64936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CB0056D-BC67-4C2E-A2C4-8F5C8CCA9D80}"/>
              </a:ext>
            </a:extLst>
          </p:cNvPr>
          <p:cNvSpPr txBox="1"/>
          <p:nvPr/>
        </p:nvSpPr>
        <p:spPr>
          <a:xfrm>
            <a:off x="976544" y="797510"/>
            <a:ext cx="94547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400" b="0" i="0" dirty="0">
                <a:solidFill>
                  <a:schemeClr val="bg1"/>
                </a:solidFill>
                <a:effectLst/>
              </a:rPr>
              <a:t>Aus Sicht der Liebeselegie:</a:t>
            </a:r>
          </a:p>
          <a:p>
            <a:pPr algn="l"/>
            <a:endParaRPr lang="de-DE" sz="2400" b="0" i="0" dirty="0">
              <a:solidFill>
                <a:schemeClr val="bg1"/>
              </a:solidFill>
              <a:effectLst/>
            </a:endParaRPr>
          </a:p>
          <a:p>
            <a:pPr algn="l"/>
            <a:r>
              <a:rPr lang="de-DE" sz="2400" b="0" i="1" dirty="0" err="1">
                <a:solidFill>
                  <a:schemeClr val="bg1"/>
                </a:solidFill>
                <a:effectLst/>
              </a:rPr>
              <a:t>foedus</a:t>
            </a:r>
            <a:r>
              <a:rPr lang="de-DE" sz="2400" b="0" i="1" dirty="0">
                <a:solidFill>
                  <a:schemeClr val="bg1"/>
                </a:solidFill>
                <a:effectLst/>
              </a:rPr>
              <a:t> aeternum</a:t>
            </a:r>
            <a:r>
              <a:rPr lang="de-DE" sz="2400" dirty="0">
                <a:solidFill>
                  <a:schemeClr val="bg1"/>
                </a:solidFill>
              </a:rPr>
              <a:t>:</a:t>
            </a:r>
            <a:r>
              <a:rPr lang="de-DE" sz="2400" b="0" i="0" dirty="0">
                <a:solidFill>
                  <a:schemeClr val="bg1"/>
                </a:solidFill>
                <a:effectLst/>
              </a:rPr>
              <a:t> </a:t>
            </a:r>
          </a:p>
          <a:p>
            <a:pPr algn="l"/>
            <a:endParaRPr lang="de-DE" sz="2400" u="none" strike="noStrike" baseline="0" dirty="0">
              <a:solidFill>
                <a:schemeClr val="bg1"/>
              </a:solidFill>
            </a:endParaRPr>
          </a:p>
          <a:p>
            <a:pPr algn="l"/>
            <a:r>
              <a:rPr lang="it-IT" sz="2400" b="0" i="0" u="none" strike="noStrike" baseline="0" dirty="0">
                <a:solidFill>
                  <a:schemeClr val="accent3"/>
                </a:solidFill>
              </a:rPr>
              <a:t>Coniugio</a:t>
            </a:r>
            <a:r>
              <a:rPr lang="it-IT" sz="2400" b="0" i="0" u="none" strike="noStrike" baseline="0" dirty="0">
                <a:solidFill>
                  <a:schemeClr val="bg1"/>
                </a:solidFill>
              </a:rPr>
              <a:t>, </a:t>
            </a:r>
            <a:r>
              <a:rPr lang="it-IT" sz="2400" b="0" i="0" u="none" strike="noStrike" baseline="0" dirty="0" err="1">
                <a:solidFill>
                  <a:schemeClr val="bg1"/>
                </a:solidFill>
              </a:rPr>
              <a:t>quod</a:t>
            </a:r>
            <a:r>
              <a:rPr lang="it-IT" sz="24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it-IT" sz="2400" b="0" i="0" u="none" strike="noStrike" baseline="0" dirty="0" err="1">
                <a:solidFill>
                  <a:schemeClr val="bg1"/>
                </a:solidFill>
              </a:rPr>
              <a:t>fecit</a:t>
            </a:r>
            <a:r>
              <a:rPr lang="it-IT" sz="2400" b="0" i="0" u="none" strike="noStrike" baseline="0" dirty="0">
                <a:solidFill>
                  <a:schemeClr val="bg1"/>
                </a:solidFill>
              </a:rPr>
              <a:t>, </a:t>
            </a:r>
            <a:r>
              <a:rPr lang="it-IT" sz="2400" b="0" i="0" u="none" strike="noStrike" baseline="0" dirty="0" err="1">
                <a:solidFill>
                  <a:schemeClr val="accent3"/>
                </a:solidFill>
              </a:rPr>
              <a:t>adest</a:t>
            </a:r>
            <a:r>
              <a:rPr lang="it-IT" sz="2400" b="0" i="0" u="none" strike="noStrike" baseline="0" dirty="0">
                <a:solidFill>
                  <a:schemeClr val="accent3"/>
                </a:solidFill>
              </a:rPr>
              <a:t> dea</a:t>
            </a:r>
            <a:r>
              <a:rPr lang="it-IT" sz="2400" b="0" i="0" u="none" strike="noStrike" baseline="0" dirty="0">
                <a:solidFill>
                  <a:schemeClr val="bg1"/>
                </a:solidFill>
              </a:rPr>
              <a:t>… (10, 295)</a:t>
            </a:r>
            <a:endParaRPr lang="de-DE" sz="2400" b="0" i="0" dirty="0">
              <a:solidFill>
                <a:schemeClr val="bg1"/>
              </a:solidFill>
              <a:effectLst/>
            </a:endParaRPr>
          </a:p>
          <a:p>
            <a:pPr algn="l"/>
            <a:endParaRPr lang="de-DE" sz="2400" dirty="0">
              <a:solidFill>
                <a:schemeClr val="bg1"/>
              </a:solidFill>
            </a:endParaRPr>
          </a:p>
          <a:p>
            <a:pPr algn="l"/>
            <a:r>
              <a:rPr lang="de-DE" sz="2400" b="0" i="0" dirty="0">
                <a:solidFill>
                  <a:schemeClr val="bg1"/>
                </a:solidFill>
                <a:effectLst/>
              </a:rPr>
              <a:t>Higgins: </a:t>
            </a:r>
            <a:r>
              <a:rPr lang="de-DE" sz="2400" dirty="0">
                <a:solidFill>
                  <a:schemeClr val="bg1"/>
                </a:solidFill>
              </a:rPr>
              <a:t>„</a:t>
            </a:r>
            <a:r>
              <a:rPr lang="de-DE" sz="2400" b="0" i="0" dirty="0">
                <a:solidFill>
                  <a:schemeClr val="bg1"/>
                </a:solidFill>
                <a:effectLst/>
              </a:rPr>
              <a:t>Gut, wenn ich mit ihr </a:t>
            </a:r>
            <a:r>
              <a:rPr lang="de-DE" sz="2400" b="0" i="0" dirty="0">
                <a:solidFill>
                  <a:schemeClr val="accent3"/>
                </a:solidFill>
                <a:effectLst/>
              </a:rPr>
              <a:t>fertig bin</a:t>
            </a:r>
            <a:r>
              <a:rPr lang="de-DE" sz="2400" b="0" i="0" dirty="0">
                <a:solidFill>
                  <a:schemeClr val="bg1"/>
                </a:solidFill>
                <a:effectLst/>
              </a:rPr>
              <a:t>, werfen wir sie wieder auf die Straße.“ (S. 33)</a:t>
            </a:r>
          </a:p>
          <a:p>
            <a:pPr algn="l"/>
            <a:endParaRPr lang="de-DE" sz="2400" b="0" i="0" dirty="0">
              <a:solidFill>
                <a:schemeClr val="bg1"/>
              </a:solidFill>
              <a:effectLst/>
            </a:endParaRPr>
          </a:p>
          <a:p>
            <a:pPr algn="l"/>
            <a:r>
              <a:rPr lang="de-DE" sz="2400" b="0" i="1" dirty="0" err="1">
                <a:solidFill>
                  <a:schemeClr val="bg1"/>
                </a:solidFill>
                <a:effectLst/>
              </a:rPr>
              <a:t>servitium</a:t>
            </a:r>
            <a:r>
              <a:rPr lang="de-DE" sz="2400" b="0" i="1" dirty="0">
                <a:solidFill>
                  <a:schemeClr val="bg1"/>
                </a:solidFill>
                <a:effectLst/>
              </a:rPr>
              <a:t> </a:t>
            </a:r>
            <a:r>
              <a:rPr lang="de-DE" sz="2400" b="0" i="1" dirty="0" err="1">
                <a:solidFill>
                  <a:schemeClr val="bg1"/>
                </a:solidFill>
                <a:effectLst/>
              </a:rPr>
              <a:t>amoris</a:t>
            </a:r>
            <a:r>
              <a:rPr lang="de-DE" sz="2400" b="0" i="1" dirty="0">
                <a:solidFill>
                  <a:schemeClr val="bg1"/>
                </a:solidFill>
                <a:effectLst/>
              </a:rPr>
              <a:t>:</a:t>
            </a:r>
          </a:p>
          <a:p>
            <a:pPr algn="l"/>
            <a:endParaRPr lang="de-DE" sz="2400" i="1" dirty="0">
              <a:solidFill>
                <a:schemeClr val="bg1"/>
              </a:solidFill>
            </a:endParaRPr>
          </a:p>
          <a:p>
            <a:pPr algn="l"/>
            <a:r>
              <a:rPr lang="de-DE" sz="2400" i="1" dirty="0">
                <a:solidFill>
                  <a:schemeClr val="bg1"/>
                </a:solidFill>
              </a:rPr>
              <a:t>- </a:t>
            </a:r>
            <a:r>
              <a:rPr lang="de-DE" sz="2400" dirty="0">
                <a:solidFill>
                  <a:schemeClr val="bg1"/>
                </a:solidFill>
              </a:rPr>
              <a:t>Der Umgang mit den Frauen ist ganz unterschiedlicher Art</a:t>
            </a:r>
          </a:p>
          <a:p>
            <a:pPr algn="l"/>
            <a:r>
              <a:rPr lang="de-DE" sz="2400" dirty="0">
                <a:solidFill>
                  <a:schemeClr val="bg1"/>
                </a:solidFill>
              </a:rPr>
              <a:t>- Zwar keine Sklavin, aber trotzdem unnatürlich und sicher nicht gesellschaftlich anerkannt</a:t>
            </a:r>
          </a:p>
        </p:txBody>
      </p:sp>
    </p:spTree>
    <p:extLst>
      <p:ext uri="{BB962C8B-B14F-4D97-AF65-F5344CB8AC3E}">
        <p14:creationId xmlns:p14="http://schemas.microsoft.com/office/powerpoint/2010/main" val="20621421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00A5A-3B5B-4898-9B35-D67E1BD6F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4348" y="1318497"/>
            <a:ext cx="8353031" cy="2791863"/>
          </a:xfrm>
        </p:spPr>
        <p:txBody>
          <a:bodyPr/>
          <a:lstStyle/>
          <a:p>
            <a:pPr algn="ctr"/>
            <a:r>
              <a:rPr lang="de-DE" dirty="0"/>
              <a:t>Danke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15559384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DF79061D-EB28-40E1-8C17-5DC07D851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910" y="788489"/>
            <a:ext cx="8663748" cy="861421"/>
          </a:xfrm>
        </p:spPr>
        <p:txBody>
          <a:bodyPr/>
          <a:lstStyle/>
          <a:p>
            <a:r>
              <a:rPr lang="de-DE" dirty="0"/>
              <a:t>Literaturverzeichnis: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6A94940-0DAD-41A2-9DD6-971191CB045C}"/>
              </a:ext>
            </a:extLst>
          </p:cNvPr>
          <p:cNvSpPr txBox="1"/>
          <p:nvPr/>
        </p:nvSpPr>
        <p:spPr>
          <a:xfrm>
            <a:off x="1855433" y="2521258"/>
            <a:ext cx="60545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Berst</a:t>
            </a:r>
            <a:r>
              <a:rPr lang="de-DE" dirty="0">
                <a:solidFill>
                  <a:schemeClr val="bg1"/>
                </a:solidFill>
              </a:rPr>
              <a:t>, A. Charles: Pygmalion. Shaws Spin on </a:t>
            </a:r>
            <a:r>
              <a:rPr lang="de-DE" dirty="0" err="1">
                <a:solidFill>
                  <a:schemeClr val="bg1"/>
                </a:solidFill>
              </a:rPr>
              <a:t>Myth</a:t>
            </a:r>
            <a:r>
              <a:rPr lang="de-DE" dirty="0">
                <a:solidFill>
                  <a:schemeClr val="bg1"/>
                </a:solidFill>
              </a:rPr>
              <a:t> and Cinderella.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Dinter, Annegret: Der Pygmalion-Stoff in der europäischen Literatur, Heidelberg 1979.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Dörrie, Heinrich: Pygmalion. Ein Impuls Ovids und seine Wirkung bis in die Gegenwart, 1974 Opladen.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Weiser, Claudia: Vom Künstler und Erzieher zum pathologischen Fall, Frankfurt am Main 1998.</a:t>
            </a:r>
          </a:p>
        </p:txBody>
      </p:sp>
    </p:spTree>
    <p:extLst>
      <p:ext uri="{BB962C8B-B14F-4D97-AF65-F5344CB8AC3E}">
        <p14:creationId xmlns:p14="http://schemas.microsoft.com/office/powerpoint/2010/main" val="44640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C79D881-3FD9-43B9-BEA4-0754CB2CE5E5}"/>
              </a:ext>
            </a:extLst>
          </p:cNvPr>
          <p:cNvSpPr txBox="1"/>
          <p:nvPr/>
        </p:nvSpPr>
        <p:spPr>
          <a:xfrm>
            <a:off x="1288742" y="1822076"/>
            <a:ext cx="961451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400" dirty="0">
                <a:solidFill>
                  <a:schemeClr val="bg1"/>
                </a:solidFill>
              </a:rPr>
              <a:t>Keine Verbindung zur griechischen Mythologie</a:t>
            </a:r>
          </a:p>
          <a:p>
            <a:pPr marL="285750" indent="-285750">
              <a:buFontTx/>
              <a:buChar char="-"/>
            </a:pPr>
            <a:r>
              <a:rPr lang="de-DE" sz="2400" dirty="0" err="1">
                <a:solidFill>
                  <a:schemeClr val="bg1"/>
                </a:solidFill>
              </a:rPr>
              <a:t>Didos</a:t>
            </a:r>
            <a:r>
              <a:rPr lang="de-DE" sz="2400" dirty="0">
                <a:solidFill>
                  <a:schemeClr val="bg1"/>
                </a:solidFill>
              </a:rPr>
              <a:t> Bruder Pygmalion (vgl. </a:t>
            </a:r>
            <a:r>
              <a:rPr lang="de-DE" sz="2400" dirty="0" err="1">
                <a:solidFill>
                  <a:schemeClr val="bg1"/>
                </a:solidFill>
              </a:rPr>
              <a:t>Aen</a:t>
            </a:r>
            <a:r>
              <a:rPr lang="de-DE" sz="2400" dirty="0">
                <a:solidFill>
                  <a:schemeClr val="bg1"/>
                </a:solidFill>
              </a:rPr>
              <a:t>. 1, 347) wird klar von ihm abgegrenzt</a:t>
            </a:r>
          </a:p>
          <a:p>
            <a:pPr marL="285750" indent="-285750">
              <a:buFontTx/>
              <a:buChar char="-"/>
            </a:pPr>
            <a:r>
              <a:rPr lang="de-DE" sz="2400" dirty="0">
                <a:solidFill>
                  <a:schemeClr val="bg1"/>
                </a:solidFill>
              </a:rPr>
              <a:t>Dörrie schließt auf einen theophoren Namen</a:t>
            </a:r>
          </a:p>
          <a:p>
            <a:pPr marL="285750" indent="-285750">
              <a:buFontTx/>
              <a:buChar char="-"/>
            </a:pPr>
            <a:r>
              <a:rPr lang="de-DE" sz="2400" dirty="0">
                <a:solidFill>
                  <a:schemeClr val="bg1"/>
                </a:solidFill>
              </a:rPr>
              <a:t>Generell sakraler Kontext des Werkes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endParaRPr lang="de-DE" sz="2400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8B0CCCEA-87DD-4981-9966-FC63318EB9E1}"/>
              </a:ext>
            </a:extLst>
          </p:cNvPr>
          <p:cNvSpPr/>
          <p:nvPr/>
        </p:nvSpPr>
        <p:spPr>
          <a:xfrm>
            <a:off x="1438183" y="4781494"/>
            <a:ext cx="1305017" cy="568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507512F-55B0-40B4-BD68-906AFD28BB9A}"/>
              </a:ext>
            </a:extLst>
          </p:cNvPr>
          <p:cNvSpPr txBox="1"/>
          <p:nvPr/>
        </p:nvSpPr>
        <p:spPr>
          <a:xfrm>
            <a:off x="2956264" y="4650080"/>
            <a:ext cx="6909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perfekter Stoff für den Leser, da Ovid gerne ,,Seltenheiten“ präsentiert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5834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5FFAE7E-F77D-4C33-9536-E15B33CD1EAF}"/>
              </a:ext>
            </a:extLst>
          </p:cNvPr>
          <p:cNvSpPr txBox="1"/>
          <p:nvPr/>
        </p:nvSpPr>
        <p:spPr>
          <a:xfrm>
            <a:off x="1009094" y="745725"/>
            <a:ext cx="98187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Inhalt:</a:t>
            </a:r>
          </a:p>
          <a:p>
            <a:endParaRPr lang="de-DE" sz="20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bg1"/>
                </a:solidFill>
              </a:rPr>
              <a:t>Unterteilt in A, B und C</a:t>
            </a:r>
          </a:p>
          <a:p>
            <a:pPr marL="285750" indent="-285750">
              <a:buFontTx/>
              <a:buChar char="-"/>
            </a:pPr>
            <a:endParaRPr lang="de-DE" sz="2000" dirty="0">
              <a:solidFill>
                <a:schemeClr val="bg1"/>
              </a:solidFill>
            </a:endParaRPr>
          </a:p>
          <a:p>
            <a:r>
              <a:rPr lang="de-DE" sz="2000" dirty="0">
                <a:solidFill>
                  <a:schemeClr val="bg1"/>
                </a:solidFill>
              </a:rPr>
              <a:t>A (243-269):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bg1"/>
                </a:solidFill>
              </a:rPr>
              <a:t>Pygmalion empfindet Frauen als lasterhaft 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bg1"/>
                </a:solidFill>
              </a:rPr>
              <a:t>Erschafft eine elfenbeinerne Statue 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bg1"/>
                </a:solidFill>
              </a:rPr>
              <a:t>Betastet sie und nimmt sie als reale Person wahr</a:t>
            </a:r>
          </a:p>
          <a:p>
            <a:endParaRPr lang="de-DE" sz="2000" dirty="0">
              <a:solidFill>
                <a:schemeClr val="bg1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411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5FFAE7E-F77D-4C33-9536-E15B33CD1EAF}"/>
              </a:ext>
            </a:extLst>
          </p:cNvPr>
          <p:cNvSpPr txBox="1"/>
          <p:nvPr/>
        </p:nvSpPr>
        <p:spPr>
          <a:xfrm>
            <a:off x="1026850" y="745724"/>
            <a:ext cx="981870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Inhalt:</a:t>
            </a:r>
          </a:p>
          <a:p>
            <a:endParaRPr lang="de-DE" sz="20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bg1"/>
                </a:solidFill>
              </a:rPr>
              <a:t>Unterteilt in A, B und C</a:t>
            </a:r>
          </a:p>
          <a:p>
            <a:pPr marL="285750" indent="-285750">
              <a:buFontTx/>
              <a:buChar char="-"/>
            </a:pPr>
            <a:endParaRPr lang="de-DE" sz="2000" dirty="0">
              <a:solidFill>
                <a:schemeClr val="bg1"/>
              </a:solidFill>
            </a:endParaRPr>
          </a:p>
          <a:p>
            <a:r>
              <a:rPr lang="de-DE" sz="2000" dirty="0">
                <a:solidFill>
                  <a:schemeClr val="bg1"/>
                </a:solidFill>
              </a:rPr>
              <a:t>A (243-269):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bg1"/>
                </a:solidFill>
              </a:rPr>
              <a:t>Pygmalion empfindet Frauen als lasterhaft 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bg1"/>
                </a:solidFill>
              </a:rPr>
              <a:t>Erschafft eine elfenbeinerne Statue 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bg1"/>
                </a:solidFill>
              </a:rPr>
              <a:t>Betastet sie und nimmt sie als reale Person wahr</a:t>
            </a:r>
          </a:p>
          <a:p>
            <a:endParaRPr lang="de-DE" sz="2000" dirty="0">
              <a:solidFill>
                <a:schemeClr val="bg1"/>
              </a:solidFill>
            </a:endParaRPr>
          </a:p>
          <a:p>
            <a:r>
              <a:rPr lang="de-DE" sz="2000" dirty="0">
                <a:solidFill>
                  <a:schemeClr val="bg1"/>
                </a:solidFill>
              </a:rPr>
              <a:t>B (270-279):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bg1"/>
                </a:solidFill>
              </a:rPr>
              <a:t>Narrativer Teil (nicht nur Beschreibung)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bg1"/>
                </a:solidFill>
              </a:rPr>
              <a:t>Venus-Fest auf Cypern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bg1"/>
                </a:solidFill>
              </a:rPr>
              <a:t>Opfer und Wunsch an Venus (Fackelzeichen)</a:t>
            </a:r>
          </a:p>
          <a:p>
            <a:endParaRPr lang="de-DE" sz="2000" dirty="0">
              <a:solidFill>
                <a:schemeClr val="bg1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504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5FFAE7E-F77D-4C33-9536-E15B33CD1EAF}"/>
              </a:ext>
            </a:extLst>
          </p:cNvPr>
          <p:cNvSpPr txBox="1"/>
          <p:nvPr/>
        </p:nvSpPr>
        <p:spPr>
          <a:xfrm>
            <a:off x="1026850" y="745724"/>
            <a:ext cx="981870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Inhalt:</a:t>
            </a:r>
          </a:p>
          <a:p>
            <a:endParaRPr lang="de-DE" sz="20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bg1"/>
                </a:solidFill>
              </a:rPr>
              <a:t>Unterteilt in A, B und C</a:t>
            </a:r>
          </a:p>
          <a:p>
            <a:pPr marL="285750" indent="-285750">
              <a:buFontTx/>
              <a:buChar char="-"/>
            </a:pPr>
            <a:endParaRPr lang="de-DE" sz="2000" dirty="0">
              <a:solidFill>
                <a:schemeClr val="bg1"/>
              </a:solidFill>
            </a:endParaRPr>
          </a:p>
          <a:p>
            <a:r>
              <a:rPr lang="de-DE" sz="2000" dirty="0">
                <a:solidFill>
                  <a:schemeClr val="bg1"/>
                </a:solidFill>
              </a:rPr>
              <a:t>A (243-269):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bg1"/>
                </a:solidFill>
              </a:rPr>
              <a:t>Pygmalion empfindet Frauen als lasterhaft 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bg1"/>
                </a:solidFill>
              </a:rPr>
              <a:t>Erschafft eine elfenbeinerne Statue 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bg1"/>
                </a:solidFill>
              </a:rPr>
              <a:t>Betastet sie und nimmt sie als reale Person wahr</a:t>
            </a:r>
          </a:p>
          <a:p>
            <a:endParaRPr lang="de-DE" sz="2000" dirty="0">
              <a:solidFill>
                <a:schemeClr val="bg1"/>
              </a:solidFill>
            </a:endParaRPr>
          </a:p>
          <a:p>
            <a:r>
              <a:rPr lang="de-DE" sz="2000" dirty="0">
                <a:solidFill>
                  <a:schemeClr val="bg1"/>
                </a:solidFill>
              </a:rPr>
              <a:t>B (270-279):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bg1"/>
                </a:solidFill>
              </a:rPr>
              <a:t>Narrativer Teil 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bg1"/>
                </a:solidFill>
              </a:rPr>
              <a:t>Venus Fest auf Cypern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bg1"/>
                </a:solidFill>
              </a:rPr>
              <a:t>Opfer und Wunsch an Venus (Fackelzeichen)</a:t>
            </a:r>
          </a:p>
          <a:p>
            <a:endParaRPr lang="de-DE" sz="2000" dirty="0">
              <a:solidFill>
                <a:schemeClr val="bg1"/>
              </a:solidFill>
            </a:endParaRPr>
          </a:p>
          <a:p>
            <a:r>
              <a:rPr lang="de-DE" sz="2000" dirty="0">
                <a:solidFill>
                  <a:schemeClr val="bg1"/>
                </a:solidFill>
              </a:rPr>
              <a:t>C (280-297):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bg1"/>
                </a:solidFill>
              </a:rPr>
              <a:t>Erneutes Ertasten der Statue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bg1"/>
                </a:solidFill>
              </a:rPr>
              <a:t>Leser und Pygmalion wechseln die Rolle (Zweifler &lt;-&gt; Überzeugter)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bg1"/>
                </a:solidFill>
              </a:rPr>
              <a:t>Metamorphose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094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00A5A-3B5B-4898-9B35-D67E1BD6F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9159477" cy="2677648"/>
          </a:xfrm>
        </p:spPr>
        <p:txBody>
          <a:bodyPr/>
          <a:lstStyle/>
          <a:p>
            <a:r>
              <a:rPr lang="de-DE" dirty="0"/>
              <a:t>2. Die Rolle des Pygmalion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D5FF38B-46A1-4F6E-8E40-B400DC05CD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15342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TM02900722[[fn=Ion-Lila]]</Template>
  <TotalTime>0</TotalTime>
  <Words>1833</Words>
  <Application>Microsoft Office PowerPoint</Application>
  <PresentationFormat>Breitbild</PresentationFormat>
  <Paragraphs>285</Paragraphs>
  <Slides>45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50" baseType="lpstr">
      <vt:lpstr>Arial</vt:lpstr>
      <vt:lpstr>Century Gothic</vt:lpstr>
      <vt:lpstr>Sylfaen</vt:lpstr>
      <vt:lpstr>Wingdings 3</vt:lpstr>
      <vt:lpstr>Ion-Sitzungssaal</vt:lpstr>
      <vt:lpstr>G. B. Shaw, Pygmalion </vt:lpstr>
      <vt:lpstr>PowerPoint-Präsentation</vt:lpstr>
      <vt:lpstr>Gliederung:</vt:lpstr>
      <vt:lpstr>1. Ovids Metamorphosen 10, 243–297</vt:lpstr>
      <vt:lpstr>PowerPoint-Präsentation</vt:lpstr>
      <vt:lpstr>PowerPoint-Präsentation</vt:lpstr>
      <vt:lpstr>PowerPoint-Präsentation</vt:lpstr>
      <vt:lpstr>PowerPoint-Präsentation</vt:lpstr>
      <vt:lpstr>2. Die Rolle des Pygmalion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3. Die Rolle der Galatea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4. Ihre Beziehung zueinander</vt:lpstr>
      <vt:lpstr>PowerPoint-Präsentation</vt:lpstr>
      <vt:lpstr>PowerPoint-Präsentation</vt:lpstr>
      <vt:lpstr>PowerPoint-Präsentation</vt:lpstr>
      <vt:lpstr>5. Fazit</vt:lpstr>
      <vt:lpstr>PowerPoint-Präsentation</vt:lpstr>
      <vt:lpstr>PowerPoint-Präsentation</vt:lpstr>
      <vt:lpstr>Danke für Ihre Aufmerksamkeit!</vt:lpstr>
      <vt:lpstr>Literaturverzeichnis: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Pygmalion</dc:title>
  <dc:creator>Max Gödtel</dc:creator>
  <cp:lastModifiedBy>Max Gödtel</cp:lastModifiedBy>
  <cp:revision>31</cp:revision>
  <dcterms:created xsi:type="dcterms:W3CDTF">2022-01-16T00:11:43Z</dcterms:created>
  <dcterms:modified xsi:type="dcterms:W3CDTF">2022-05-04T07:28:26Z</dcterms:modified>
</cp:coreProperties>
</file>