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81"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CECB"/>
          </a:solidFill>
        </a:fill>
      </a:tcStyle>
    </a:wholeTbl>
    <a:band2H>
      <a:tcTxStyle/>
      <a:tcStyle>
        <a:tcBdr/>
        <a:fill>
          <a:solidFill>
            <a:srgbClr val="F3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D8CD"/>
          </a:solidFill>
        </a:fill>
      </a:tcStyle>
    </a:wholeTbl>
    <a:band2H>
      <a:tcTxStyle/>
      <a:tcStyle>
        <a:tcBdr/>
        <a:fill>
          <a:solidFill>
            <a:srgbClr val="F3ED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DED6"/>
          </a:solidFill>
        </a:fill>
      </a:tcStyle>
    </a:wholeTbl>
    <a:band2H>
      <a:tcTxStyle/>
      <a:tcStyle>
        <a:tcBdr/>
        <a:fill>
          <a:solidFill>
            <a:srgbClr val="F1EF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025" autoAdjust="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1143000" y="685800"/>
            <a:ext cx="4572000" cy="3429000"/>
          </a:xfrm>
          <a:prstGeom prst="rect">
            <a:avLst/>
          </a:prstGeom>
        </p:spPr>
        <p:txBody>
          <a:bodyPr/>
          <a:lstStyle/>
          <a:p>
            <a:endParaRPr/>
          </a:p>
        </p:txBody>
      </p:sp>
      <p:sp>
        <p:nvSpPr>
          <p:cNvPr id="170" name="Shape 17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Calibri"/>
      </a:defRPr>
    </a:lvl1pPr>
    <a:lvl2pPr indent="228600" latinLnBrk="0">
      <a:defRPr>
        <a:latin typeface="+mn-lt"/>
        <a:ea typeface="+mn-ea"/>
        <a:cs typeface="+mn-cs"/>
        <a:sym typeface="Calibri"/>
      </a:defRPr>
    </a:lvl2pPr>
    <a:lvl3pPr indent="457200" latinLnBrk="0">
      <a:defRPr>
        <a:latin typeface="+mn-lt"/>
        <a:ea typeface="+mn-ea"/>
        <a:cs typeface="+mn-cs"/>
        <a:sym typeface="Calibri"/>
      </a:defRPr>
    </a:lvl3pPr>
    <a:lvl4pPr indent="685800" latinLnBrk="0">
      <a:defRPr>
        <a:latin typeface="+mn-lt"/>
        <a:ea typeface="+mn-ea"/>
        <a:cs typeface="+mn-cs"/>
        <a:sym typeface="Calibri"/>
      </a:defRPr>
    </a:lvl4pPr>
    <a:lvl5pPr indent="914400" latinLnBrk="0">
      <a:defRPr>
        <a:latin typeface="+mn-lt"/>
        <a:ea typeface="+mn-ea"/>
        <a:cs typeface="+mn-cs"/>
        <a:sym typeface="Calibri"/>
      </a:defRPr>
    </a:lvl5pPr>
    <a:lvl6pPr indent="1143000" latinLnBrk="0">
      <a:defRPr>
        <a:latin typeface="+mn-lt"/>
        <a:ea typeface="+mn-ea"/>
        <a:cs typeface="+mn-cs"/>
        <a:sym typeface="Calibri"/>
      </a:defRPr>
    </a:lvl6pPr>
    <a:lvl7pPr indent="1371600" latinLnBrk="0">
      <a:defRPr>
        <a:latin typeface="+mn-lt"/>
        <a:ea typeface="+mn-ea"/>
        <a:cs typeface="+mn-cs"/>
        <a:sym typeface="Calibri"/>
      </a:defRPr>
    </a:lvl7pPr>
    <a:lvl8pPr indent="1600200" latinLnBrk="0">
      <a:defRPr>
        <a:latin typeface="+mn-lt"/>
        <a:ea typeface="+mn-ea"/>
        <a:cs typeface="+mn-cs"/>
        <a:sym typeface="Calibri"/>
      </a:defRPr>
    </a:lvl8pPr>
    <a:lvl9pPr indent="1828800" latinLnBrk="0">
      <a:defRPr>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a:spLocks noGrp="1" noRot="1" noChangeAspect="1"/>
          </p:cNvSpPr>
          <p:nvPr>
            <p:ph type="sldImg"/>
          </p:nvPr>
        </p:nvSpPr>
        <p:spPr>
          <a:xfrm>
            <a:off x="381000" y="685800"/>
            <a:ext cx="6096000" cy="3429000"/>
          </a:xfrm>
          <a:prstGeom prst="rect">
            <a:avLst/>
          </a:prstGeom>
        </p:spPr>
        <p:txBody>
          <a:bodyPr/>
          <a:lstStyle/>
          <a:p>
            <a:endParaRPr/>
          </a:p>
        </p:txBody>
      </p:sp>
      <p:sp>
        <p:nvSpPr>
          <p:cNvPr id="242" name="Shape 242"/>
          <p:cNvSpPr>
            <a:spLocks noGrp="1"/>
          </p:cNvSpPr>
          <p:nvPr>
            <p:ph type="body" sz="quarter" idx="1"/>
          </p:nvPr>
        </p:nvSpPr>
        <p:spPr>
          <a:prstGeom prst="rect">
            <a:avLst/>
          </a:prstGeom>
        </p:spPr>
        <p:txBody>
          <a:bodyPr/>
          <a:lstStyle/>
          <a:p>
            <a:pPr>
              <a:defRPr sz="1600"/>
            </a:pPr>
            <a:r>
              <a:rPr dirty="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noRot="1" noChangeAspect="1"/>
          </p:cNvSpPr>
          <p:nvPr>
            <p:ph type="sldImg"/>
          </p:nvPr>
        </p:nvSpPr>
        <p:spPr>
          <a:xfrm>
            <a:off x="381000" y="685800"/>
            <a:ext cx="6096000" cy="3429000"/>
          </a:xfrm>
          <a:prstGeom prst="rect">
            <a:avLst/>
          </a:prstGeom>
        </p:spPr>
        <p:txBody>
          <a:bodyPr/>
          <a:lstStyle/>
          <a:p>
            <a:endParaRPr/>
          </a:p>
        </p:txBody>
      </p:sp>
      <p:sp>
        <p:nvSpPr>
          <p:cNvPr id="268" name="Shape 268"/>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xfrm>
            <a:off x="381000" y="685800"/>
            <a:ext cx="6096000" cy="3429000"/>
          </a:xfrm>
          <a:prstGeom prst="rect">
            <a:avLst/>
          </a:prstGeom>
        </p:spPr>
        <p:txBody>
          <a:bodyPr/>
          <a:lstStyle/>
          <a:p>
            <a:endParaRPr/>
          </a:p>
        </p:txBody>
      </p:sp>
      <p:sp>
        <p:nvSpPr>
          <p:cNvPr id="278" name="Shape 278"/>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noRot="1" noChangeAspect="1"/>
          </p:cNvSpPr>
          <p:nvPr>
            <p:ph type="sldImg"/>
          </p:nvPr>
        </p:nvSpPr>
        <p:spPr>
          <a:xfrm>
            <a:off x="381000" y="685800"/>
            <a:ext cx="6096000" cy="3429000"/>
          </a:xfrm>
          <a:prstGeom prst="rect">
            <a:avLst/>
          </a:prstGeom>
        </p:spPr>
        <p:txBody>
          <a:bodyPr/>
          <a:lstStyle/>
          <a:p>
            <a:endParaRPr/>
          </a:p>
        </p:txBody>
      </p:sp>
      <p:sp>
        <p:nvSpPr>
          <p:cNvPr id="284" name="Shape 284"/>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noRot="1" noChangeAspect="1"/>
          </p:cNvSpPr>
          <p:nvPr>
            <p:ph type="sldImg"/>
          </p:nvPr>
        </p:nvSpPr>
        <p:spPr>
          <a:xfrm>
            <a:off x="381000" y="685800"/>
            <a:ext cx="6096000" cy="3429000"/>
          </a:xfrm>
          <a:prstGeom prst="rect">
            <a:avLst/>
          </a:prstGeom>
        </p:spPr>
        <p:txBody>
          <a:bodyPr/>
          <a:lstStyle/>
          <a:p>
            <a:endParaRPr/>
          </a:p>
        </p:txBody>
      </p:sp>
      <p:sp>
        <p:nvSpPr>
          <p:cNvPr id="289" name="Shape 28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noRot="1" noChangeAspect="1"/>
          </p:cNvSpPr>
          <p:nvPr>
            <p:ph type="sldImg"/>
          </p:nvPr>
        </p:nvSpPr>
        <p:spPr>
          <a:xfrm>
            <a:off x="381000" y="685800"/>
            <a:ext cx="6096000" cy="3429000"/>
          </a:xfrm>
          <a:prstGeom prst="rect">
            <a:avLst/>
          </a:prstGeom>
        </p:spPr>
        <p:txBody>
          <a:bodyPr/>
          <a:lstStyle/>
          <a:p>
            <a:endParaRPr/>
          </a:p>
        </p:txBody>
      </p:sp>
      <p:sp>
        <p:nvSpPr>
          <p:cNvPr id="295" name="Shape 295"/>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Grp="1" noRot="1" noChangeAspect="1"/>
          </p:cNvSpPr>
          <p:nvPr>
            <p:ph type="sldImg"/>
          </p:nvPr>
        </p:nvSpPr>
        <p:spPr>
          <a:xfrm>
            <a:off x="381000" y="685800"/>
            <a:ext cx="6096000" cy="3429000"/>
          </a:xfrm>
          <a:prstGeom prst="rect">
            <a:avLst/>
          </a:prstGeom>
        </p:spPr>
        <p:txBody>
          <a:bodyPr/>
          <a:lstStyle/>
          <a:p>
            <a:endParaRPr/>
          </a:p>
        </p:txBody>
      </p:sp>
      <p:sp>
        <p:nvSpPr>
          <p:cNvPr id="303" name="Shape 30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noRot="1" noChangeAspect="1"/>
          </p:cNvSpPr>
          <p:nvPr>
            <p:ph type="sldImg"/>
          </p:nvPr>
        </p:nvSpPr>
        <p:spPr>
          <a:xfrm>
            <a:off x="381000" y="685800"/>
            <a:ext cx="6096000" cy="3429000"/>
          </a:xfrm>
          <a:prstGeom prst="rect">
            <a:avLst/>
          </a:prstGeom>
        </p:spPr>
        <p:txBody>
          <a:bodyPr/>
          <a:lstStyle/>
          <a:p>
            <a:endParaRPr/>
          </a:p>
        </p:txBody>
      </p:sp>
      <p:sp>
        <p:nvSpPr>
          <p:cNvPr id="308" name="Shape 308"/>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xfrm>
            <a:off x="381000" y="685800"/>
            <a:ext cx="6096000" cy="3429000"/>
          </a:xfrm>
          <a:prstGeom prst="rect">
            <a:avLst/>
          </a:prstGeom>
        </p:spPr>
        <p:txBody>
          <a:bodyPr/>
          <a:lstStyle/>
          <a:p>
            <a:endParaRPr/>
          </a:p>
        </p:txBody>
      </p:sp>
      <p:sp>
        <p:nvSpPr>
          <p:cNvPr id="313" name="Shape 31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381000" y="685800"/>
            <a:ext cx="6096000" cy="3429000"/>
          </a:xfrm>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975782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381000" y="685800"/>
            <a:ext cx="6096000" cy="3429000"/>
          </a:xfrm>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pPr>
              <a:defRPr sz="1500" u="sng"/>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12813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xfrm>
            <a:off x="381000" y="685800"/>
            <a:ext cx="6096000" cy="3429000"/>
          </a:xfrm>
          <a:prstGeom prst="rect">
            <a:avLst/>
          </a:prstGeom>
        </p:spPr>
        <p:txBody>
          <a:bodyPr/>
          <a:lstStyle/>
          <a:p>
            <a:endParaRPr/>
          </a:p>
        </p:txBody>
      </p:sp>
      <p:sp>
        <p:nvSpPr>
          <p:cNvPr id="213" name="Shape 213"/>
          <p:cNvSpPr>
            <a:spLocks noGrp="1"/>
          </p:cNvSpPr>
          <p:nvPr>
            <p:ph type="body" sz="quarter" idx="1"/>
          </p:nvPr>
        </p:nvSpPr>
        <p:spPr>
          <a:prstGeom prst="rect">
            <a:avLst/>
          </a:prstGeom>
        </p:spPr>
        <p:txBody>
          <a:bodyPr/>
          <a:lstStyle/>
          <a:p>
            <a:pPr>
              <a:defRPr sz="1500" u="sng"/>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xfrm>
            <a:off x="381000" y="685800"/>
            <a:ext cx="6096000" cy="3429000"/>
          </a:xfrm>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318128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noRot="1" noChangeAspect="1"/>
          </p:cNvSpPr>
          <p:nvPr>
            <p:ph type="sldImg"/>
          </p:nvPr>
        </p:nvSpPr>
        <p:spPr>
          <a:xfrm>
            <a:off x="381000" y="685800"/>
            <a:ext cx="6096000" cy="3429000"/>
          </a:xfrm>
          <a:prstGeom prst="rect">
            <a:avLst/>
          </a:prstGeom>
        </p:spPr>
        <p:txBody>
          <a:bodyPr/>
          <a:lstStyle/>
          <a:p>
            <a:endParaRPr/>
          </a:p>
        </p:txBody>
      </p:sp>
      <p:sp>
        <p:nvSpPr>
          <p:cNvPr id="237" name="Shape 237"/>
          <p:cNvSpPr>
            <a:spLocks noGrp="1"/>
          </p:cNvSpPr>
          <p:nvPr>
            <p:ph type="body" sz="quarter" idx="1"/>
          </p:nvPr>
        </p:nvSpPr>
        <p:spPr>
          <a:prstGeom prst="rect">
            <a:avLst/>
          </a:prstGeom>
        </p:spPr>
        <p:txBody>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11" name="Titeltext"/>
          <p:cNvSpPr txBox="1">
            <a:spLocks noGrp="1"/>
          </p:cNvSpPr>
          <p:nvPr>
            <p:ph type="title"/>
          </p:nvPr>
        </p:nvSpPr>
        <p:spPr>
          <a:xfrm>
            <a:off x="1370692" y="1769540"/>
            <a:ext cx="9440035" cy="1828802"/>
          </a:xfrm>
          <a:prstGeom prst="rect">
            <a:avLst/>
          </a:prstGeom>
        </p:spPr>
        <p:txBody>
          <a:bodyPr anchor="b"/>
          <a:lstStyle>
            <a:lvl1pPr>
              <a:defRPr sz="5400"/>
            </a:lvl1pPr>
          </a:lstStyle>
          <a:p>
            <a:r>
              <a:t>Titeltext</a:t>
            </a:r>
          </a:p>
        </p:txBody>
      </p:sp>
      <p:sp>
        <p:nvSpPr>
          <p:cNvPr id="12" name="Textebene 1…"/>
          <p:cNvSpPr txBox="1">
            <a:spLocks noGrp="1"/>
          </p:cNvSpPr>
          <p:nvPr>
            <p:ph type="body" sz="quarter" idx="1"/>
          </p:nvPr>
        </p:nvSpPr>
        <p:spPr>
          <a:xfrm>
            <a:off x="1370692" y="3598338"/>
            <a:ext cx="9440035" cy="1049869"/>
          </a:xfrm>
          <a:prstGeom prst="rect">
            <a:avLst/>
          </a:prstGeom>
        </p:spPr>
        <p:txBody>
          <a:bodyPr/>
          <a:lstStyle>
            <a:lvl1pPr marL="0" indent="0" algn="ctr">
              <a:buClrTx/>
              <a:buSzTx/>
              <a:buFontTx/>
              <a:buNone/>
              <a:defRPr>
                <a:solidFill>
                  <a:srgbClr val="FFFFFF"/>
                </a:solidFill>
              </a:defRPr>
            </a:lvl1pPr>
            <a:lvl2pPr marL="0" indent="0" algn="ctr">
              <a:buClrTx/>
              <a:buSzTx/>
              <a:buFontTx/>
              <a:buNone/>
              <a:defRPr>
                <a:solidFill>
                  <a:srgbClr val="FFFFFF"/>
                </a:solidFill>
              </a:defRPr>
            </a:lvl2pPr>
            <a:lvl3pPr marL="0" indent="0" algn="ctr">
              <a:buClrTx/>
              <a:buSzTx/>
              <a:buFontTx/>
              <a:buNone/>
              <a:defRPr>
                <a:solidFill>
                  <a:srgbClr val="FFFFFF"/>
                </a:solidFill>
              </a:defRPr>
            </a:lvl3pPr>
            <a:lvl4pPr marL="0" indent="0" algn="ctr">
              <a:buClrTx/>
              <a:buSzTx/>
              <a:buFontTx/>
              <a:buNone/>
              <a:defRPr>
                <a:solidFill>
                  <a:srgbClr val="FFFFFF"/>
                </a:solidFill>
              </a:defRPr>
            </a:lvl4pPr>
            <a:lvl5pPr marL="0" indent="0" algn="ctr">
              <a:buClrTx/>
              <a:buSzTx/>
              <a:buFontTx/>
              <a:buNone/>
              <a:defRPr>
                <a:solidFill>
                  <a:srgbClr val="FFFFFF"/>
                </a:solidFill>
              </a:defRPr>
            </a:lvl5pPr>
          </a:lstStyle>
          <a:p>
            <a:r>
              <a:t>Textebene 1</a:t>
            </a:r>
          </a:p>
          <a:p>
            <a:pPr lvl="1"/>
            <a:r>
              <a:t>Textebene 2</a:t>
            </a:r>
          </a:p>
          <a:p>
            <a:pPr lvl="2"/>
            <a:r>
              <a:t>Textebene 3</a:t>
            </a:r>
          </a:p>
          <a:p>
            <a:pPr lvl="3"/>
            <a:r>
              <a:t>Textebene 4</a:t>
            </a:r>
          </a:p>
          <a:p>
            <a:pPr lvl="4"/>
            <a:r>
              <a:t>Textebene 5</a:t>
            </a:r>
          </a:p>
        </p:txBody>
      </p:sp>
      <p:sp>
        <p:nvSpPr>
          <p:cNvPr id="1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anoramabild mit Beschriftung">
    <p:spTree>
      <p:nvGrpSpPr>
        <p:cNvPr id="1" name=""/>
        <p:cNvGrpSpPr/>
        <p:nvPr/>
      </p:nvGrpSpPr>
      <p:grpSpPr>
        <a:xfrm>
          <a:off x="0" y="0"/>
          <a:ext cx="0" cy="0"/>
          <a:chOff x="0" y="0"/>
          <a:chExt cx="0" cy="0"/>
        </a:xfrm>
      </p:grpSpPr>
      <p:pic>
        <p:nvPicPr>
          <p:cNvPr id="95" name="Picture 15" descr="Picture 15"/>
          <p:cNvPicPr>
            <a:picLocks noChangeAspect="1"/>
          </p:cNvPicPr>
          <p:nvPr/>
        </p:nvPicPr>
        <p:blipFill>
          <a:blip r:embed="rId2"/>
          <a:stretch>
            <a:fillRect/>
          </a:stretch>
        </p:blipFill>
        <p:spPr>
          <a:xfrm>
            <a:off x="1013882" y="547807"/>
            <a:ext cx="10141801" cy="3816807"/>
          </a:xfrm>
          <a:prstGeom prst="rect">
            <a:avLst/>
          </a:prstGeom>
          <a:ln w="12700">
            <a:miter lim="400000"/>
          </a:ln>
        </p:spPr>
      </p:pic>
      <p:sp>
        <p:nvSpPr>
          <p:cNvPr id="96" name="Titeltext"/>
          <p:cNvSpPr txBox="1">
            <a:spLocks noGrp="1"/>
          </p:cNvSpPr>
          <p:nvPr>
            <p:ph type="title"/>
          </p:nvPr>
        </p:nvSpPr>
        <p:spPr>
          <a:xfrm>
            <a:off x="913806" y="4565255"/>
            <a:ext cx="10355327" cy="543474"/>
          </a:xfrm>
          <a:prstGeom prst="rect">
            <a:avLst/>
          </a:prstGeom>
        </p:spPr>
        <p:txBody>
          <a:bodyPr anchor="b"/>
          <a:lstStyle>
            <a:lvl1pPr>
              <a:defRPr sz="2800"/>
            </a:lvl1pPr>
          </a:lstStyle>
          <a:p>
            <a:r>
              <a:t>Titeltext</a:t>
            </a:r>
          </a:p>
        </p:txBody>
      </p:sp>
      <p:sp>
        <p:nvSpPr>
          <p:cNvPr id="97" name="Picture Placeholder 2"/>
          <p:cNvSpPr>
            <a:spLocks noGrp="1"/>
          </p:cNvSpPr>
          <p:nvPr>
            <p:ph type="pic" idx="21"/>
          </p:nvPr>
        </p:nvSpPr>
        <p:spPr>
          <a:xfrm>
            <a:off x="1169348" y="695008"/>
            <a:ext cx="9845348" cy="3525673"/>
          </a:xfrm>
          <a:prstGeom prst="rect">
            <a:avLst/>
          </a:prstGeom>
          <a:effectLst>
            <a:outerShdw blurRad="38100" dist="25400" dir="4440000" rotWithShape="0">
              <a:srgbClr val="000000">
                <a:alpha val="36000"/>
              </a:srgbClr>
            </a:outerShdw>
          </a:effectLst>
        </p:spPr>
        <p:txBody>
          <a:bodyPr lIns="91439" tIns="45719" rIns="91439" bIns="45719">
            <a:noAutofit/>
          </a:bodyPr>
          <a:lstStyle/>
          <a:p>
            <a:endParaRPr/>
          </a:p>
        </p:txBody>
      </p:sp>
      <p:sp>
        <p:nvSpPr>
          <p:cNvPr id="98" name="Textebene 1…"/>
          <p:cNvSpPr txBox="1">
            <a:spLocks noGrp="1"/>
          </p:cNvSpPr>
          <p:nvPr>
            <p:ph type="body" sz="quarter" idx="1"/>
          </p:nvPr>
        </p:nvSpPr>
        <p:spPr>
          <a:xfrm>
            <a:off x="913794" y="5108728"/>
            <a:ext cx="10353764" cy="682474"/>
          </a:xfrm>
          <a:prstGeom prst="rect">
            <a:avLst/>
          </a:prstGeom>
        </p:spPr>
        <p:txBody>
          <a:bodyPr/>
          <a:lstStyle>
            <a:lvl1pPr marL="0" indent="0" algn="ctr">
              <a:buClrTx/>
              <a:buSzTx/>
              <a:buFontTx/>
              <a:buNone/>
              <a:defRPr sz="1600"/>
            </a:lvl1pPr>
            <a:lvl2pPr marL="0" indent="0" algn="ctr">
              <a:buClrTx/>
              <a:buSzTx/>
              <a:buFontTx/>
              <a:buNone/>
              <a:defRPr sz="1600"/>
            </a:lvl2pPr>
            <a:lvl3pPr marL="0" indent="0" algn="ctr">
              <a:buClrTx/>
              <a:buSzTx/>
              <a:buFontTx/>
              <a:buNone/>
              <a:defRPr sz="1600"/>
            </a:lvl3pPr>
            <a:lvl4pPr marL="0" indent="0" algn="ctr">
              <a:buClrTx/>
              <a:buSzTx/>
              <a:buFontTx/>
              <a:buNone/>
              <a:defRPr sz="1600"/>
            </a:lvl4pPr>
            <a:lvl5pPr marL="0" indent="0" algn="ctr">
              <a:buClrTx/>
              <a:buSzTx/>
              <a:buFontTx/>
              <a:buNone/>
              <a:defRPr sz="1600"/>
            </a:lvl5pPr>
          </a:lstStyle>
          <a:p>
            <a:r>
              <a:t>Textebene 1</a:t>
            </a:r>
          </a:p>
          <a:p>
            <a:pPr lvl="1"/>
            <a:r>
              <a:t>Textebene 2</a:t>
            </a:r>
          </a:p>
          <a:p>
            <a:pPr lvl="2"/>
            <a:r>
              <a:t>Textebene 3</a:t>
            </a:r>
          </a:p>
          <a:p>
            <a:pPr lvl="3"/>
            <a:r>
              <a:t>Textebene 4</a:t>
            </a:r>
          </a:p>
          <a:p>
            <a:pPr lvl="4"/>
            <a:r>
              <a:t>Textebene 5</a:t>
            </a:r>
          </a:p>
        </p:txBody>
      </p:sp>
      <p:sp>
        <p:nvSpPr>
          <p:cNvPr id="9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el und Beschriftung">
    <p:spTree>
      <p:nvGrpSpPr>
        <p:cNvPr id="1" name=""/>
        <p:cNvGrpSpPr/>
        <p:nvPr/>
      </p:nvGrpSpPr>
      <p:grpSpPr>
        <a:xfrm>
          <a:off x="0" y="0"/>
          <a:ext cx="0" cy="0"/>
          <a:chOff x="0" y="0"/>
          <a:chExt cx="0" cy="0"/>
        </a:xfrm>
      </p:grpSpPr>
      <p:sp>
        <p:nvSpPr>
          <p:cNvPr id="106" name="Titeltext"/>
          <p:cNvSpPr txBox="1">
            <a:spLocks noGrp="1"/>
          </p:cNvSpPr>
          <p:nvPr>
            <p:ph type="title"/>
          </p:nvPr>
        </p:nvSpPr>
        <p:spPr>
          <a:xfrm>
            <a:off x="913794" y="608436"/>
            <a:ext cx="10353764" cy="3534346"/>
          </a:xfrm>
          <a:prstGeom prst="rect">
            <a:avLst/>
          </a:prstGeom>
        </p:spPr>
        <p:txBody>
          <a:bodyPr/>
          <a:lstStyle>
            <a:lvl1pPr>
              <a:defRPr sz="3200"/>
            </a:lvl1pPr>
          </a:lstStyle>
          <a:p>
            <a:r>
              <a:t>Titeltext</a:t>
            </a:r>
          </a:p>
        </p:txBody>
      </p:sp>
      <p:sp>
        <p:nvSpPr>
          <p:cNvPr id="107" name="Textebene 1…"/>
          <p:cNvSpPr txBox="1">
            <a:spLocks noGrp="1"/>
          </p:cNvSpPr>
          <p:nvPr>
            <p:ph type="body" sz="quarter" idx="1"/>
          </p:nvPr>
        </p:nvSpPr>
        <p:spPr>
          <a:xfrm>
            <a:off x="913794" y="4295180"/>
            <a:ext cx="10353765" cy="1501828"/>
          </a:xfrm>
          <a:prstGeom prst="rect">
            <a:avLst/>
          </a:prstGeom>
        </p:spPr>
        <p:txBody>
          <a:bodyPr anchor="ctr"/>
          <a:lstStyle>
            <a:lvl1pPr marL="0" indent="0" algn="ctr">
              <a:buClrTx/>
              <a:buSzTx/>
              <a:buFontTx/>
              <a:buNone/>
              <a:defRPr sz="1600"/>
            </a:lvl1pPr>
            <a:lvl2pPr marL="0" indent="0" algn="ctr">
              <a:buClrTx/>
              <a:buSzTx/>
              <a:buFontTx/>
              <a:buNone/>
              <a:defRPr sz="1600"/>
            </a:lvl2pPr>
            <a:lvl3pPr marL="0" indent="0" algn="ctr">
              <a:buClrTx/>
              <a:buSzTx/>
              <a:buFontTx/>
              <a:buNone/>
              <a:defRPr sz="1600"/>
            </a:lvl3pPr>
            <a:lvl4pPr marL="0" indent="0" algn="ctr">
              <a:buClrTx/>
              <a:buSzTx/>
              <a:buFontTx/>
              <a:buNone/>
              <a:defRPr sz="1600"/>
            </a:lvl4pPr>
            <a:lvl5pPr marL="0" indent="0" algn="ctr">
              <a:buClrTx/>
              <a:buSzTx/>
              <a:buFontTx/>
              <a:buNone/>
              <a:defRPr sz="1600"/>
            </a:lvl5pPr>
          </a:lstStyle>
          <a:p>
            <a:r>
              <a:t>Textebene 1</a:t>
            </a:r>
          </a:p>
          <a:p>
            <a:pPr lvl="1"/>
            <a:r>
              <a:t>Textebene 2</a:t>
            </a:r>
          </a:p>
          <a:p>
            <a:pPr lvl="2"/>
            <a:r>
              <a:t>Textebene 3</a:t>
            </a:r>
          </a:p>
          <a:p>
            <a:pPr lvl="3"/>
            <a:r>
              <a:t>Textebene 4</a:t>
            </a:r>
          </a:p>
          <a:p>
            <a:pPr lvl="4"/>
            <a:r>
              <a:t>Textebene 5</a:t>
            </a:r>
          </a:p>
        </p:txBody>
      </p:sp>
      <p:sp>
        <p:nvSpPr>
          <p:cNvPr id="10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Zitat mit Beschriftung">
    <p:spTree>
      <p:nvGrpSpPr>
        <p:cNvPr id="1" name=""/>
        <p:cNvGrpSpPr/>
        <p:nvPr/>
      </p:nvGrpSpPr>
      <p:grpSpPr>
        <a:xfrm>
          <a:off x="0" y="0"/>
          <a:ext cx="0" cy="0"/>
          <a:chOff x="0" y="0"/>
          <a:chExt cx="0" cy="0"/>
        </a:xfrm>
      </p:grpSpPr>
      <p:sp>
        <p:nvSpPr>
          <p:cNvPr id="115" name="Titeltext"/>
          <p:cNvSpPr txBox="1">
            <a:spLocks noGrp="1"/>
          </p:cNvSpPr>
          <p:nvPr>
            <p:ph type="title"/>
          </p:nvPr>
        </p:nvSpPr>
        <p:spPr>
          <a:xfrm>
            <a:off x="1446212" y="609600"/>
            <a:ext cx="9302754" cy="2992904"/>
          </a:xfrm>
          <a:prstGeom prst="rect">
            <a:avLst/>
          </a:prstGeom>
        </p:spPr>
        <p:txBody>
          <a:bodyPr/>
          <a:lstStyle>
            <a:lvl1pPr>
              <a:defRPr sz="3200"/>
            </a:lvl1pPr>
          </a:lstStyle>
          <a:p>
            <a:r>
              <a:t>Titeltext</a:t>
            </a:r>
          </a:p>
        </p:txBody>
      </p:sp>
      <p:sp>
        <p:nvSpPr>
          <p:cNvPr id="116" name="Textebene 1…"/>
          <p:cNvSpPr txBox="1">
            <a:spLocks noGrp="1"/>
          </p:cNvSpPr>
          <p:nvPr>
            <p:ph type="body" sz="quarter" idx="1"/>
          </p:nvPr>
        </p:nvSpPr>
        <p:spPr>
          <a:xfrm>
            <a:off x="1720644" y="3610030"/>
            <a:ext cx="8752300" cy="532751"/>
          </a:xfrm>
          <a:prstGeom prst="rect">
            <a:avLst/>
          </a:prstGeom>
        </p:spPr>
        <p:txBody>
          <a:bodyPr/>
          <a:lstStyle>
            <a:lvl1pPr marL="0" indent="0" algn="r">
              <a:buClrTx/>
              <a:buSzTx/>
              <a:buFontTx/>
              <a:buNone/>
              <a:defRPr sz="1400"/>
            </a:lvl1pPr>
            <a:lvl2pPr marL="0" indent="0" algn="r">
              <a:buClrTx/>
              <a:buSzTx/>
              <a:buFontTx/>
              <a:buNone/>
              <a:defRPr sz="1400"/>
            </a:lvl2pPr>
            <a:lvl3pPr marL="0" indent="0" algn="r">
              <a:buClrTx/>
              <a:buSzTx/>
              <a:buFontTx/>
              <a:buNone/>
              <a:defRPr sz="1400"/>
            </a:lvl3pPr>
            <a:lvl4pPr marL="0" indent="0" algn="r">
              <a:buClrTx/>
              <a:buSzTx/>
              <a:buFontTx/>
              <a:buNone/>
              <a:defRPr sz="1400"/>
            </a:lvl4pPr>
            <a:lvl5pPr marL="0" indent="0" algn="r">
              <a:buClrTx/>
              <a:buSzTx/>
              <a:buFontTx/>
              <a:buNone/>
              <a:defRPr sz="1400"/>
            </a:lvl5pPr>
          </a:lstStyle>
          <a:p>
            <a:r>
              <a:t>Textebene 1</a:t>
            </a:r>
          </a:p>
          <a:p>
            <a:pPr lvl="1"/>
            <a:r>
              <a:t>Textebene 2</a:t>
            </a:r>
          </a:p>
          <a:p>
            <a:pPr lvl="2"/>
            <a:r>
              <a:t>Textebene 3</a:t>
            </a:r>
          </a:p>
          <a:p>
            <a:pPr lvl="3"/>
            <a:r>
              <a:t>Textebene 4</a:t>
            </a:r>
          </a:p>
          <a:p>
            <a:pPr lvl="4"/>
            <a:r>
              <a:t>Textebene 5</a:t>
            </a:r>
          </a:p>
        </p:txBody>
      </p:sp>
      <p:sp>
        <p:nvSpPr>
          <p:cNvPr id="117" name="Text Placeholder 3"/>
          <p:cNvSpPr>
            <a:spLocks noGrp="1"/>
          </p:cNvSpPr>
          <p:nvPr>
            <p:ph type="body" sz="quarter" idx="21"/>
          </p:nvPr>
        </p:nvSpPr>
        <p:spPr>
          <a:xfrm>
            <a:off x="913793" y="4304353"/>
            <a:ext cx="10353765" cy="1489498"/>
          </a:xfrm>
          <a:prstGeom prst="rect">
            <a:avLst/>
          </a:prstGeom>
        </p:spPr>
        <p:txBody>
          <a:bodyPr anchor="ctr"/>
          <a:lstStyle/>
          <a:p>
            <a:endParaRPr/>
          </a:p>
        </p:txBody>
      </p:sp>
      <p:sp>
        <p:nvSpPr>
          <p:cNvPr id="118" name="TextBox 10"/>
          <p:cNvSpPr txBox="1"/>
          <p:nvPr/>
        </p:nvSpPr>
        <p:spPr>
          <a:xfrm>
            <a:off x="1036319" y="521863"/>
            <a:ext cx="518162" cy="1310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8000" cap="all">
                <a:solidFill>
                  <a:srgbClr val="FFFFFF"/>
                </a:solidFill>
                <a:latin typeface="Calisto MT"/>
                <a:ea typeface="Calisto MT"/>
                <a:cs typeface="Calisto MT"/>
                <a:sym typeface="Calisto MT"/>
              </a:defRPr>
            </a:lvl1pPr>
          </a:lstStyle>
          <a:p>
            <a:r>
              <a:t>“</a:t>
            </a:r>
          </a:p>
        </p:txBody>
      </p:sp>
      <p:sp>
        <p:nvSpPr>
          <p:cNvPr id="119" name="TextBox 12"/>
          <p:cNvSpPr txBox="1"/>
          <p:nvPr/>
        </p:nvSpPr>
        <p:spPr>
          <a:xfrm>
            <a:off x="10550435" y="2565326"/>
            <a:ext cx="518162" cy="1310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r">
              <a:defRPr sz="8000" cap="all">
                <a:solidFill>
                  <a:srgbClr val="FFFFFF"/>
                </a:solidFill>
                <a:latin typeface="Calisto MT"/>
                <a:ea typeface="Calisto MT"/>
                <a:cs typeface="Calisto MT"/>
                <a:sym typeface="Calisto MT"/>
              </a:defRPr>
            </a:lvl1pPr>
          </a:lstStyle>
          <a:p>
            <a:r>
              <a:t>”</a:t>
            </a:r>
          </a:p>
        </p:txBody>
      </p:sp>
      <p:sp>
        <p:nvSpPr>
          <p:cNvPr id="12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Namenskarte">
    <p:spTree>
      <p:nvGrpSpPr>
        <p:cNvPr id="1" name=""/>
        <p:cNvGrpSpPr/>
        <p:nvPr/>
      </p:nvGrpSpPr>
      <p:grpSpPr>
        <a:xfrm>
          <a:off x="0" y="0"/>
          <a:ext cx="0" cy="0"/>
          <a:chOff x="0" y="0"/>
          <a:chExt cx="0" cy="0"/>
        </a:xfrm>
      </p:grpSpPr>
      <p:sp>
        <p:nvSpPr>
          <p:cNvPr id="127" name="Titeltext"/>
          <p:cNvSpPr txBox="1">
            <a:spLocks noGrp="1"/>
          </p:cNvSpPr>
          <p:nvPr>
            <p:ph type="title"/>
          </p:nvPr>
        </p:nvSpPr>
        <p:spPr>
          <a:xfrm>
            <a:off x="913794" y="2126942"/>
            <a:ext cx="10353765" cy="2511837"/>
          </a:xfrm>
          <a:prstGeom prst="rect">
            <a:avLst/>
          </a:prstGeom>
        </p:spPr>
        <p:txBody>
          <a:bodyPr anchor="b"/>
          <a:lstStyle>
            <a:lvl1pPr>
              <a:defRPr sz="3200"/>
            </a:lvl1pPr>
          </a:lstStyle>
          <a:p>
            <a:r>
              <a:t>Titeltext</a:t>
            </a:r>
          </a:p>
        </p:txBody>
      </p:sp>
      <p:sp>
        <p:nvSpPr>
          <p:cNvPr id="128" name="Textebene 1…"/>
          <p:cNvSpPr txBox="1">
            <a:spLocks noGrp="1"/>
          </p:cNvSpPr>
          <p:nvPr>
            <p:ph type="body" sz="quarter" idx="1"/>
          </p:nvPr>
        </p:nvSpPr>
        <p:spPr>
          <a:xfrm>
            <a:off x="913782" y="4650556"/>
            <a:ext cx="10352202" cy="1140646"/>
          </a:xfrm>
          <a:prstGeom prst="rect">
            <a:avLst/>
          </a:prstGeom>
        </p:spPr>
        <p:txBody>
          <a:bodyPr/>
          <a:lstStyle>
            <a:lvl1pPr marL="0" indent="0" algn="ctr">
              <a:buClrTx/>
              <a:buSzTx/>
              <a:buFontTx/>
              <a:buNone/>
              <a:defRPr sz="1600"/>
            </a:lvl1pPr>
            <a:lvl2pPr marL="0" indent="0" algn="ctr">
              <a:buClrTx/>
              <a:buSzTx/>
              <a:buFontTx/>
              <a:buNone/>
              <a:defRPr sz="1600"/>
            </a:lvl2pPr>
            <a:lvl3pPr marL="0" indent="0" algn="ctr">
              <a:buClrTx/>
              <a:buSzTx/>
              <a:buFontTx/>
              <a:buNone/>
              <a:defRPr sz="1600"/>
            </a:lvl3pPr>
            <a:lvl4pPr marL="0" indent="0" algn="ctr">
              <a:buClrTx/>
              <a:buSzTx/>
              <a:buFontTx/>
              <a:buNone/>
              <a:defRPr sz="1600"/>
            </a:lvl4pPr>
            <a:lvl5pPr marL="0" indent="0" algn="ctr">
              <a:buClrTx/>
              <a:buSzTx/>
              <a:buFontTx/>
              <a:buNone/>
              <a:defRPr sz="1600"/>
            </a:lvl5pPr>
          </a:lstStyle>
          <a:p>
            <a:r>
              <a:t>Textebene 1</a:t>
            </a:r>
          </a:p>
          <a:p>
            <a:pPr lvl="1"/>
            <a:r>
              <a:t>Textebene 2</a:t>
            </a:r>
          </a:p>
          <a:p>
            <a:pPr lvl="2"/>
            <a:r>
              <a:t>Textebene 3</a:t>
            </a:r>
          </a:p>
          <a:p>
            <a:pPr lvl="3"/>
            <a:r>
              <a:t>Textebene 4</a:t>
            </a:r>
          </a:p>
          <a:p>
            <a:pPr lvl="4"/>
            <a:r>
              <a:t>Textebene 5</a:t>
            </a:r>
          </a:p>
        </p:txBody>
      </p:sp>
      <p:sp>
        <p:nvSpPr>
          <p:cNvPr id="12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3 Spalte">
    <p:spTree>
      <p:nvGrpSpPr>
        <p:cNvPr id="1" name=""/>
        <p:cNvGrpSpPr/>
        <p:nvPr/>
      </p:nvGrpSpPr>
      <p:grpSpPr>
        <a:xfrm>
          <a:off x="0" y="0"/>
          <a:ext cx="0" cy="0"/>
          <a:chOff x="0" y="0"/>
          <a:chExt cx="0" cy="0"/>
        </a:xfrm>
      </p:grpSpPr>
      <p:sp>
        <p:nvSpPr>
          <p:cNvPr id="136" name="Titeltext"/>
          <p:cNvSpPr txBox="1">
            <a:spLocks noGrp="1"/>
          </p:cNvSpPr>
          <p:nvPr>
            <p:ph type="title"/>
          </p:nvPr>
        </p:nvSpPr>
        <p:spPr>
          <a:prstGeom prst="rect">
            <a:avLst/>
          </a:prstGeom>
        </p:spPr>
        <p:txBody>
          <a:bodyPr/>
          <a:lstStyle/>
          <a:p>
            <a:r>
              <a:t>Titeltext</a:t>
            </a:r>
          </a:p>
        </p:txBody>
      </p:sp>
      <p:sp>
        <p:nvSpPr>
          <p:cNvPr id="137" name="Textebene 1…"/>
          <p:cNvSpPr txBox="1">
            <a:spLocks noGrp="1"/>
          </p:cNvSpPr>
          <p:nvPr>
            <p:ph type="body" sz="quarter" idx="1"/>
          </p:nvPr>
        </p:nvSpPr>
        <p:spPr>
          <a:xfrm>
            <a:off x="913794" y="1885950"/>
            <a:ext cx="3300987" cy="576263"/>
          </a:xfrm>
          <a:prstGeom prst="rect">
            <a:avLst/>
          </a:prstGeom>
        </p:spPr>
        <p:txBody>
          <a:bodyPr anchor="b"/>
          <a:lstStyle>
            <a:lvl1pPr marL="0" indent="0" algn="ctr">
              <a:buClrTx/>
              <a:buSzTx/>
              <a:buFontTx/>
              <a:buNone/>
              <a:defRPr sz="2400">
                <a:solidFill>
                  <a:srgbClr val="FFFFFF"/>
                </a:solidFill>
              </a:defRPr>
            </a:lvl1pPr>
            <a:lvl2pPr marL="0" indent="0" algn="ctr">
              <a:buClrTx/>
              <a:buSzTx/>
              <a:buFontTx/>
              <a:buNone/>
              <a:defRPr sz="2400">
                <a:solidFill>
                  <a:srgbClr val="FFFFFF"/>
                </a:solidFill>
              </a:defRPr>
            </a:lvl2pPr>
            <a:lvl3pPr marL="0" indent="0" algn="ctr">
              <a:buClrTx/>
              <a:buSzTx/>
              <a:buFontTx/>
              <a:buNone/>
              <a:defRPr sz="2400">
                <a:solidFill>
                  <a:srgbClr val="FFFFFF"/>
                </a:solidFill>
              </a:defRPr>
            </a:lvl3pPr>
            <a:lvl4pPr marL="0" indent="0" algn="ctr">
              <a:buClrTx/>
              <a:buSzTx/>
              <a:buFontTx/>
              <a:buNone/>
              <a:defRPr sz="2400">
                <a:solidFill>
                  <a:srgbClr val="FFFFFF"/>
                </a:solidFill>
              </a:defRPr>
            </a:lvl4pPr>
            <a:lvl5pPr marL="0" indent="0" algn="ctr">
              <a:buClrTx/>
              <a:buSzTx/>
              <a:buFontTx/>
              <a:buNone/>
              <a:defRPr sz="2400">
                <a:solidFill>
                  <a:srgbClr val="FFFFFF"/>
                </a:solidFill>
              </a:defRPr>
            </a:lvl5pPr>
          </a:lstStyle>
          <a:p>
            <a:r>
              <a:t>Textebene 1</a:t>
            </a:r>
          </a:p>
          <a:p>
            <a:pPr lvl="1"/>
            <a:r>
              <a:t>Textebene 2</a:t>
            </a:r>
          </a:p>
          <a:p>
            <a:pPr lvl="2"/>
            <a:r>
              <a:t>Textebene 3</a:t>
            </a:r>
          </a:p>
          <a:p>
            <a:pPr lvl="3"/>
            <a:r>
              <a:t>Textebene 4</a:t>
            </a:r>
          </a:p>
          <a:p>
            <a:pPr lvl="4"/>
            <a:r>
              <a:t>Textebene 5</a:t>
            </a:r>
          </a:p>
        </p:txBody>
      </p:sp>
      <p:sp>
        <p:nvSpPr>
          <p:cNvPr id="138" name="Text Placeholder 3"/>
          <p:cNvSpPr>
            <a:spLocks noGrp="1"/>
          </p:cNvSpPr>
          <p:nvPr>
            <p:ph type="body" sz="quarter" idx="21"/>
          </p:nvPr>
        </p:nvSpPr>
        <p:spPr>
          <a:xfrm>
            <a:off x="913793" y="2571750"/>
            <a:ext cx="3300988" cy="3219450"/>
          </a:xfrm>
          <a:prstGeom prst="rect">
            <a:avLst/>
          </a:prstGeom>
        </p:spPr>
        <p:txBody>
          <a:bodyPr/>
          <a:lstStyle/>
          <a:p>
            <a:endParaRPr/>
          </a:p>
        </p:txBody>
      </p:sp>
      <p:sp>
        <p:nvSpPr>
          <p:cNvPr id="139" name="Text Placeholder 4"/>
          <p:cNvSpPr>
            <a:spLocks noGrp="1"/>
          </p:cNvSpPr>
          <p:nvPr>
            <p:ph type="body" sz="quarter" idx="22"/>
          </p:nvPr>
        </p:nvSpPr>
        <p:spPr>
          <a:xfrm>
            <a:off x="4446711" y="1885950"/>
            <a:ext cx="3300986" cy="576263"/>
          </a:xfrm>
          <a:prstGeom prst="rect">
            <a:avLst/>
          </a:prstGeom>
        </p:spPr>
        <p:txBody>
          <a:bodyPr anchor="b"/>
          <a:lstStyle/>
          <a:p>
            <a:endParaRPr/>
          </a:p>
        </p:txBody>
      </p:sp>
      <p:sp>
        <p:nvSpPr>
          <p:cNvPr id="140" name="Text Placeholder 3"/>
          <p:cNvSpPr>
            <a:spLocks noGrp="1"/>
          </p:cNvSpPr>
          <p:nvPr>
            <p:ph type="body" sz="quarter" idx="23"/>
          </p:nvPr>
        </p:nvSpPr>
        <p:spPr>
          <a:xfrm>
            <a:off x="4441435" y="2571750"/>
            <a:ext cx="3300986" cy="3219450"/>
          </a:xfrm>
          <a:prstGeom prst="rect">
            <a:avLst/>
          </a:prstGeom>
        </p:spPr>
        <p:txBody>
          <a:bodyPr/>
          <a:lstStyle/>
          <a:p>
            <a:endParaRPr/>
          </a:p>
        </p:txBody>
      </p:sp>
      <p:sp>
        <p:nvSpPr>
          <p:cNvPr id="141" name="Text Placeholder 4"/>
          <p:cNvSpPr>
            <a:spLocks noGrp="1"/>
          </p:cNvSpPr>
          <p:nvPr>
            <p:ph type="body" sz="quarter" idx="24"/>
          </p:nvPr>
        </p:nvSpPr>
        <p:spPr>
          <a:xfrm>
            <a:off x="7966571" y="1885950"/>
            <a:ext cx="3300987" cy="576263"/>
          </a:xfrm>
          <a:prstGeom prst="rect">
            <a:avLst/>
          </a:prstGeom>
        </p:spPr>
        <p:txBody>
          <a:bodyPr anchor="b"/>
          <a:lstStyle/>
          <a:p>
            <a:endParaRPr/>
          </a:p>
        </p:txBody>
      </p:sp>
      <p:sp>
        <p:nvSpPr>
          <p:cNvPr id="142" name="Text Placeholder 3"/>
          <p:cNvSpPr>
            <a:spLocks noGrp="1"/>
          </p:cNvSpPr>
          <p:nvPr>
            <p:ph type="body" sz="quarter" idx="25"/>
          </p:nvPr>
        </p:nvSpPr>
        <p:spPr>
          <a:xfrm>
            <a:off x="7966571" y="2571750"/>
            <a:ext cx="3300987" cy="3219450"/>
          </a:xfrm>
          <a:prstGeom prst="rect">
            <a:avLst/>
          </a:prstGeom>
        </p:spPr>
        <p:txBody>
          <a:bodyPr/>
          <a:lstStyle/>
          <a:p>
            <a:endParaRPr/>
          </a:p>
        </p:txBody>
      </p:sp>
      <p:sp>
        <p:nvSpPr>
          <p:cNvPr id="14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3 Bildspalte">
    <p:spTree>
      <p:nvGrpSpPr>
        <p:cNvPr id="1" name=""/>
        <p:cNvGrpSpPr/>
        <p:nvPr/>
      </p:nvGrpSpPr>
      <p:grpSpPr>
        <a:xfrm>
          <a:off x="0" y="0"/>
          <a:ext cx="0" cy="0"/>
          <a:chOff x="0" y="0"/>
          <a:chExt cx="0" cy="0"/>
        </a:xfrm>
      </p:grpSpPr>
      <p:pic>
        <p:nvPicPr>
          <p:cNvPr id="150" name="Picture 1" descr="Picture 1"/>
          <p:cNvPicPr>
            <a:picLocks noChangeAspect="1"/>
          </p:cNvPicPr>
          <p:nvPr/>
        </p:nvPicPr>
        <p:blipFill>
          <a:blip r:embed="rId2"/>
          <a:stretch>
            <a:fillRect/>
          </a:stretch>
        </p:blipFill>
        <p:spPr>
          <a:xfrm>
            <a:off x="897960" y="1818214"/>
            <a:ext cx="3339976" cy="1847851"/>
          </a:xfrm>
          <a:prstGeom prst="rect">
            <a:avLst/>
          </a:prstGeom>
          <a:ln w="12700">
            <a:miter lim="400000"/>
          </a:ln>
        </p:spPr>
      </p:pic>
      <p:pic>
        <p:nvPicPr>
          <p:cNvPr id="151" name="Picture 35" descr="Picture 35"/>
          <p:cNvPicPr>
            <a:picLocks noChangeAspect="1"/>
          </p:cNvPicPr>
          <p:nvPr/>
        </p:nvPicPr>
        <p:blipFill>
          <a:blip r:embed="rId2"/>
          <a:stretch>
            <a:fillRect/>
          </a:stretch>
        </p:blipFill>
        <p:spPr>
          <a:xfrm>
            <a:off x="4403800" y="1818214"/>
            <a:ext cx="3339974" cy="1847851"/>
          </a:xfrm>
          <a:prstGeom prst="rect">
            <a:avLst/>
          </a:prstGeom>
          <a:ln w="12700">
            <a:miter lim="400000"/>
          </a:ln>
        </p:spPr>
      </p:pic>
      <p:pic>
        <p:nvPicPr>
          <p:cNvPr id="152" name="Picture 36" descr="Picture 36"/>
          <p:cNvPicPr>
            <a:picLocks noChangeAspect="1"/>
          </p:cNvPicPr>
          <p:nvPr/>
        </p:nvPicPr>
        <p:blipFill>
          <a:blip r:embed="rId2"/>
          <a:stretch>
            <a:fillRect/>
          </a:stretch>
        </p:blipFill>
        <p:spPr>
          <a:xfrm>
            <a:off x="7936051" y="1818214"/>
            <a:ext cx="3339974" cy="1847851"/>
          </a:xfrm>
          <a:prstGeom prst="rect">
            <a:avLst/>
          </a:prstGeom>
          <a:ln w="12700">
            <a:miter lim="400000"/>
          </a:ln>
        </p:spPr>
      </p:pic>
      <p:sp>
        <p:nvSpPr>
          <p:cNvPr id="153" name="Titeltext"/>
          <p:cNvSpPr txBox="1">
            <a:spLocks noGrp="1"/>
          </p:cNvSpPr>
          <p:nvPr>
            <p:ph type="title"/>
          </p:nvPr>
        </p:nvSpPr>
        <p:spPr>
          <a:xfrm>
            <a:off x="913794" y="609600"/>
            <a:ext cx="10353765" cy="970450"/>
          </a:xfrm>
          <a:prstGeom prst="rect">
            <a:avLst/>
          </a:prstGeom>
        </p:spPr>
        <p:txBody>
          <a:bodyPr/>
          <a:lstStyle/>
          <a:p>
            <a:r>
              <a:t>Titeltext</a:t>
            </a:r>
          </a:p>
        </p:txBody>
      </p:sp>
      <p:sp>
        <p:nvSpPr>
          <p:cNvPr id="154" name="Textebene 1…"/>
          <p:cNvSpPr txBox="1">
            <a:spLocks noGrp="1"/>
          </p:cNvSpPr>
          <p:nvPr>
            <p:ph type="body" sz="quarter" idx="1"/>
          </p:nvPr>
        </p:nvSpPr>
        <p:spPr>
          <a:xfrm>
            <a:off x="913794" y="3904105"/>
            <a:ext cx="3300987" cy="576264"/>
          </a:xfrm>
          <a:prstGeom prst="rect">
            <a:avLst/>
          </a:prstGeom>
        </p:spPr>
        <p:txBody>
          <a:bodyPr anchor="b"/>
          <a:lstStyle>
            <a:lvl1pPr marL="0" indent="0" algn="ctr">
              <a:buClrTx/>
              <a:buSzTx/>
              <a:buFontTx/>
              <a:buNone/>
              <a:defRPr>
                <a:solidFill>
                  <a:srgbClr val="FFFFFF"/>
                </a:solidFill>
              </a:defRPr>
            </a:lvl1pPr>
            <a:lvl2pPr marL="0" indent="0" algn="ctr">
              <a:buClrTx/>
              <a:buSzTx/>
              <a:buFontTx/>
              <a:buNone/>
              <a:defRPr>
                <a:solidFill>
                  <a:srgbClr val="FFFFFF"/>
                </a:solidFill>
              </a:defRPr>
            </a:lvl2pPr>
            <a:lvl3pPr marL="0" indent="0" algn="ctr">
              <a:buClrTx/>
              <a:buSzTx/>
              <a:buFontTx/>
              <a:buNone/>
              <a:defRPr>
                <a:solidFill>
                  <a:srgbClr val="FFFFFF"/>
                </a:solidFill>
              </a:defRPr>
            </a:lvl3pPr>
            <a:lvl4pPr marL="0" indent="0" algn="ctr">
              <a:buClrTx/>
              <a:buSzTx/>
              <a:buFontTx/>
              <a:buNone/>
              <a:defRPr>
                <a:solidFill>
                  <a:srgbClr val="FFFFFF"/>
                </a:solidFill>
              </a:defRPr>
            </a:lvl4pPr>
            <a:lvl5pPr marL="0" indent="0" algn="ctr">
              <a:buClrTx/>
              <a:buSzTx/>
              <a:buFontTx/>
              <a:buNone/>
              <a:defRPr>
                <a:solidFill>
                  <a:srgbClr val="FFFFFF"/>
                </a:solidFill>
              </a:defRPr>
            </a:lvl5pPr>
          </a:lstStyle>
          <a:p>
            <a:r>
              <a:t>Textebene 1</a:t>
            </a:r>
          </a:p>
          <a:p>
            <a:pPr lvl="1"/>
            <a:r>
              <a:t>Textebene 2</a:t>
            </a:r>
          </a:p>
          <a:p>
            <a:pPr lvl="2"/>
            <a:r>
              <a:t>Textebene 3</a:t>
            </a:r>
          </a:p>
          <a:p>
            <a:pPr lvl="3"/>
            <a:r>
              <a:t>Textebene 4</a:t>
            </a:r>
          </a:p>
          <a:p>
            <a:pPr lvl="4"/>
            <a:r>
              <a:t>Textebene 5</a:t>
            </a:r>
          </a:p>
        </p:txBody>
      </p:sp>
      <p:sp>
        <p:nvSpPr>
          <p:cNvPr id="155" name="Picture Placeholder 2"/>
          <p:cNvSpPr>
            <a:spLocks noGrp="1"/>
          </p:cNvSpPr>
          <p:nvPr>
            <p:ph type="pic" sz="quarter" idx="21"/>
          </p:nvPr>
        </p:nvSpPr>
        <p:spPr>
          <a:xfrm>
            <a:off x="1018102" y="1938918"/>
            <a:ext cx="3092370" cy="1602956"/>
          </a:xfrm>
          <a:prstGeom prst="rect">
            <a:avLst/>
          </a:prstGeom>
          <a:effectLst>
            <a:outerShdw blurRad="38100" dist="25400" dir="4440000" rotWithShape="0">
              <a:srgbClr val="000000">
                <a:alpha val="36000"/>
              </a:srgbClr>
            </a:outerShdw>
          </a:effectLst>
        </p:spPr>
        <p:txBody>
          <a:bodyPr lIns="91439" tIns="45719" rIns="91439" bIns="45719">
            <a:noAutofit/>
          </a:bodyPr>
          <a:lstStyle/>
          <a:p>
            <a:endParaRPr/>
          </a:p>
        </p:txBody>
      </p:sp>
      <p:sp>
        <p:nvSpPr>
          <p:cNvPr id="156" name="Text Placeholder 3"/>
          <p:cNvSpPr>
            <a:spLocks noGrp="1"/>
          </p:cNvSpPr>
          <p:nvPr>
            <p:ph type="body" sz="quarter" idx="22"/>
          </p:nvPr>
        </p:nvSpPr>
        <p:spPr>
          <a:xfrm>
            <a:off x="913793" y="4480366"/>
            <a:ext cx="3300988" cy="1310835"/>
          </a:xfrm>
          <a:prstGeom prst="rect">
            <a:avLst/>
          </a:prstGeom>
        </p:spPr>
        <p:txBody>
          <a:bodyPr/>
          <a:lstStyle/>
          <a:p>
            <a:endParaRPr/>
          </a:p>
        </p:txBody>
      </p:sp>
      <p:sp>
        <p:nvSpPr>
          <p:cNvPr id="157" name="Text Placeholder 4"/>
          <p:cNvSpPr>
            <a:spLocks noGrp="1"/>
          </p:cNvSpPr>
          <p:nvPr>
            <p:ph type="body" sz="quarter" idx="23"/>
          </p:nvPr>
        </p:nvSpPr>
        <p:spPr>
          <a:xfrm>
            <a:off x="4442788" y="3904105"/>
            <a:ext cx="3300986" cy="576264"/>
          </a:xfrm>
          <a:prstGeom prst="rect">
            <a:avLst/>
          </a:prstGeom>
        </p:spPr>
        <p:txBody>
          <a:bodyPr anchor="b"/>
          <a:lstStyle/>
          <a:p>
            <a:endParaRPr/>
          </a:p>
        </p:txBody>
      </p:sp>
      <p:sp>
        <p:nvSpPr>
          <p:cNvPr id="158" name="Picture Placeholder 2"/>
          <p:cNvSpPr>
            <a:spLocks noGrp="1"/>
          </p:cNvSpPr>
          <p:nvPr>
            <p:ph type="pic" sz="quarter" idx="24"/>
          </p:nvPr>
        </p:nvSpPr>
        <p:spPr>
          <a:xfrm>
            <a:off x="4545743" y="1939094"/>
            <a:ext cx="3092370" cy="1608166"/>
          </a:xfrm>
          <a:prstGeom prst="rect">
            <a:avLst/>
          </a:prstGeom>
          <a:effectLst>
            <a:outerShdw blurRad="38100" dist="25400" dir="4440000" rotWithShape="0">
              <a:srgbClr val="000000">
                <a:alpha val="36000"/>
              </a:srgbClr>
            </a:outerShdw>
          </a:effectLst>
        </p:spPr>
        <p:txBody>
          <a:bodyPr lIns="91439" tIns="45719" rIns="91439" bIns="45719">
            <a:noAutofit/>
          </a:bodyPr>
          <a:lstStyle/>
          <a:p>
            <a:endParaRPr/>
          </a:p>
        </p:txBody>
      </p:sp>
      <p:sp>
        <p:nvSpPr>
          <p:cNvPr id="159" name="Text Placeholder 3"/>
          <p:cNvSpPr>
            <a:spLocks noGrp="1"/>
          </p:cNvSpPr>
          <p:nvPr>
            <p:ph type="body" sz="quarter" idx="25"/>
          </p:nvPr>
        </p:nvSpPr>
        <p:spPr>
          <a:xfrm>
            <a:off x="4441435" y="4480366"/>
            <a:ext cx="3300986" cy="1310835"/>
          </a:xfrm>
          <a:prstGeom prst="rect">
            <a:avLst/>
          </a:prstGeom>
        </p:spPr>
        <p:txBody>
          <a:bodyPr/>
          <a:lstStyle/>
          <a:p>
            <a:endParaRPr/>
          </a:p>
        </p:txBody>
      </p:sp>
      <p:sp>
        <p:nvSpPr>
          <p:cNvPr id="160" name="Text Placeholder 4"/>
          <p:cNvSpPr>
            <a:spLocks noGrp="1"/>
          </p:cNvSpPr>
          <p:nvPr>
            <p:ph type="body" sz="quarter" idx="26"/>
          </p:nvPr>
        </p:nvSpPr>
        <p:spPr>
          <a:xfrm>
            <a:off x="7966695" y="3904105"/>
            <a:ext cx="3300986" cy="576264"/>
          </a:xfrm>
          <a:prstGeom prst="rect">
            <a:avLst/>
          </a:prstGeom>
        </p:spPr>
        <p:txBody>
          <a:bodyPr anchor="b"/>
          <a:lstStyle/>
          <a:p>
            <a:endParaRPr/>
          </a:p>
        </p:txBody>
      </p:sp>
      <p:sp>
        <p:nvSpPr>
          <p:cNvPr id="161" name="Picture Placeholder 2"/>
          <p:cNvSpPr>
            <a:spLocks noGrp="1"/>
          </p:cNvSpPr>
          <p:nvPr>
            <p:ph type="pic" sz="quarter" idx="27"/>
          </p:nvPr>
        </p:nvSpPr>
        <p:spPr>
          <a:xfrm>
            <a:off x="8075696" y="1934430"/>
            <a:ext cx="3092370" cy="1607296"/>
          </a:xfrm>
          <a:prstGeom prst="rect">
            <a:avLst/>
          </a:prstGeom>
          <a:effectLst>
            <a:outerShdw blurRad="38100" dist="25400" dir="4440000" rotWithShape="0">
              <a:srgbClr val="000000">
                <a:alpha val="36000"/>
              </a:srgbClr>
            </a:outerShdw>
          </a:effectLst>
        </p:spPr>
        <p:txBody>
          <a:bodyPr lIns="91439" tIns="45719" rIns="91439" bIns="45719">
            <a:noAutofit/>
          </a:bodyPr>
          <a:lstStyle/>
          <a:p>
            <a:endParaRPr/>
          </a:p>
        </p:txBody>
      </p:sp>
      <p:sp>
        <p:nvSpPr>
          <p:cNvPr id="162" name="Text Placeholder 3"/>
          <p:cNvSpPr>
            <a:spLocks noGrp="1"/>
          </p:cNvSpPr>
          <p:nvPr>
            <p:ph type="body" sz="quarter" idx="28"/>
          </p:nvPr>
        </p:nvSpPr>
        <p:spPr>
          <a:xfrm>
            <a:off x="7966571" y="4480364"/>
            <a:ext cx="3300987" cy="1310837"/>
          </a:xfrm>
          <a:prstGeom prst="rect">
            <a:avLst/>
          </a:prstGeom>
        </p:spPr>
        <p:txBody>
          <a:bodyPr/>
          <a:lstStyle/>
          <a:p>
            <a:endParaRPr/>
          </a:p>
        </p:txBody>
      </p:sp>
      <p:sp>
        <p:nvSpPr>
          <p:cNvPr id="16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und Inhalt">
    <p:spTree>
      <p:nvGrpSpPr>
        <p:cNvPr id="1" name=""/>
        <p:cNvGrpSpPr/>
        <p:nvPr/>
      </p:nvGrpSpPr>
      <p:grpSpPr>
        <a:xfrm>
          <a:off x="0" y="0"/>
          <a:ext cx="0" cy="0"/>
          <a:chOff x="0" y="0"/>
          <a:chExt cx="0" cy="0"/>
        </a:xfrm>
      </p:grpSpPr>
      <p:sp>
        <p:nvSpPr>
          <p:cNvPr id="20" name="Titeltext"/>
          <p:cNvSpPr txBox="1">
            <a:spLocks noGrp="1"/>
          </p:cNvSpPr>
          <p:nvPr>
            <p:ph type="title"/>
          </p:nvPr>
        </p:nvSpPr>
        <p:spPr>
          <a:prstGeom prst="rect">
            <a:avLst/>
          </a:prstGeom>
        </p:spPr>
        <p:txBody>
          <a:bodyPr/>
          <a:lstStyle/>
          <a:p>
            <a:r>
              <a:t>Titeltext</a:t>
            </a:r>
          </a:p>
        </p:txBody>
      </p:sp>
      <p:sp>
        <p:nvSpPr>
          <p:cNvPr id="21"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2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bschnitts-&#10;überschrift">
    <p:spTree>
      <p:nvGrpSpPr>
        <p:cNvPr id="1" name=""/>
        <p:cNvGrpSpPr/>
        <p:nvPr/>
      </p:nvGrpSpPr>
      <p:grpSpPr>
        <a:xfrm>
          <a:off x="0" y="0"/>
          <a:ext cx="0" cy="0"/>
          <a:chOff x="0" y="0"/>
          <a:chExt cx="0" cy="0"/>
        </a:xfrm>
      </p:grpSpPr>
      <p:sp>
        <p:nvSpPr>
          <p:cNvPr id="29" name="Titeltext"/>
          <p:cNvSpPr txBox="1">
            <a:spLocks noGrp="1"/>
          </p:cNvSpPr>
          <p:nvPr>
            <p:ph type="title"/>
          </p:nvPr>
        </p:nvSpPr>
        <p:spPr>
          <a:xfrm>
            <a:off x="1295400" y="1761065"/>
            <a:ext cx="9590552" cy="1828815"/>
          </a:xfrm>
          <a:prstGeom prst="rect">
            <a:avLst/>
          </a:prstGeom>
        </p:spPr>
        <p:txBody>
          <a:bodyPr anchor="b"/>
          <a:lstStyle/>
          <a:p>
            <a:r>
              <a:t>Titeltext</a:t>
            </a:r>
          </a:p>
        </p:txBody>
      </p:sp>
      <p:sp>
        <p:nvSpPr>
          <p:cNvPr id="30" name="Textebene 1…"/>
          <p:cNvSpPr txBox="1">
            <a:spLocks noGrp="1"/>
          </p:cNvSpPr>
          <p:nvPr>
            <p:ph type="body" sz="quarter" idx="1"/>
          </p:nvPr>
        </p:nvSpPr>
        <p:spPr>
          <a:xfrm>
            <a:off x="1295400" y="3589878"/>
            <a:ext cx="9590552" cy="1507056"/>
          </a:xfrm>
          <a:prstGeom prst="rect">
            <a:avLst/>
          </a:prstGeom>
        </p:spPr>
        <p:txBody>
          <a:bodyPr/>
          <a:lstStyle>
            <a:lvl1pPr marL="0" indent="0" algn="ctr">
              <a:buClrTx/>
              <a:buSzTx/>
              <a:buFontTx/>
              <a:buNone/>
              <a:defRPr>
                <a:solidFill>
                  <a:srgbClr val="FFFFFF"/>
                </a:solidFill>
              </a:defRPr>
            </a:lvl1pPr>
            <a:lvl2pPr marL="0" indent="0" algn="ctr">
              <a:buClrTx/>
              <a:buSzTx/>
              <a:buFontTx/>
              <a:buNone/>
              <a:defRPr>
                <a:solidFill>
                  <a:srgbClr val="FFFFFF"/>
                </a:solidFill>
              </a:defRPr>
            </a:lvl2pPr>
            <a:lvl3pPr marL="0" indent="0" algn="ctr">
              <a:buClrTx/>
              <a:buSzTx/>
              <a:buFontTx/>
              <a:buNone/>
              <a:defRPr>
                <a:solidFill>
                  <a:srgbClr val="FFFFFF"/>
                </a:solidFill>
              </a:defRPr>
            </a:lvl3pPr>
            <a:lvl4pPr marL="0" indent="0" algn="ctr">
              <a:buClrTx/>
              <a:buSzTx/>
              <a:buFontTx/>
              <a:buNone/>
              <a:defRPr>
                <a:solidFill>
                  <a:srgbClr val="FFFFFF"/>
                </a:solidFill>
              </a:defRPr>
            </a:lvl4pPr>
            <a:lvl5pPr marL="0" indent="0" algn="ctr">
              <a:buClrTx/>
              <a:buSzTx/>
              <a:buFontTx/>
              <a:buNone/>
              <a:defRPr>
                <a:solidFill>
                  <a:srgbClr val="FFFFFF"/>
                </a:solidFill>
              </a:defRPr>
            </a:lvl5pPr>
          </a:lstStyle>
          <a:p>
            <a:r>
              <a:t>Textebene 1</a:t>
            </a:r>
          </a:p>
          <a:p>
            <a:pPr lvl="1"/>
            <a:r>
              <a:t>Textebene 2</a:t>
            </a:r>
          </a:p>
          <a:p>
            <a:pPr lvl="2"/>
            <a:r>
              <a:t>Textebene 3</a:t>
            </a:r>
          </a:p>
          <a:p>
            <a:pPr lvl="3"/>
            <a:r>
              <a:t>Textebene 4</a:t>
            </a:r>
          </a:p>
          <a:p>
            <a:pPr lvl="4"/>
            <a:r>
              <a:t>Textebene 5</a:t>
            </a:r>
          </a:p>
        </p:txBody>
      </p:sp>
      <p:sp>
        <p:nvSpPr>
          <p:cNvPr id="3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Zwei Inhalte">
    <p:spTree>
      <p:nvGrpSpPr>
        <p:cNvPr id="1" name=""/>
        <p:cNvGrpSpPr/>
        <p:nvPr/>
      </p:nvGrpSpPr>
      <p:grpSpPr>
        <a:xfrm>
          <a:off x="0" y="0"/>
          <a:ext cx="0" cy="0"/>
          <a:chOff x="0" y="0"/>
          <a:chExt cx="0" cy="0"/>
        </a:xfrm>
      </p:grpSpPr>
      <p:sp>
        <p:nvSpPr>
          <p:cNvPr id="38" name="Titeltext"/>
          <p:cNvSpPr txBox="1">
            <a:spLocks noGrp="1"/>
          </p:cNvSpPr>
          <p:nvPr>
            <p:ph type="title"/>
          </p:nvPr>
        </p:nvSpPr>
        <p:spPr>
          <a:prstGeom prst="rect">
            <a:avLst/>
          </a:prstGeom>
        </p:spPr>
        <p:txBody>
          <a:bodyPr/>
          <a:lstStyle/>
          <a:p>
            <a:r>
              <a:t>Titeltext</a:t>
            </a:r>
          </a:p>
        </p:txBody>
      </p:sp>
      <p:sp>
        <p:nvSpPr>
          <p:cNvPr id="39" name="Textebene 1…"/>
          <p:cNvSpPr txBox="1">
            <a:spLocks noGrp="1"/>
          </p:cNvSpPr>
          <p:nvPr>
            <p:ph type="body" sz="half" idx="1"/>
          </p:nvPr>
        </p:nvSpPr>
        <p:spPr>
          <a:xfrm>
            <a:off x="913794" y="1732447"/>
            <a:ext cx="5060499" cy="4058753"/>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4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ergleich">
    <p:spTree>
      <p:nvGrpSpPr>
        <p:cNvPr id="1" name=""/>
        <p:cNvGrpSpPr/>
        <p:nvPr/>
      </p:nvGrpSpPr>
      <p:grpSpPr>
        <a:xfrm>
          <a:off x="0" y="0"/>
          <a:ext cx="0" cy="0"/>
          <a:chOff x="0" y="0"/>
          <a:chExt cx="0" cy="0"/>
        </a:xfrm>
      </p:grpSpPr>
      <p:pic>
        <p:nvPicPr>
          <p:cNvPr id="47" name="Picture 19" descr="Picture 19"/>
          <p:cNvPicPr>
            <a:picLocks noChangeAspect="1"/>
          </p:cNvPicPr>
          <p:nvPr/>
        </p:nvPicPr>
        <p:blipFill>
          <a:blip r:embed="rId2"/>
          <a:stretch>
            <a:fillRect/>
          </a:stretch>
        </p:blipFill>
        <p:spPr>
          <a:xfrm>
            <a:off x="-179450" y="1551167"/>
            <a:ext cx="6330566" cy="5160874"/>
          </a:xfrm>
          <a:prstGeom prst="rect">
            <a:avLst/>
          </a:prstGeom>
          <a:ln w="12700">
            <a:miter lim="400000"/>
          </a:ln>
        </p:spPr>
      </p:pic>
      <p:pic>
        <p:nvPicPr>
          <p:cNvPr id="48" name="Picture 20" descr="Picture 20"/>
          <p:cNvPicPr>
            <a:picLocks noChangeAspect="1"/>
          </p:cNvPicPr>
          <p:nvPr/>
        </p:nvPicPr>
        <p:blipFill>
          <a:blip r:embed="rId2"/>
          <a:stretch>
            <a:fillRect/>
          </a:stretch>
        </p:blipFill>
        <p:spPr>
          <a:xfrm>
            <a:off x="6151779" y="1540305"/>
            <a:ext cx="6330567" cy="5160873"/>
          </a:xfrm>
          <a:prstGeom prst="rect">
            <a:avLst/>
          </a:prstGeom>
          <a:ln w="12700">
            <a:miter lim="400000"/>
          </a:ln>
        </p:spPr>
      </p:pic>
      <p:sp>
        <p:nvSpPr>
          <p:cNvPr id="49" name="Titeltext"/>
          <p:cNvSpPr txBox="1">
            <a:spLocks noGrp="1"/>
          </p:cNvSpPr>
          <p:nvPr>
            <p:ph type="title"/>
          </p:nvPr>
        </p:nvSpPr>
        <p:spPr>
          <a:prstGeom prst="rect">
            <a:avLst/>
          </a:prstGeom>
        </p:spPr>
        <p:txBody>
          <a:bodyPr/>
          <a:lstStyle/>
          <a:p>
            <a:r>
              <a:t>Titeltext</a:t>
            </a:r>
          </a:p>
        </p:txBody>
      </p:sp>
      <p:sp>
        <p:nvSpPr>
          <p:cNvPr id="50" name="Textebene 1…"/>
          <p:cNvSpPr txBox="1">
            <a:spLocks noGrp="1"/>
          </p:cNvSpPr>
          <p:nvPr>
            <p:ph type="body" sz="quarter" idx="1"/>
          </p:nvPr>
        </p:nvSpPr>
        <p:spPr>
          <a:xfrm>
            <a:off x="1005872" y="1835253"/>
            <a:ext cx="4771881" cy="544887"/>
          </a:xfrm>
          <a:prstGeom prst="rect">
            <a:avLst/>
          </a:prstGeom>
        </p:spPr>
        <p:txBody>
          <a:bodyPr anchor="b"/>
          <a:lstStyle>
            <a:lvl1pPr marL="0" indent="0" algn="ctr">
              <a:buClrTx/>
              <a:buSzTx/>
              <a:buFontTx/>
              <a:buNone/>
              <a:defRPr sz="2400" u="sng"/>
            </a:lvl1pPr>
            <a:lvl2pPr marL="0" indent="0" algn="ctr">
              <a:buClrTx/>
              <a:buSzTx/>
              <a:buFontTx/>
              <a:buNone/>
              <a:defRPr sz="2400" u="sng"/>
            </a:lvl2pPr>
            <a:lvl3pPr marL="0" indent="0" algn="ctr">
              <a:buClrTx/>
              <a:buSzTx/>
              <a:buFontTx/>
              <a:buNone/>
              <a:defRPr sz="2400" u="sng"/>
            </a:lvl3pPr>
            <a:lvl4pPr marL="0" indent="0" algn="ctr">
              <a:buClrTx/>
              <a:buSzTx/>
              <a:buFontTx/>
              <a:buNone/>
              <a:defRPr sz="2400" u="sng"/>
            </a:lvl4pPr>
            <a:lvl5pPr marL="0" indent="0" algn="ctr">
              <a:buClrTx/>
              <a:buSzTx/>
              <a:buFontTx/>
              <a:buNone/>
              <a:defRPr sz="2400" u="sng"/>
            </a:lvl5pPr>
          </a:lstStyle>
          <a:p>
            <a:r>
              <a:t>Textebene 1</a:t>
            </a:r>
          </a:p>
          <a:p>
            <a:pPr lvl="1"/>
            <a:r>
              <a:t>Textebene 2</a:t>
            </a:r>
          </a:p>
          <a:p>
            <a:pPr lvl="2"/>
            <a:r>
              <a:t>Textebene 3</a:t>
            </a:r>
          </a:p>
          <a:p>
            <a:pPr lvl="3"/>
            <a:r>
              <a:t>Textebene 4</a:t>
            </a:r>
          </a:p>
          <a:p>
            <a:pPr lvl="4"/>
            <a:r>
              <a:t>Textebene 5</a:t>
            </a:r>
          </a:p>
        </p:txBody>
      </p:sp>
      <p:sp>
        <p:nvSpPr>
          <p:cNvPr id="51" name="Text Placeholder 4"/>
          <p:cNvSpPr>
            <a:spLocks noGrp="1"/>
          </p:cNvSpPr>
          <p:nvPr>
            <p:ph type="body" sz="quarter" idx="21"/>
          </p:nvPr>
        </p:nvSpPr>
        <p:spPr>
          <a:xfrm>
            <a:off x="6294966" y="1835254"/>
            <a:ext cx="4895332" cy="544885"/>
          </a:xfrm>
          <a:prstGeom prst="rect">
            <a:avLst/>
          </a:prstGeom>
        </p:spPr>
        <p:txBody>
          <a:bodyPr anchor="b"/>
          <a:lstStyle/>
          <a:p>
            <a:endParaRPr/>
          </a:p>
        </p:txBody>
      </p:sp>
      <p:sp>
        <p:nvSpPr>
          <p:cNvPr id="5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59" name="Titeltext"/>
          <p:cNvSpPr txBox="1">
            <a:spLocks noGrp="1"/>
          </p:cNvSpPr>
          <p:nvPr>
            <p:ph type="title"/>
          </p:nvPr>
        </p:nvSpPr>
        <p:spPr>
          <a:prstGeom prst="rect">
            <a:avLst/>
          </a:prstGeom>
        </p:spPr>
        <p:txBody>
          <a:bodyPr/>
          <a:lstStyle/>
          <a:p>
            <a:r>
              <a:t>Titeltext</a:t>
            </a:r>
          </a:p>
        </p:txBody>
      </p:sp>
      <p:sp>
        <p:nvSpPr>
          <p:cNvPr id="6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6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nhalt mit Überschrift">
    <p:spTree>
      <p:nvGrpSpPr>
        <p:cNvPr id="1" name=""/>
        <p:cNvGrpSpPr/>
        <p:nvPr/>
      </p:nvGrpSpPr>
      <p:grpSpPr>
        <a:xfrm>
          <a:off x="0" y="0"/>
          <a:ext cx="0" cy="0"/>
          <a:chOff x="0" y="0"/>
          <a:chExt cx="0" cy="0"/>
        </a:xfrm>
      </p:grpSpPr>
      <p:sp>
        <p:nvSpPr>
          <p:cNvPr id="74" name="Titeltext"/>
          <p:cNvSpPr txBox="1">
            <a:spLocks noGrp="1"/>
          </p:cNvSpPr>
          <p:nvPr>
            <p:ph type="title"/>
          </p:nvPr>
        </p:nvSpPr>
        <p:spPr>
          <a:xfrm>
            <a:off x="913794" y="609600"/>
            <a:ext cx="3706891" cy="1821920"/>
          </a:xfrm>
          <a:prstGeom prst="rect">
            <a:avLst/>
          </a:prstGeom>
        </p:spPr>
        <p:txBody>
          <a:bodyPr anchor="b"/>
          <a:lstStyle>
            <a:lvl1pPr>
              <a:defRPr sz="2400"/>
            </a:lvl1pPr>
          </a:lstStyle>
          <a:p>
            <a:r>
              <a:t>Titeltext</a:t>
            </a:r>
          </a:p>
        </p:txBody>
      </p:sp>
      <p:sp>
        <p:nvSpPr>
          <p:cNvPr id="75" name="Textebene 1…"/>
          <p:cNvSpPr txBox="1">
            <a:spLocks noGrp="1"/>
          </p:cNvSpPr>
          <p:nvPr>
            <p:ph type="body" sz="half" idx="1"/>
          </p:nvPr>
        </p:nvSpPr>
        <p:spPr>
          <a:xfrm>
            <a:off x="4855633" y="609600"/>
            <a:ext cx="6411925" cy="5181600"/>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76" name="Text Placeholder 3"/>
          <p:cNvSpPr>
            <a:spLocks noGrp="1"/>
          </p:cNvSpPr>
          <p:nvPr>
            <p:ph type="body" sz="quarter" idx="21"/>
          </p:nvPr>
        </p:nvSpPr>
        <p:spPr>
          <a:xfrm>
            <a:off x="913794" y="2431518"/>
            <a:ext cx="3706891" cy="3359682"/>
          </a:xfrm>
          <a:prstGeom prst="rect">
            <a:avLst/>
          </a:prstGeom>
        </p:spPr>
        <p:txBody>
          <a:bodyPr/>
          <a:lstStyle/>
          <a:p>
            <a:endParaRPr/>
          </a:p>
        </p:txBody>
      </p:sp>
      <p:sp>
        <p:nvSpPr>
          <p:cNvPr id="7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ld mit Überschrift">
    <p:spTree>
      <p:nvGrpSpPr>
        <p:cNvPr id="1" name=""/>
        <p:cNvGrpSpPr/>
        <p:nvPr/>
      </p:nvGrpSpPr>
      <p:grpSpPr>
        <a:xfrm>
          <a:off x="0" y="0"/>
          <a:ext cx="0" cy="0"/>
          <a:chOff x="0" y="0"/>
          <a:chExt cx="0" cy="0"/>
        </a:xfrm>
      </p:grpSpPr>
      <p:pic>
        <p:nvPicPr>
          <p:cNvPr id="84" name="Picture 21" descr="Picture 21"/>
          <p:cNvPicPr>
            <a:picLocks noChangeAspect="1"/>
          </p:cNvPicPr>
          <p:nvPr/>
        </p:nvPicPr>
        <p:blipFill>
          <a:blip r:embed="rId2"/>
          <a:stretch>
            <a:fillRect/>
          </a:stretch>
        </p:blipFill>
        <p:spPr>
          <a:xfrm>
            <a:off x="7293664" y="609600"/>
            <a:ext cx="3584167" cy="5204832"/>
          </a:xfrm>
          <a:prstGeom prst="rect">
            <a:avLst/>
          </a:prstGeom>
          <a:ln w="12700">
            <a:miter lim="400000"/>
          </a:ln>
        </p:spPr>
      </p:pic>
      <p:sp>
        <p:nvSpPr>
          <p:cNvPr id="85" name="Titeltext"/>
          <p:cNvSpPr txBox="1">
            <a:spLocks noGrp="1"/>
          </p:cNvSpPr>
          <p:nvPr>
            <p:ph type="title"/>
          </p:nvPr>
        </p:nvSpPr>
        <p:spPr>
          <a:xfrm>
            <a:off x="913794" y="609921"/>
            <a:ext cx="5934951" cy="1829340"/>
          </a:xfrm>
          <a:prstGeom prst="rect">
            <a:avLst/>
          </a:prstGeom>
        </p:spPr>
        <p:txBody>
          <a:bodyPr anchor="b"/>
          <a:lstStyle>
            <a:lvl1pPr>
              <a:defRPr sz="3200"/>
            </a:lvl1pPr>
          </a:lstStyle>
          <a:p>
            <a:r>
              <a:t>Titeltext</a:t>
            </a:r>
          </a:p>
        </p:txBody>
      </p:sp>
      <p:sp>
        <p:nvSpPr>
          <p:cNvPr id="86" name="Picture Placeholder 2"/>
          <p:cNvSpPr>
            <a:spLocks noGrp="1"/>
          </p:cNvSpPr>
          <p:nvPr>
            <p:ph type="pic" sz="quarter" idx="21"/>
          </p:nvPr>
        </p:nvSpPr>
        <p:spPr>
          <a:xfrm>
            <a:off x="7442551" y="763701"/>
            <a:ext cx="3275751" cy="4912824"/>
          </a:xfrm>
          <a:prstGeom prst="rect">
            <a:avLst/>
          </a:prstGeom>
          <a:effectLst>
            <a:outerShdw blurRad="38100" dist="25400" dir="4440000" rotWithShape="0">
              <a:srgbClr val="000000">
                <a:alpha val="36000"/>
              </a:srgbClr>
            </a:outerShdw>
          </a:effectLst>
        </p:spPr>
        <p:txBody>
          <a:bodyPr lIns="91439" tIns="45719" rIns="91439" bIns="45719">
            <a:noAutofit/>
          </a:bodyPr>
          <a:lstStyle/>
          <a:p>
            <a:endParaRPr/>
          </a:p>
        </p:txBody>
      </p:sp>
      <p:sp>
        <p:nvSpPr>
          <p:cNvPr id="87" name="Textebene 1…"/>
          <p:cNvSpPr txBox="1">
            <a:spLocks noGrp="1"/>
          </p:cNvSpPr>
          <p:nvPr>
            <p:ph type="body" sz="half" idx="1"/>
          </p:nvPr>
        </p:nvSpPr>
        <p:spPr>
          <a:xfrm>
            <a:off x="913794" y="2439260"/>
            <a:ext cx="5934951" cy="3376136"/>
          </a:xfrm>
          <a:prstGeom prst="rect">
            <a:avLst/>
          </a:prstGeom>
        </p:spPr>
        <p:txBody>
          <a:bodyPr/>
          <a:lstStyle>
            <a:lvl1pPr marL="0" indent="0" algn="ctr">
              <a:buClrTx/>
              <a:buSzTx/>
              <a:buFontTx/>
              <a:buNone/>
              <a:defRPr sz="1600"/>
            </a:lvl1pPr>
            <a:lvl2pPr marL="0" indent="0" algn="ctr">
              <a:buClrTx/>
              <a:buSzTx/>
              <a:buFontTx/>
              <a:buNone/>
              <a:defRPr sz="1600"/>
            </a:lvl2pPr>
            <a:lvl3pPr marL="0" indent="0" algn="ctr">
              <a:buClrTx/>
              <a:buSzTx/>
              <a:buFontTx/>
              <a:buNone/>
              <a:defRPr sz="1600"/>
            </a:lvl3pPr>
            <a:lvl4pPr marL="0" indent="0" algn="ctr">
              <a:buClrTx/>
              <a:buSzTx/>
              <a:buFontTx/>
              <a:buNone/>
              <a:defRPr sz="1600"/>
            </a:lvl4pPr>
            <a:lvl5pPr marL="0" indent="0" algn="ctr">
              <a:buClrTx/>
              <a:buSzTx/>
              <a:buFontTx/>
              <a:buNone/>
              <a:defRPr sz="1600"/>
            </a:lvl5pPr>
          </a:lstStyle>
          <a:p>
            <a:r>
              <a:t>Textebene 1</a:t>
            </a:r>
          </a:p>
          <a:p>
            <a:pPr lvl="1"/>
            <a:r>
              <a:t>Textebene 2</a:t>
            </a:r>
          </a:p>
          <a:p>
            <a:pPr lvl="2"/>
            <a:r>
              <a:t>Textebene 3</a:t>
            </a:r>
          </a:p>
          <a:p>
            <a:pPr lvl="3"/>
            <a:r>
              <a:t>Textebene 4</a:t>
            </a:r>
          </a:p>
          <a:p>
            <a:pPr lvl="4"/>
            <a:r>
              <a:t>Textebene 5</a:t>
            </a:r>
          </a:p>
        </p:txBody>
      </p:sp>
      <p:sp>
        <p:nvSpPr>
          <p:cNvPr id="8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913794" y="609600"/>
            <a:ext cx="10353764" cy="970450"/>
          </a:xfrm>
          <a:prstGeom prst="rect">
            <a:avLst/>
          </a:prstGeom>
          <a:ln w="12700">
            <a:miter lim="400000"/>
          </a:ln>
          <a:effectLst>
            <a:outerShdw blurRad="25400" dir="17880000" rotWithShape="0">
              <a:srgbClr val="000000">
                <a:alpha val="46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Titeltext</a:t>
            </a:r>
          </a:p>
        </p:txBody>
      </p:sp>
      <p:sp>
        <p:nvSpPr>
          <p:cNvPr id="3" name="Textebene 1…"/>
          <p:cNvSpPr txBox="1">
            <a:spLocks noGrp="1"/>
          </p:cNvSpPr>
          <p:nvPr>
            <p:ph type="body" idx="1"/>
          </p:nvPr>
        </p:nvSpPr>
        <p:spPr>
          <a:xfrm>
            <a:off x="913794" y="1732447"/>
            <a:ext cx="10353764" cy="4058753"/>
          </a:xfrm>
          <a:prstGeom prst="rect">
            <a:avLst/>
          </a:prstGeom>
          <a:ln w="12700">
            <a:miter lim="400000"/>
          </a:ln>
          <a:effectLst>
            <a:outerShdw blurRad="25400" dir="17880000" rotWithShape="0">
              <a:srgbClr val="000000">
                <a:alpha val="46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Textebene 1</a:t>
            </a:r>
          </a:p>
          <a:p>
            <a:pPr lvl="1"/>
            <a:r>
              <a:t>Textebene 2</a:t>
            </a:r>
          </a:p>
          <a:p>
            <a:pPr lvl="2"/>
            <a:r>
              <a:t>Textebene 3</a:t>
            </a:r>
          </a:p>
          <a:p>
            <a:pPr lvl="3"/>
            <a:r>
              <a:t>Textebene 4</a:t>
            </a:r>
          </a:p>
          <a:p>
            <a:pPr lvl="4"/>
            <a:r>
              <a:t>Textebene 5</a:t>
            </a:r>
          </a:p>
        </p:txBody>
      </p:sp>
      <p:sp>
        <p:nvSpPr>
          <p:cNvPr id="4" name="Foliennummer"/>
          <p:cNvSpPr txBox="1">
            <a:spLocks noGrp="1"/>
          </p:cNvSpPr>
          <p:nvPr>
            <p:ph type="sldNum" sz="quarter" idx="2"/>
          </p:nvPr>
        </p:nvSpPr>
        <p:spPr>
          <a:xfrm>
            <a:off x="11036417" y="5937568"/>
            <a:ext cx="231139" cy="256539"/>
          </a:xfrm>
          <a:prstGeom prst="rect">
            <a:avLst/>
          </a:prstGeom>
          <a:ln w="12700">
            <a:miter lim="400000"/>
          </a:ln>
        </p:spPr>
        <p:txBody>
          <a:bodyPr wrap="none" lIns="45718" tIns="45718" rIns="45718" bIns="45718" anchor="ctr">
            <a:spAutoFit/>
          </a:bodyPr>
          <a:lstStyle>
            <a:lvl1pPr algn="r">
              <a:defRPr sz="1000">
                <a:solidFill>
                  <a:srgbClr val="F2F2F2"/>
                </a:solidFill>
                <a:effectLst>
                  <a:outerShdw blurRad="50800" dist="38100" dir="2700000" rotWithShape="0">
                    <a:srgbClr val="000000">
                      <a:alpha val="43000"/>
                    </a:srgbClr>
                  </a:outerShdw>
                </a:effectLst>
                <a:latin typeface="Calisto MT"/>
                <a:ea typeface="Calisto MT"/>
                <a:cs typeface="Calisto MT"/>
                <a:sym typeface="Calisto MT"/>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457200" rtl="0" latinLnBrk="0">
        <a:lnSpc>
          <a:spcPct val="100000"/>
        </a:lnSpc>
        <a:spcBef>
          <a:spcPts val="0"/>
        </a:spcBef>
        <a:spcAft>
          <a:spcPts val="0"/>
        </a:spcAft>
        <a:buClrTx/>
        <a:buSzTx/>
        <a:buFontTx/>
        <a:buNone/>
        <a:tabLst/>
        <a:defRPr sz="4000" b="0" i="0" u="none" strike="noStrike" cap="none" spc="0" baseline="0">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uFillTx/>
          <a:latin typeface="Calisto MT"/>
          <a:ea typeface="Calisto MT"/>
          <a:cs typeface="Calisto MT"/>
          <a:sym typeface="Calisto MT"/>
        </a:defRPr>
      </a:lvl1pPr>
      <a:lvl2pPr marL="0" marR="0" indent="0" algn="ctr" defTabSz="457200" rtl="0" latinLnBrk="0">
        <a:lnSpc>
          <a:spcPct val="100000"/>
        </a:lnSpc>
        <a:spcBef>
          <a:spcPts val="0"/>
        </a:spcBef>
        <a:spcAft>
          <a:spcPts val="0"/>
        </a:spcAft>
        <a:buClrTx/>
        <a:buSzTx/>
        <a:buFontTx/>
        <a:buNone/>
        <a:tabLst/>
        <a:defRPr sz="4000" b="0" i="0" u="none" strike="noStrike" cap="none" spc="0" baseline="0">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uFillTx/>
          <a:latin typeface="Calisto MT"/>
          <a:ea typeface="Calisto MT"/>
          <a:cs typeface="Calisto MT"/>
          <a:sym typeface="Calisto MT"/>
        </a:defRPr>
      </a:lvl2pPr>
      <a:lvl3pPr marL="0" marR="0" indent="0" algn="ctr" defTabSz="457200" rtl="0" latinLnBrk="0">
        <a:lnSpc>
          <a:spcPct val="100000"/>
        </a:lnSpc>
        <a:spcBef>
          <a:spcPts val="0"/>
        </a:spcBef>
        <a:spcAft>
          <a:spcPts val="0"/>
        </a:spcAft>
        <a:buClrTx/>
        <a:buSzTx/>
        <a:buFontTx/>
        <a:buNone/>
        <a:tabLst/>
        <a:defRPr sz="4000" b="0" i="0" u="none" strike="noStrike" cap="none" spc="0" baseline="0">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uFillTx/>
          <a:latin typeface="Calisto MT"/>
          <a:ea typeface="Calisto MT"/>
          <a:cs typeface="Calisto MT"/>
          <a:sym typeface="Calisto MT"/>
        </a:defRPr>
      </a:lvl3pPr>
      <a:lvl4pPr marL="0" marR="0" indent="0" algn="ctr" defTabSz="457200" rtl="0" latinLnBrk="0">
        <a:lnSpc>
          <a:spcPct val="100000"/>
        </a:lnSpc>
        <a:spcBef>
          <a:spcPts val="0"/>
        </a:spcBef>
        <a:spcAft>
          <a:spcPts val="0"/>
        </a:spcAft>
        <a:buClrTx/>
        <a:buSzTx/>
        <a:buFontTx/>
        <a:buNone/>
        <a:tabLst/>
        <a:defRPr sz="4000" b="0" i="0" u="none" strike="noStrike" cap="none" spc="0" baseline="0">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uFillTx/>
          <a:latin typeface="Calisto MT"/>
          <a:ea typeface="Calisto MT"/>
          <a:cs typeface="Calisto MT"/>
          <a:sym typeface="Calisto MT"/>
        </a:defRPr>
      </a:lvl4pPr>
      <a:lvl5pPr marL="0" marR="0" indent="0" algn="ctr" defTabSz="457200" rtl="0" latinLnBrk="0">
        <a:lnSpc>
          <a:spcPct val="100000"/>
        </a:lnSpc>
        <a:spcBef>
          <a:spcPts val="0"/>
        </a:spcBef>
        <a:spcAft>
          <a:spcPts val="0"/>
        </a:spcAft>
        <a:buClrTx/>
        <a:buSzTx/>
        <a:buFontTx/>
        <a:buNone/>
        <a:tabLst/>
        <a:defRPr sz="4000" b="0" i="0" u="none" strike="noStrike" cap="none" spc="0" baseline="0">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uFillTx/>
          <a:latin typeface="Calisto MT"/>
          <a:ea typeface="Calisto MT"/>
          <a:cs typeface="Calisto MT"/>
          <a:sym typeface="Calisto MT"/>
        </a:defRPr>
      </a:lvl5pPr>
      <a:lvl6pPr marL="0" marR="0" indent="0" algn="ctr" defTabSz="457200" rtl="0" latinLnBrk="0">
        <a:lnSpc>
          <a:spcPct val="100000"/>
        </a:lnSpc>
        <a:spcBef>
          <a:spcPts val="0"/>
        </a:spcBef>
        <a:spcAft>
          <a:spcPts val="0"/>
        </a:spcAft>
        <a:buClrTx/>
        <a:buSzTx/>
        <a:buFontTx/>
        <a:buNone/>
        <a:tabLst/>
        <a:defRPr sz="4000" b="0" i="0" u="none" strike="noStrike" cap="none" spc="0" baseline="0">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uFillTx/>
          <a:latin typeface="Calisto MT"/>
          <a:ea typeface="Calisto MT"/>
          <a:cs typeface="Calisto MT"/>
          <a:sym typeface="Calisto MT"/>
        </a:defRPr>
      </a:lvl6pPr>
      <a:lvl7pPr marL="0" marR="0" indent="0" algn="ctr" defTabSz="457200" rtl="0" latinLnBrk="0">
        <a:lnSpc>
          <a:spcPct val="100000"/>
        </a:lnSpc>
        <a:spcBef>
          <a:spcPts val="0"/>
        </a:spcBef>
        <a:spcAft>
          <a:spcPts val="0"/>
        </a:spcAft>
        <a:buClrTx/>
        <a:buSzTx/>
        <a:buFontTx/>
        <a:buNone/>
        <a:tabLst/>
        <a:defRPr sz="4000" b="0" i="0" u="none" strike="noStrike" cap="none" spc="0" baseline="0">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uFillTx/>
          <a:latin typeface="Calisto MT"/>
          <a:ea typeface="Calisto MT"/>
          <a:cs typeface="Calisto MT"/>
          <a:sym typeface="Calisto MT"/>
        </a:defRPr>
      </a:lvl7pPr>
      <a:lvl8pPr marL="0" marR="0" indent="0" algn="ctr" defTabSz="457200" rtl="0" latinLnBrk="0">
        <a:lnSpc>
          <a:spcPct val="100000"/>
        </a:lnSpc>
        <a:spcBef>
          <a:spcPts val="0"/>
        </a:spcBef>
        <a:spcAft>
          <a:spcPts val="0"/>
        </a:spcAft>
        <a:buClrTx/>
        <a:buSzTx/>
        <a:buFontTx/>
        <a:buNone/>
        <a:tabLst/>
        <a:defRPr sz="4000" b="0" i="0" u="none" strike="noStrike" cap="none" spc="0" baseline="0">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uFillTx/>
          <a:latin typeface="Calisto MT"/>
          <a:ea typeface="Calisto MT"/>
          <a:cs typeface="Calisto MT"/>
          <a:sym typeface="Calisto MT"/>
        </a:defRPr>
      </a:lvl8pPr>
      <a:lvl9pPr marL="0" marR="0" indent="0" algn="ctr" defTabSz="457200" rtl="0" latinLnBrk="0">
        <a:lnSpc>
          <a:spcPct val="100000"/>
        </a:lnSpc>
        <a:spcBef>
          <a:spcPts val="0"/>
        </a:spcBef>
        <a:spcAft>
          <a:spcPts val="0"/>
        </a:spcAft>
        <a:buClrTx/>
        <a:buSzTx/>
        <a:buFontTx/>
        <a:buNone/>
        <a:tabLst/>
        <a:defRPr sz="4000" b="0" i="0" u="none" strike="noStrike" cap="none" spc="0" baseline="0">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uFillTx/>
          <a:latin typeface="Calisto MT"/>
          <a:ea typeface="Calisto MT"/>
          <a:cs typeface="Calisto MT"/>
          <a:sym typeface="Calisto MT"/>
        </a:defRPr>
      </a:lvl9pPr>
    </p:titleStyle>
    <p:bodyStyle>
      <a:lvl1pPr marL="342900" marR="0" indent="-305999" algn="l" defTabSz="457200" rtl="0" latinLnBrk="0">
        <a:lnSpc>
          <a:spcPct val="100000"/>
        </a:lnSpc>
        <a:spcBef>
          <a:spcPts val="600"/>
        </a:spcBef>
        <a:spcAft>
          <a:spcPts val="0"/>
        </a:spcAft>
        <a:buClr>
          <a:srgbClr val="DADADA"/>
        </a:buClr>
        <a:buSzPct val="70000"/>
        <a:buFont typeface="Times Roman"/>
        <a:buChar char="±"/>
        <a:tabLst/>
        <a:defRPr sz="2000" b="0" i="0" u="none" strike="noStrike" cap="none" spc="0" baseline="0">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uFillTx/>
          <a:latin typeface="Calisto MT"/>
          <a:ea typeface="Calisto MT"/>
          <a:cs typeface="Calisto MT"/>
          <a:sym typeface="Calisto MT"/>
        </a:defRPr>
      </a:lvl1pPr>
      <a:lvl2pPr marL="749998" marR="0" indent="-299999" algn="l" defTabSz="457200" rtl="0" latinLnBrk="0">
        <a:lnSpc>
          <a:spcPct val="100000"/>
        </a:lnSpc>
        <a:spcBef>
          <a:spcPts val="600"/>
        </a:spcBef>
        <a:spcAft>
          <a:spcPts val="0"/>
        </a:spcAft>
        <a:buClr>
          <a:srgbClr val="DADADA"/>
        </a:buClr>
        <a:buSzPct val="70000"/>
        <a:buFont typeface="Times Roman"/>
        <a:buChar char="°"/>
        <a:tabLst/>
        <a:defRPr sz="2000" b="0" i="0" u="none" strike="noStrike" cap="none" spc="0" baseline="0">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uFillTx/>
          <a:latin typeface="Calisto MT"/>
          <a:ea typeface="Calisto MT"/>
          <a:cs typeface="Calisto MT"/>
          <a:sym typeface="Calisto MT"/>
        </a:defRPr>
      </a:lvl2pPr>
      <a:lvl3pPr marL="1079999" marR="0" indent="-269999" algn="l" defTabSz="457200" rtl="0" latinLnBrk="0">
        <a:lnSpc>
          <a:spcPct val="100000"/>
        </a:lnSpc>
        <a:spcBef>
          <a:spcPts val="600"/>
        </a:spcBef>
        <a:spcAft>
          <a:spcPts val="0"/>
        </a:spcAft>
        <a:buClr>
          <a:srgbClr val="DADADA"/>
        </a:buClr>
        <a:buSzPct val="70000"/>
        <a:buFont typeface="Times Roman"/>
        <a:buChar char="±"/>
        <a:tabLst/>
        <a:defRPr sz="2000" b="0" i="0" u="none" strike="noStrike" cap="none" spc="0" baseline="0">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uFillTx/>
          <a:latin typeface="Calisto MT"/>
          <a:ea typeface="Calisto MT"/>
          <a:cs typeface="Calisto MT"/>
          <a:sym typeface="Calisto MT"/>
        </a:defRPr>
      </a:lvl3pPr>
      <a:lvl4pPr marL="1478570" marR="0" indent="-308570" algn="l" defTabSz="457200" rtl="0" latinLnBrk="0">
        <a:lnSpc>
          <a:spcPct val="100000"/>
        </a:lnSpc>
        <a:spcBef>
          <a:spcPts val="600"/>
        </a:spcBef>
        <a:spcAft>
          <a:spcPts val="0"/>
        </a:spcAft>
        <a:buClr>
          <a:srgbClr val="DADADA"/>
        </a:buClr>
        <a:buSzPct val="70000"/>
        <a:buFont typeface="Times Roman"/>
        <a:buChar char="°"/>
        <a:tabLst/>
        <a:defRPr sz="2000" b="0" i="0" u="none" strike="noStrike" cap="none" spc="0" baseline="0">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uFillTx/>
          <a:latin typeface="Calisto MT"/>
          <a:ea typeface="Calisto MT"/>
          <a:cs typeface="Calisto MT"/>
          <a:sym typeface="Calisto MT"/>
        </a:defRPr>
      </a:lvl4pPr>
      <a:lvl5pPr marL="1766571" marR="0" indent="-308570" algn="l" defTabSz="457200" rtl="0" latinLnBrk="0">
        <a:lnSpc>
          <a:spcPct val="100000"/>
        </a:lnSpc>
        <a:spcBef>
          <a:spcPts val="600"/>
        </a:spcBef>
        <a:spcAft>
          <a:spcPts val="0"/>
        </a:spcAft>
        <a:buClr>
          <a:srgbClr val="DADADA"/>
        </a:buClr>
        <a:buSzPct val="70000"/>
        <a:buFont typeface="Times Roman"/>
        <a:buChar char="±"/>
        <a:tabLst/>
        <a:defRPr sz="2000" b="0" i="0" u="none" strike="noStrike" cap="none" spc="0" baseline="0">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uFillTx/>
          <a:latin typeface="Calisto MT"/>
          <a:ea typeface="Calisto MT"/>
          <a:cs typeface="Calisto MT"/>
          <a:sym typeface="Calisto MT"/>
        </a:defRPr>
      </a:lvl5pPr>
      <a:lvl6pPr marL="2112571" marR="0" indent="-326570" algn="l" defTabSz="457200" rtl="0" latinLnBrk="0">
        <a:lnSpc>
          <a:spcPct val="100000"/>
        </a:lnSpc>
        <a:spcBef>
          <a:spcPts val="600"/>
        </a:spcBef>
        <a:spcAft>
          <a:spcPts val="0"/>
        </a:spcAft>
        <a:buClr>
          <a:srgbClr val="DADADA"/>
        </a:buClr>
        <a:buSzPct val="70000"/>
        <a:buFont typeface="Times Roman"/>
        <a:buChar char="±"/>
        <a:tabLst/>
        <a:defRPr sz="2000" b="0" i="0" u="none" strike="noStrike" cap="none" spc="0" baseline="0">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uFillTx/>
          <a:latin typeface="Calisto MT"/>
          <a:ea typeface="Calisto MT"/>
          <a:cs typeface="Calisto MT"/>
          <a:sym typeface="Calisto MT"/>
        </a:defRPr>
      </a:lvl6pPr>
      <a:lvl7pPr marL="2499771" marR="0" indent="-326570" algn="l" defTabSz="457200" rtl="0" latinLnBrk="0">
        <a:lnSpc>
          <a:spcPct val="100000"/>
        </a:lnSpc>
        <a:spcBef>
          <a:spcPts val="600"/>
        </a:spcBef>
        <a:spcAft>
          <a:spcPts val="0"/>
        </a:spcAft>
        <a:buClr>
          <a:srgbClr val="DADADA"/>
        </a:buClr>
        <a:buSzPct val="70000"/>
        <a:buFont typeface="Times Roman"/>
        <a:buChar char="±"/>
        <a:tabLst/>
        <a:defRPr sz="2000" b="0" i="0" u="none" strike="noStrike" cap="none" spc="0" baseline="0">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uFillTx/>
          <a:latin typeface="Calisto MT"/>
          <a:ea typeface="Calisto MT"/>
          <a:cs typeface="Calisto MT"/>
          <a:sym typeface="Calisto MT"/>
        </a:defRPr>
      </a:lvl7pPr>
      <a:lvl8pPr marL="2886971" marR="0" indent="-326570" algn="l" defTabSz="457200" rtl="0" latinLnBrk="0">
        <a:lnSpc>
          <a:spcPct val="100000"/>
        </a:lnSpc>
        <a:spcBef>
          <a:spcPts val="600"/>
        </a:spcBef>
        <a:spcAft>
          <a:spcPts val="0"/>
        </a:spcAft>
        <a:buClr>
          <a:srgbClr val="DADADA"/>
        </a:buClr>
        <a:buSzPct val="70000"/>
        <a:buFont typeface="Times Roman"/>
        <a:buChar char="±"/>
        <a:tabLst/>
        <a:defRPr sz="2000" b="0" i="0" u="none" strike="noStrike" cap="none" spc="0" baseline="0">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uFillTx/>
          <a:latin typeface="Calisto MT"/>
          <a:ea typeface="Calisto MT"/>
          <a:cs typeface="Calisto MT"/>
          <a:sym typeface="Calisto MT"/>
        </a:defRPr>
      </a:lvl8pPr>
      <a:lvl9pPr marL="3204171" marR="0" indent="-326570" algn="l" defTabSz="457200" rtl="0" latinLnBrk="0">
        <a:lnSpc>
          <a:spcPct val="100000"/>
        </a:lnSpc>
        <a:spcBef>
          <a:spcPts val="600"/>
        </a:spcBef>
        <a:spcAft>
          <a:spcPts val="0"/>
        </a:spcAft>
        <a:buClr>
          <a:srgbClr val="DADADA"/>
        </a:buClr>
        <a:buSzPct val="70000"/>
        <a:buFont typeface="Times Roman"/>
        <a:buChar char="±"/>
        <a:tabLst/>
        <a:defRPr sz="2000" b="0" i="0" u="none" strike="noStrike" cap="none" spc="0" baseline="0">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uFillTx/>
          <a:latin typeface="Calisto MT"/>
          <a:ea typeface="Calisto MT"/>
          <a:cs typeface="Calisto MT"/>
          <a:sym typeface="Calisto MT"/>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alisto MT"/>
        </a:defRPr>
      </a:lvl1pPr>
      <a:lvl2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alisto MT"/>
        </a:defRPr>
      </a:lvl2pPr>
      <a:lvl3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alisto MT"/>
        </a:defRPr>
      </a:lvl3pPr>
      <a:lvl4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alisto MT"/>
        </a:defRPr>
      </a:lvl4pPr>
      <a:lvl5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alisto MT"/>
        </a:defRPr>
      </a:lvl5pPr>
      <a:lvl6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alisto MT"/>
        </a:defRPr>
      </a:lvl6pPr>
      <a:lvl7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alisto MT"/>
        </a:defRPr>
      </a:lvl7pPr>
      <a:lvl8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alisto MT"/>
        </a:defRPr>
      </a:lvl8pPr>
      <a:lvl9pPr marL="0" marR="0" indent="0" algn="r" defTabSz="457200" rtl="0" latinLnBrk="0">
        <a:lnSpc>
          <a:spcPct val="100000"/>
        </a:lnSpc>
        <a:spcBef>
          <a:spcPts val="0"/>
        </a:spcBef>
        <a:spcAft>
          <a:spcPts val="0"/>
        </a:spcAft>
        <a:buClrTx/>
        <a:buSzTx/>
        <a:buFontTx/>
        <a:buNone/>
        <a:tabLst/>
        <a:defRPr sz="1000" b="0"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alisto M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itel 1"/>
          <p:cNvSpPr txBox="1">
            <a:spLocks noGrp="1"/>
          </p:cNvSpPr>
          <p:nvPr>
            <p:ph type="ctrTitle"/>
          </p:nvPr>
        </p:nvSpPr>
        <p:spPr>
          <a:xfrm>
            <a:off x="1370693" y="1769540"/>
            <a:ext cx="9440034" cy="1828803"/>
          </a:xfrm>
          <a:prstGeom prst="rect">
            <a:avLst/>
          </a:prstGeom>
        </p:spPr>
        <p:txBody>
          <a:bodyPr/>
          <a:lstStyle/>
          <a:p>
            <a:r>
              <a:t>Madeline Miller:</a:t>
            </a:r>
          </a:p>
          <a:p>
            <a:r>
              <a:t>Das Lied des Achill</a:t>
            </a:r>
          </a:p>
        </p:txBody>
      </p:sp>
      <p:sp>
        <p:nvSpPr>
          <p:cNvPr id="173" name="Untertitel 2"/>
          <p:cNvSpPr txBox="1">
            <a:spLocks noGrp="1"/>
          </p:cNvSpPr>
          <p:nvPr>
            <p:ph type="subTitle" sz="quarter" idx="1"/>
          </p:nvPr>
        </p:nvSpPr>
        <p:spPr>
          <a:xfrm>
            <a:off x="1370693" y="4034566"/>
            <a:ext cx="9440034" cy="1049869"/>
          </a:xfrm>
          <a:prstGeom prst="rect">
            <a:avLst/>
          </a:prstGeom>
        </p:spPr>
        <p:txBody>
          <a:bodyPr/>
          <a:lstStyle/>
          <a:p>
            <a:r>
              <a:t>vorgestellt von Kilian Schräder</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itel 1"/>
          <p:cNvSpPr txBox="1">
            <a:spLocks noGrp="1"/>
          </p:cNvSpPr>
          <p:nvPr>
            <p:ph type="title"/>
          </p:nvPr>
        </p:nvSpPr>
        <p:spPr>
          <a:xfrm>
            <a:off x="919117" y="334297"/>
            <a:ext cx="10353765" cy="970450"/>
          </a:xfrm>
          <a:prstGeom prst="rect">
            <a:avLst/>
          </a:prstGeom>
        </p:spPr>
        <p:txBody>
          <a:bodyPr/>
          <a:lstStyle/>
          <a:p>
            <a:r>
              <a:t>Homer, </a:t>
            </a:r>
            <a:r>
              <a:rPr i="1"/>
              <a:t>Ilias</a:t>
            </a:r>
            <a:r>
              <a:t> 9,663-668 (Schadewaldt)</a:t>
            </a:r>
          </a:p>
        </p:txBody>
      </p:sp>
      <p:sp>
        <p:nvSpPr>
          <p:cNvPr id="223" name="Textplatzhalter 2"/>
          <p:cNvSpPr txBox="1">
            <a:spLocks noGrp="1"/>
          </p:cNvSpPr>
          <p:nvPr>
            <p:ph type="body" sz="quarter" idx="1"/>
          </p:nvPr>
        </p:nvSpPr>
        <p:spPr>
          <a:xfrm>
            <a:off x="1005872" y="1835253"/>
            <a:ext cx="4771881" cy="544887"/>
          </a:xfrm>
          <a:prstGeom prst="rect">
            <a:avLst/>
          </a:prstGeom>
        </p:spPr>
        <p:txBody>
          <a:bodyPr/>
          <a:lstStyle/>
          <a:p>
            <a:endParaRPr/>
          </a:p>
        </p:txBody>
      </p:sp>
      <p:pic>
        <p:nvPicPr>
          <p:cNvPr id="224" name="Grafik 5" descr="Grafik 5"/>
          <p:cNvPicPr>
            <a:picLocks noChangeAspect="1"/>
          </p:cNvPicPr>
          <p:nvPr/>
        </p:nvPicPr>
        <p:blipFill>
          <a:blip r:embed="rId2"/>
          <a:stretch>
            <a:fillRect/>
          </a:stretch>
        </p:blipFill>
        <p:spPr>
          <a:xfrm>
            <a:off x="157316" y="1645456"/>
            <a:ext cx="5938684" cy="1979562"/>
          </a:xfrm>
          <a:prstGeom prst="rect">
            <a:avLst/>
          </a:prstGeom>
          <a:ln w="12700">
            <a:miter lim="400000"/>
          </a:ln>
        </p:spPr>
      </p:pic>
      <p:sp>
        <p:nvSpPr>
          <p:cNvPr id="225" name="Textfeld 7"/>
          <p:cNvSpPr txBox="1"/>
          <p:nvPr/>
        </p:nvSpPr>
        <p:spPr>
          <a:xfrm>
            <a:off x="6282811" y="1681377"/>
            <a:ext cx="5840363" cy="38872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nSpc>
                <a:spcPct val="120000"/>
              </a:lnSpc>
              <a:defRPr sz="2300">
                <a:solidFill>
                  <a:srgbClr val="FFFFFF"/>
                </a:solidFill>
                <a:latin typeface="Palatino Linotype"/>
                <a:ea typeface="Palatino Linotype"/>
                <a:cs typeface="Palatino Linotype"/>
                <a:sym typeface="Palatino Linotype"/>
              </a:defRPr>
            </a:pPr>
            <a:r>
              <a:rPr dirty="0"/>
              <a:t>„</a:t>
            </a:r>
            <a:r>
              <a:rPr dirty="0">
                <a:latin typeface="PalatinoLinotype-Roman"/>
                <a:ea typeface="PalatinoLinotype-Roman"/>
                <a:cs typeface="PalatinoLinotype-Roman"/>
                <a:sym typeface="PalatinoLinotype-Roman"/>
              </a:rPr>
              <a:t>Aber </a:t>
            </a:r>
            <a:r>
              <a:rPr dirty="0" err="1">
                <a:latin typeface="PalatinoLinotype-Roman"/>
                <a:ea typeface="PalatinoLinotype-Roman"/>
                <a:cs typeface="PalatinoLinotype-Roman"/>
                <a:sym typeface="PalatinoLinotype-Roman"/>
              </a:rPr>
              <a:t>Achilleus</a:t>
            </a:r>
            <a:r>
              <a:rPr dirty="0">
                <a:latin typeface="PalatinoLinotype-Roman"/>
                <a:ea typeface="PalatinoLinotype-Roman"/>
                <a:cs typeface="PalatinoLinotype-Roman"/>
                <a:sym typeface="PalatinoLinotype-Roman"/>
              </a:rPr>
              <a:t> </a:t>
            </a:r>
            <a:r>
              <a:rPr dirty="0" err="1">
                <a:latin typeface="PalatinoLinotype-Roman"/>
                <a:ea typeface="PalatinoLinotype-Roman"/>
                <a:cs typeface="PalatinoLinotype-Roman"/>
                <a:sym typeface="PalatinoLinotype-Roman"/>
              </a:rPr>
              <a:t>schlief</a:t>
            </a:r>
            <a:r>
              <a:rPr dirty="0">
                <a:latin typeface="PalatinoLinotype-Roman"/>
                <a:ea typeface="PalatinoLinotype-Roman"/>
                <a:cs typeface="PalatinoLinotype-Roman"/>
                <a:sym typeface="PalatinoLinotype-Roman"/>
              </a:rPr>
              <a:t> </a:t>
            </a:r>
            <a:r>
              <a:rPr dirty="0" err="1">
                <a:latin typeface="PalatinoLinotype-Roman"/>
                <a:ea typeface="PalatinoLinotype-Roman"/>
                <a:cs typeface="PalatinoLinotype-Roman"/>
                <a:sym typeface="PalatinoLinotype-Roman"/>
              </a:rPr>
              <a:t>im</a:t>
            </a:r>
            <a:r>
              <a:rPr dirty="0">
                <a:latin typeface="PalatinoLinotype-Roman"/>
                <a:ea typeface="PalatinoLinotype-Roman"/>
                <a:cs typeface="PalatinoLinotype-Roman"/>
                <a:sym typeface="PalatinoLinotype-Roman"/>
              </a:rPr>
              <a:t> </a:t>
            </a:r>
            <a:r>
              <a:rPr dirty="0" err="1">
                <a:latin typeface="PalatinoLinotype-Roman"/>
                <a:ea typeface="PalatinoLinotype-Roman"/>
                <a:cs typeface="PalatinoLinotype-Roman"/>
                <a:sym typeface="PalatinoLinotype-Roman"/>
              </a:rPr>
              <a:t>Innern</a:t>
            </a:r>
            <a:r>
              <a:rPr dirty="0">
                <a:latin typeface="PalatinoLinotype-Roman"/>
                <a:ea typeface="PalatinoLinotype-Roman"/>
                <a:cs typeface="PalatinoLinotype-Roman"/>
                <a:sym typeface="PalatinoLinotype-Roman"/>
              </a:rPr>
              <a:t> der </a:t>
            </a:r>
            <a:r>
              <a:rPr dirty="0" err="1">
                <a:latin typeface="PalatinoLinotype-Roman"/>
                <a:ea typeface="PalatinoLinotype-Roman"/>
                <a:cs typeface="PalatinoLinotype-Roman"/>
                <a:sym typeface="PalatinoLinotype-Roman"/>
              </a:rPr>
              <a:t>gutgezimmerten</a:t>
            </a:r>
            <a:r>
              <a:rPr dirty="0">
                <a:latin typeface="PalatinoLinotype-Roman"/>
                <a:ea typeface="PalatinoLinotype-Roman"/>
                <a:cs typeface="PalatinoLinotype-Roman"/>
                <a:sym typeface="PalatinoLinotype-Roman"/>
              </a:rPr>
              <a:t> </a:t>
            </a:r>
            <a:r>
              <a:rPr dirty="0" err="1">
                <a:latin typeface="PalatinoLinotype-Roman"/>
                <a:ea typeface="PalatinoLinotype-Roman"/>
                <a:cs typeface="PalatinoLinotype-Roman"/>
                <a:sym typeface="PalatinoLinotype-Roman"/>
              </a:rPr>
              <a:t>Hütte</a:t>
            </a:r>
            <a:r>
              <a:rPr dirty="0">
                <a:latin typeface="PalatinoLinotype-Roman"/>
                <a:ea typeface="PalatinoLinotype-Roman"/>
                <a:cs typeface="PalatinoLinotype-Roman"/>
                <a:sym typeface="PalatinoLinotype-Roman"/>
              </a:rPr>
              <a:t>, und </a:t>
            </a:r>
            <a:r>
              <a:rPr dirty="0" err="1">
                <a:latin typeface="PalatinoLinotype-Roman"/>
                <a:ea typeface="PalatinoLinotype-Roman"/>
                <a:cs typeface="PalatinoLinotype-Roman"/>
                <a:sym typeface="PalatinoLinotype-Roman"/>
              </a:rPr>
              <a:t>bei</a:t>
            </a:r>
            <a:r>
              <a:rPr dirty="0">
                <a:latin typeface="PalatinoLinotype-Roman"/>
                <a:ea typeface="PalatinoLinotype-Roman"/>
                <a:cs typeface="PalatinoLinotype-Roman"/>
                <a:sym typeface="PalatinoLinotype-Roman"/>
              </a:rPr>
              <a:t> </a:t>
            </a:r>
            <a:r>
              <a:rPr dirty="0" err="1">
                <a:latin typeface="PalatinoLinotype-Roman"/>
                <a:ea typeface="PalatinoLinotype-Roman"/>
                <a:cs typeface="PalatinoLinotype-Roman"/>
                <a:sym typeface="PalatinoLinotype-Roman"/>
              </a:rPr>
              <a:t>ihm</a:t>
            </a:r>
            <a:r>
              <a:rPr dirty="0">
                <a:latin typeface="PalatinoLinotype-Roman"/>
                <a:ea typeface="PalatinoLinotype-Roman"/>
                <a:cs typeface="PalatinoLinotype-Roman"/>
                <a:sym typeface="PalatinoLinotype-Roman"/>
              </a:rPr>
              <a:t> lag die Frau, die er </a:t>
            </a:r>
            <a:r>
              <a:rPr dirty="0" err="1">
                <a:latin typeface="PalatinoLinotype-Roman"/>
                <a:ea typeface="PalatinoLinotype-Roman"/>
                <a:cs typeface="PalatinoLinotype-Roman"/>
                <a:sym typeface="PalatinoLinotype-Roman"/>
              </a:rPr>
              <a:t>mit</a:t>
            </a:r>
            <a:r>
              <a:rPr dirty="0">
                <a:latin typeface="PalatinoLinotype-Roman"/>
                <a:ea typeface="PalatinoLinotype-Roman"/>
                <a:cs typeface="PalatinoLinotype-Roman"/>
                <a:sym typeface="PalatinoLinotype-Roman"/>
              </a:rPr>
              <a:t> sich </a:t>
            </a:r>
            <a:r>
              <a:rPr dirty="0" err="1">
                <a:latin typeface="PalatinoLinotype-Roman"/>
                <a:ea typeface="PalatinoLinotype-Roman"/>
                <a:cs typeface="PalatinoLinotype-Roman"/>
                <a:sym typeface="PalatinoLinotype-Roman"/>
              </a:rPr>
              <a:t>geführt</a:t>
            </a:r>
            <a:r>
              <a:rPr dirty="0">
                <a:latin typeface="PalatinoLinotype-Roman"/>
                <a:ea typeface="PalatinoLinotype-Roman"/>
                <a:cs typeface="PalatinoLinotype-Roman"/>
                <a:sym typeface="PalatinoLinotype-Roman"/>
              </a:rPr>
              <a:t> von Lesbos: Des </a:t>
            </a:r>
            <a:r>
              <a:rPr dirty="0" err="1">
                <a:latin typeface="PalatinoLinotype-Roman"/>
                <a:ea typeface="PalatinoLinotype-Roman"/>
                <a:cs typeface="PalatinoLinotype-Roman"/>
                <a:sym typeface="PalatinoLinotype-Roman"/>
              </a:rPr>
              <a:t>Phorbas</a:t>
            </a:r>
            <a:r>
              <a:rPr dirty="0">
                <a:latin typeface="PalatinoLinotype-Roman"/>
                <a:ea typeface="PalatinoLinotype-Roman"/>
                <a:cs typeface="PalatinoLinotype-Roman"/>
                <a:sym typeface="PalatinoLinotype-Roman"/>
              </a:rPr>
              <a:t> </a:t>
            </a:r>
            <a:r>
              <a:rPr dirty="0" err="1">
                <a:latin typeface="PalatinoLinotype-Roman"/>
                <a:ea typeface="PalatinoLinotype-Roman"/>
                <a:cs typeface="PalatinoLinotype-Roman"/>
                <a:sym typeface="PalatinoLinotype-Roman"/>
              </a:rPr>
              <a:t>Tochter</a:t>
            </a:r>
            <a:r>
              <a:rPr dirty="0">
                <a:latin typeface="PalatinoLinotype-Roman"/>
                <a:ea typeface="PalatinoLinotype-Roman"/>
                <a:cs typeface="PalatinoLinotype-Roman"/>
                <a:sym typeface="PalatinoLinotype-Roman"/>
              </a:rPr>
              <a:t>, die </a:t>
            </a:r>
            <a:r>
              <a:rPr dirty="0" err="1">
                <a:latin typeface="PalatinoLinotype-Roman"/>
                <a:ea typeface="PalatinoLinotype-Roman"/>
                <a:cs typeface="PalatinoLinotype-Roman"/>
                <a:sym typeface="PalatinoLinotype-Roman"/>
              </a:rPr>
              <a:t>schönwangige</a:t>
            </a:r>
            <a:r>
              <a:rPr dirty="0">
                <a:latin typeface="PalatinoLinotype-Roman"/>
                <a:ea typeface="PalatinoLinotype-Roman"/>
                <a:cs typeface="PalatinoLinotype-Roman"/>
                <a:sym typeface="PalatinoLinotype-Roman"/>
              </a:rPr>
              <a:t> Diomede. Und </a:t>
            </a:r>
            <a:r>
              <a:rPr dirty="0" err="1">
                <a:latin typeface="PalatinoLinotype-Roman"/>
                <a:ea typeface="PalatinoLinotype-Roman"/>
                <a:cs typeface="PalatinoLinotype-Roman"/>
                <a:sym typeface="PalatinoLinotype-Roman"/>
              </a:rPr>
              <a:t>Patroklos</a:t>
            </a:r>
            <a:r>
              <a:rPr dirty="0">
                <a:latin typeface="PalatinoLinotype-Roman"/>
                <a:ea typeface="PalatinoLinotype-Roman"/>
                <a:cs typeface="PalatinoLinotype-Roman"/>
                <a:sym typeface="PalatinoLinotype-Roman"/>
              </a:rPr>
              <a:t> </a:t>
            </a:r>
            <a:r>
              <a:rPr dirty="0" err="1">
                <a:latin typeface="PalatinoLinotype-Roman"/>
                <a:ea typeface="PalatinoLinotype-Roman"/>
                <a:cs typeface="PalatinoLinotype-Roman"/>
                <a:sym typeface="PalatinoLinotype-Roman"/>
              </a:rPr>
              <a:t>legte</a:t>
            </a:r>
            <a:r>
              <a:rPr dirty="0">
                <a:latin typeface="PalatinoLinotype-Roman"/>
                <a:ea typeface="PalatinoLinotype-Roman"/>
                <a:cs typeface="PalatinoLinotype-Roman"/>
                <a:sym typeface="PalatinoLinotype-Roman"/>
              </a:rPr>
              <a:t> sich </a:t>
            </a:r>
            <a:r>
              <a:rPr dirty="0" err="1">
                <a:latin typeface="PalatinoLinotype-Roman"/>
                <a:ea typeface="PalatinoLinotype-Roman"/>
                <a:cs typeface="PalatinoLinotype-Roman"/>
                <a:sym typeface="PalatinoLinotype-Roman"/>
              </a:rPr>
              <a:t>drüben</a:t>
            </a:r>
            <a:r>
              <a:rPr dirty="0">
                <a:latin typeface="PalatinoLinotype-Roman"/>
                <a:ea typeface="PalatinoLinotype-Roman"/>
                <a:cs typeface="PalatinoLinotype-Roman"/>
                <a:sym typeface="PalatinoLinotype-Roman"/>
              </a:rPr>
              <a:t> </a:t>
            </a:r>
            <a:r>
              <a:rPr dirty="0" err="1">
                <a:latin typeface="PalatinoLinotype-Roman"/>
                <a:ea typeface="PalatinoLinotype-Roman"/>
                <a:cs typeface="PalatinoLinotype-Roman"/>
                <a:sym typeface="PalatinoLinotype-Roman"/>
              </a:rPr>
              <a:t>nieder</a:t>
            </a:r>
            <a:r>
              <a:rPr dirty="0">
                <a:latin typeface="PalatinoLinotype-Roman"/>
                <a:ea typeface="PalatinoLinotype-Roman"/>
                <a:cs typeface="PalatinoLinotype-Roman"/>
                <a:sym typeface="PalatinoLinotype-Roman"/>
              </a:rPr>
              <a:t>, und </a:t>
            </a:r>
            <a:r>
              <a:rPr dirty="0" err="1">
                <a:latin typeface="PalatinoLinotype-Roman"/>
                <a:ea typeface="PalatinoLinotype-Roman"/>
                <a:cs typeface="PalatinoLinotype-Roman"/>
                <a:sym typeface="PalatinoLinotype-Roman"/>
              </a:rPr>
              <a:t>auch</a:t>
            </a:r>
            <a:r>
              <a:rPr dirty="0">
                <a:latin typeface="PalatinoLinotype-Roman"/>
                <a:ea typeface="PalatinoLinotype-Roman"/>
                <a:cs typeface="PalatinoLinotype-Roman"/>
                <a:sym typeface="PalatinoLinotype-Roman"/>
              </a:rPr>
              <a:t> </a:t>
            </a:r>
            <a:r>
              <a:rPr dirty="0" err="1">
                <a:latin typeface="PalatinoLinotype-Roman"/>
                <a:ea typeface="PalatinoLinotype-Roman"/>
                <a:cs typeface="PalatinoLinotype-Roman"/>
                <a:sym typeface="PalatinoLinotype-Roman"/>
              </a:rPr>
              <a:t>bei</a:t>
            </a:r>
            <a:r>
              <a:rPr dirty="0">
                <a:latin typeface="PalatinoLinotype-Roman"/>
                <a:ea typeface="PalatinoLinotype-Roman"/>
                <a:cs typeface="PalatinoLinotype-Roman"/>
                <a:sym typeface="PalatinoLinotype-Roman"/>
              </a:rPr>
              <a:t> </a:t>
            </a:r>
            <a:r>
              <a:rPr dirty="0" err="1">
                <a:latin typeface="PalatinoLinotype-Roman"/>
                <a:ea typeface="PalatinoLinotype-Roman"/>
                <a:cs typeface="PalatinoLinotype-Roman"/>
                <a:sym typeface="PalatinoLinotype-Roman"/>
              </a:rPr>
              <a:t>ihm</a:t>
            </a:r>
            <a:r>
              <a:rPr dirty="0">
                <a:latin typeface="PalatinoLinotype-Roman"/>
                <a:ea typeface="PalatinoLinotype-Roman"/>
                <a:cs typeface="PalatinoLinotype-Roman"/>
                <a:sym typeface="PalatinoLinotype-Roman"/>
              </a:rPr>
              <a:t> lag </a:t>
            </a:r>
            <a:r>
              <a:rPr dirty="0" err="1">
                <a:latin typeface="PalatinoLinotype-Roman"/>
                <a:ea typeface="PalatinoLinotype-Roman"/>
                <a:cs typeface="PalatinoLinotype-Roman"/>
                <a:sym typeface="PalatinoLinotype-Roman"/>
              </a:rPr>
              <a:t>Iphis</a:t>
            </a:r>
            <a:r>
              <a:rPr dirty="0">
                <a:latin typeface="PalatinoLinotype-Roman"/>
                <a:ea typeface="PalatinoLinotype-Roman"/>
                <a:cs typeface="PalatinoLinotype-Roman"/>
                <a:sym typeface="PalatinoLinotype-Roman"/>
              </a:rPr>
              <a:t>, die </a:t>
            </a:r>
            <a:r>
              <a:rPr dirty="0" err="1">
                <a:latin typeface="PalatinoLinotype-Roman"/>
                <a:ea typeface="PalatinoLinotype-Roman"/>
                <a:cs typeface="PalatinoLinotype-Roman"/>
                <a:sym typeface="PalatinoLinotype-Roman"/>
              </a:rPr>
              <a:t>gutgegürtete</a:t>
            </a:r>
            <a:r>
              <a:rPr dirty="0">
                <a:latin typeface="PalatinoLinotype-Roman"/>
                <a:ea typeface="PalatinoLinotype-Roman"/>
                <a:cs typeface="PalatinoLinotype-Roman"/>
                <a:sym typeface="PalatinoLinotype-Roman"/>
              </a:rPr>
              <a:t>, die </a:t>
            </a:r>
            <a:r>
              <a:rPr dirty="0" err="1">
                <a:latin typeface="PalatinoLinotype-Roman"/>
                <a:ea typeface="PalatinoLinotype-Roman"/>
                <a:cs typeface="PalatinoLinotype-Roman"/>
                <a:sym typeface="PalatinoLinotype-Roman"/>
              </a:rPr>
              <a:t>ihm</a:t>
            </a:r>
            <a:r>
              <a:rPr dirty="0">
                <a:latin typeface="PalatinoLinotype-Roman"/>
                <a:ea typeface="PalatinoLinotype-Roman"/>
                <a:cs typeface="PalatinoLinotype-Roman"/>
                <a:sym typeface="PalatinoLinotype-Roman"/>
              </a:rPr>
              <a:t> gab der </a:t>
            </a:r>
            <a:r>
              <a:rPr dirty="0" err="1">
                <a:latin typeface="PalatinoLinotype-Roman"/>
                <a:ea typeface="PalatinoLinotype-Roman"/>
                <a:cs typeface="PalatinoLinotype-Roman"/>
                <a:sym typeface="PalatinoLinotype-Roman"/>
              </a:rPr>
              <a:t>göttliche</a:t>
            </a:r>
            <a:r>
              <a:rPr dirty="0">
                <a:latin typeface="PalatinoLinotype-Roman"/>
                <a:ea typeface="PalatinoLinotype-Roman"/>
                <a:cs typeface="PalatinoLinotype-Roman"/>
                <a:sym typeface="PalatinoLinotype-Roman"/>
              </a:rPr>
              <a:t> </a:t>
            </a:r>
            <a:r>
              <a:rPr dirty="0" err="1">
                <a:latin typeface="PalatinoLinotype-Roman"/>
                <a:ea typeface="PalatinoLinotype-Roman"/>
                <a:cs typeface="PalatinoLinotype-Roman"/>
                <a:sym typeface="PalatinoLinotype-Roman"/>
              </a:rPr>
              <a:t>Achilleus</a:t>
            </a:r>
            <a:r>
              <a:rPr dirty="0">
                <a:latin typeface="PalatinoLinotype-Roman"/>
                <a:ea typeface="PalatinoLinotype-Roman"/>
                <a:cs typeface="PalatinoLinotype-Roman"/>
                <a:sym typeface="PalatinoLinotype-Roman"/>
              </a:rPr>
              <a:t>, </a:t>
            </a:r>
            <a:r>
              <a:rPr dirty="0" err="1">
                <a:latin typeface="PalatinoLinotype-Roman"/>
                <a:ea typeface="PalatinoLinotype-Roman"/>
                <a:cs typeface="PalatinoLinotype-Roman"/>
                <a:sym typeface="PalatinoLinotype-Roman"/>
              </a:rPr>
              <a:t>als</a:t>
            </a:r>
            <a:r>
              <a:rPr dirty="0">
                <a:latin typeface="PalatinoLinotype-Roman"/>
                <a:ea typeface="PalatinoLinotype-Roman"/>
                <a:cs typeface="PalatinoLinotype-Roman"/>
                <a:sym typeface="PalatinoLinotype-Roman"/>
              </a:rPr>
              <a:t> er die </a:t>
            </a:r>
            <a:r>
              <a:rPr dirty="0" err="1">
                <a:latin typeface="PalatinoLinotype-Roman"/>
                <a:ea typeface="PalatinoLinotype-Roman"/>
                <a:cs typeface="PalatinoLinotype-Roman"/>
                <a:sym typeface="PalatinoLinotype-Roman"/>
              </a:rPr>
              <a:t>steile</a:t>
            </a:r>
            <a:r>
              <a:rPr dirty="0">
                <a:latin typeface="PalatinoLinotype-Roman"/>
                <a:ea typeface="PalatinoLinotype-Roman"/>
                <a:cs typeface="PalatinoLinotype-Roman"/>
                <a:sym typeface="PalatinoLinotype-Roman"/>
              </a:rPr>
              <a:t> Skyros </a:t>
            </a:r>
            <a:r>
              <a:rPr dirty="0" err="1">
                <a:latin typeface="PalatinoLinotype-Roman"/>
                <a:ea typeface="PalatinoLinotype-Roman"/>
                <a:cs typeface="PalatinoLinotype-Roman"/>
                <a:sym typeface="PalatinoLinotype-Roman"/>
              </a:rPr>
              <a:t>nahm</a:t>
            </a:r>
            <a:r>
              <a:rPr dirty="0">
                <a:latin typeface="PalatinoLinotype-Roman"/>
                <a:ea typeface="PalatinoLinotype-Roman"/>
                <a:cs typeface="PalatinoLinotype-Roman"/>
                <a:sym typeface="PalatinoLinotype-Roman"/>
              </a:rPr>
              <a:t>, die Stadt des </a:t>
            </a:r>
            <a:r>
              <a:rPr dirty="0" err="1">
                <a:latin typeface="PalatinoLinotype-Roman"/>
                <a:ea typeface="PalatinoLinotype-Roman"/>
                <a:cs typeface="PalatinoLinotype-Roman"/>
                <a:sym typeface="PalatinoLinotype-Roman"/>
              </a:rPr>
              <a:t>Enyeus</a:t>
            </a:r>
            <a:r>
              <a:rPr dirty="0">
                <a:latin typeface="PalatinoLinotype-Roman"/>
                <a:ea typeface="PalatinoLinotype-Roman"/>
                <a:cs typeface="PalatinoLinotype-Roman"/>
                <a:sym typeface="PalatinoLinotype-Roman"/>
              </a:rPr>
              <a: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82F46-76F5-4972-8B78-1942C0B464B7}"/>
              </a:ext>
            </a:extLst>
          </p:cNvPr>
          <p:cNvSpPr>
            <a:spLocks noGrp="1"/>
          </p:cNvSpPr>
          <p:nvPr>
            <p:ph type="title"/>
          </p:nvPr>
        </p:nvSpPr>
        <p:spPr/>
        <p:txBody>
          <a:bodyPr/>
          <a:lstStyle/>
          <a:p>
            <a:r>
              <a:rPr lang="de-DE" dirty="0"/>
              <a:t>Xenophon, </a:t>
            </a:r>
            <a:r>
              <a:rPr lang="de-DE" i="1" dirty="0"/>
              <a:t>Symposion </a:t>
            </a:r>
            <a:r>
              <a:rPr lang="de-DE" dirty="0"/>
              <a:t>8,31</a:t>
            </a:r>
          </a:p>
        </p:txBody>
      </p:sp>
      <p:sp>
        <p:nvSpPr>
          <p:cNvPr id="4" name="„Oder auch, Niceratus, Homer stellt uns Achilles als jemanden vor, der Patroklos nicht als Objekt seiner Leidenschaft, sondern als Kameraden betrachtet und in diesem Sinne seinen Tod rächt.“">
            <a:extLst>
              <a:ext uri="{FF2B5EF4-FFF2-40B4-BE49-F238E27FC236}">
                <a16:creationId xmlns:a16="http://schemas.microsoft.com/office/drawing/2014/main" id="{5D73C35F-FDB1-4DAA-AF6A-705EAFCBBCA5}"/>
              </a:ext>
            </a:extLst>
          </p:cNvPr>
          <p:cNvSpPr txBox="1">
            <a:spLocks noGrp="1"/>
          </p:cNvSpPr>
          <p:nvPr>
            <p:ph type="body" idx="1"/>
          </p:nvPr>
        </p:nvSpPr>
        <p:spPr>
          <a:xfrm>
            <a:off x="914401" y="1731963"/>
            <a:ext cx="10353158" cy="17557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a:defRPr sz="2500">
                <a:solidFill>
                  <a:srgbClr val="FFFFFF"/>
                </a:solidFill>
                <a:latin typeface="Calisto MT"/>
                <a:ea typeface="Calisto MT"/>
                <a:cs typeface="Calisto MT"/>
                <a:sym typeface="Calisto MT"/>
              </a:defRPr>
            </a:lvl1pPr>
          </a:lstStyle>
          <a:p>
            <a:pPr marL="36901" indent="0">
              <a:lnSpc>
                <a:spcPct val="150000"/>
              </a:lnSpc>
              <a:buNone/>
            </a:pPr>
            <a:r>
              <a:rPr dirty="0"/>
              <a:t>„Oder </a:t>
            </a:r>
            <a:r>
              <a:rPr dirty="0" err="1"/>
              <a:t>auch</a:t>
            </a:r>
            <a:r>
              <a:rPr dirty="0"/>
              <a:t>, </a:t>
            </a:r>
            <a:r>
              <a:rPr dirty="0" err="1"/>
              <a:t>Niceratus</a:t>
            </a:r>
            <a:r>
              <a:rPr dirty="0"/>
              <a:t>, Homer </a:t>
            </a:r>
            <a:r>
              <a:rPr dirty="0" err="1"/>
              <a:t>stellt</a:t>
            </a:r>
            <a:r>
              <a:rPr dirty="0"/>
              <a:t> </a:t>
            </a:r>
            <a:r>
              <a:rPr dirty="0" err="1"/>
              <a:t>uns</a:t>
            </a:r>
            <a:r>
              <a:rPr dirty="0"/>
              <a:t> Achilles </a:t>
            </a:r>
            <a:r>
              <a:rPr dirty="0" err="1"/>
              <a:t>als</a:t>
            </a:r>
            <a:r>
              <a:rPr dirty="0"/>
              <a:t> </a:t>
            </a:r>
            <a:r>
              <a:rPr dirty="0" err="1"/>
              <a:t>jemanden</a:t>
            </a:r>
            <a:r>
              <a:rPr dirty="0"/>
              <a:t> </a:t>
            </a:r>
            <a:r>
              <a:rPr dirty="0" err="1"/>
              <a:t>vor</a:t>
            </a:r>
            <a:r>
              <a:rPr dirty="0"/>
              <a:t>, der </a:t>
            </a:r>
            <a:r>
              <a:rPr dirty="0" err="1"/>
              <a:t>Patroklos</a:t>
            </a:r>
            <a:r>
              <a:rPr dirty="0"/>
              <a:t> </a:t>
            </a:r>
            <a:r>
              <a:rPr dirty="0" err="1"/>
              <a:t>nicht</a:t>
            </a:r>
            <a:r>
              <a:rPr dirty="0"/>
              <a:t> </a:t>
            </a:r>
            <a:r>
              <a:rPr dirty="0" err="1"/>
              <a:t>als</a:t>
            </a:r>
            <a:r>
              <a:rPr dirty="0"/>
              <a:t> </a:t>
            </a:r>
            <a:r>
              <a:rPr dirty="0" err="1"/>
              <a:t>Objekt</a:t>
            </a:r>
            <a:r>
              <a:rPr dirty="0"/>
              <a:t> seiner </a:t>
            </a:r>
            <a:r>
              <a:rPr dirty="0" err="1"/>
              <a:t>Leidenschaft</a:t>
            </a:r>
            <a:r>
              <a:rPr dirty="0"/>
              <a:t>, </a:t>
            </a:r>
            <a:r>
              <a:rPr dirty="0" err="1"/>
              <a:t>sondern</a:t>
            </a:r>
            <a:r>
              <a:rPr dirty="0"/>
              <a:t> </a:t>
            </a:r>
            <a:r>
              <a:rPr dirty="0" err="1"/>
              <a:t>als</a:t>
            </a:r>
            <a:r>
              <a:rPr dirty="0"/>
              <a:t> </a:t>
            </a:r>
            <a:r>
              <a:rPr dirty="0" err="1"/>
              <a:t>Kameraden</a:t>
            </a:r>
            <a:r>
              <a:rPr dirty="0"/>
              <a:t> </a:t>
            </a:r>
            <a:r>
              <a:rPr dirty="0" err="1"/>
              <a:t>betrachtet</a:t>
            </a:r>
            <a:r>
              <a:rPr dirty="0"/>
              <a:t> und in </a:t>
            </a:r>
            <a:r>
              <a:rPr dirty="0" err="1"/>
              <a:t>diesem</a:t>
            </a:r>
            <a:r>
              <a:rPr dirty="0"/>
              <a:t> </a:t>
            </a:r>
            <a:r>
              <a:rPr dirty="0" err="1"/>
              <a:t>Sinne</a:t>
            </a:r>
            <a:r>
              <a:rPr dirty="0"/>
              <a:t> </a:t>
            </a:r>
            <a:r>
              <a:rPr dirty="0" err="1"/>
              <a:t>seinen</a:t>
            </a:r>
            <a:r>
              <a:rPr dirty="0"/>
              <a:t> Tod </a:t>
            </a:r>
            <a:r>
              <a:rPr dirty="0" err="1"/>
              <a:t>rächt</a:t>
            </a:r>
            <a:r>
              <a:rPr dirty="0"/>
              <a:t>.“</a:t>
            </a:r>
          </a:p>
        </p:txBody>
      </p:sp>
    </p:spTree>
    <p:extLst>
      <p:ext uri="{BB962C8B-B14F-4D97-AF65-F5344CB8AC3E}">
        <p14:creationId xmlns:p14="http://schemas.microsoft.com/office/powerpoint/2010/main" val="217336793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harakterisierung der Hauptfiguren"/>
          <p:cNvSpPr txBox="1">
            <a:spLocks noGrp="1"/>
          </p:cNvSpPr>
          <p:nvPr>
            <p:ph type="title"/>
          </p:nvPr>
        </p:nvSpPr>
        <p:spPr>
          <a:xfrm>
            <a:off x="836534" y="393291"/>
            <a:ext cx="10353765" cy="970450"/>
          </a:xfrm>
          <a:prstGeom prst="rect">
            <a:avLst/>
          </a:prstGeom>
        </p:spPr>
        <p:txBody>
          <a:bodyPr/>
          <a:lstStyle/>
          <a:p>
            <a:r>
              <a:t>Charakterisierung der Hauptfiguren bei Miller</a:t>
            </a:r>
          </a:p>
        </p:txBody>
      </p:sp>
      <p:sp>
        <p:nvSpPr>
          <p:cNvPr id="232" name="Achill"/>
          <p:cNvSpPr txBox="1">
            <a:spLocks noGrp="1"/>
          </p:cNvSpPr>
          <p:nvPr>
            <p:ph type="body" sz="quarter" idx="1"/>
          </p:nvPr>
        </p:nvSpPr>
        <p:spPr>
          <a:xfrm>
            <a:off x="1005872" y="1835253"/>
            <a:ext cx="4771881" cy="544887"/>
          </a:xfrm>
          <a:prstGeom prst="rect">
            <a:avLst/>
          </a:prstGeom>
        </p:spPr>
        <p:txBody>
          <a:bodyPr/>
          <a:lstStyle>
            <a:lvl1pPr>
              <a:defRPr sz="2600"/>
            </a:lvl1pPr>
          </a:lstStyle>
          <a:p>
            <a:r>
              <a:t>Achill</a:t>
            </a:r>
          </a:p>
        </p:txBody>
      </p:sp>
      <p:sp>
        <p:nvSpPr>
          <p:cNvPr id="233" name="Text Placeholder 4"/>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buSzTx/>
              <a:buNone/>
              <a:defRPr sz="2600" u="sng"/>
            </a:lvl1pPr>
          </a:lstStyle>
          <a:p>
            <a:r>
              <a:t>Patroklos</a:t>
            </a:r>
          </a:p>
        </p:txBody>
      </p:sp>
      <p:sp>
        <p:nvSpPr>
          <p:cNvPr id="234" name="Elegant, göttlich, anmutig…"/>
          <p:cNvSpPr txBox="1"/>
          <p:nvPr/>
        </p:nvSpPr>
        <p:spPr>
          <a:xfrm>
            <a:off x="657040" y="2635342"/>
            <a:ext cx="5210649" cy="2580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180472" indent="-180472">
              <a:lnSpc>
                <a:spcPct val="150000"/>
              </a:lnSpc>
              <a:buClr>
                <a:srgbClr val="A7A7A7"/>
              </a:buClr>
              <a:buSzPct val="100000"/>
              <a:buFont typeface="Times Roman"/>
              <a:buChar char="❖"/>
              <a:defRPr sz="2000">
                <a:solidFill>
                  <a:srgbClr val="FFFFFF"/>
                </a:solidFill>
                <a:latin typeface="Calisto MT"/>
                <a:ea typeface="Calisto MT"/>
                <a:cs typeface="Calisto MT"/>
                <a:sym typeface="Calisto MT"/>
              </a:defRPr>
            </a:pPr>
            <a:r>
              <a:t> </a:t>
            </a:r>
            <a:r>
              <a:rPr sz="2200"/>
              <a:t>Elegant, göttlich, anmutig </a:t>
            </a:r>
          </a:p>
          <a:p>
            <a:pPr marL="180472" indent="-180472">
              <a:lnSpc>
                <a:spcPct val="150000"/>
              </a:lnSpc>
              <a:buClr>
                <a:srgbClr val="A7A7A7"/>
              </a:buClr>
              <a:buSzPct val="100000"/>
              <a:buFont typeface="Times Roman"/>
              <a:buChar char="❖"/>
              <a:defRPr sz="2200">
                <a:solidFill>
                  <a:srgbClr val="FFFFFF"/>
                </a:solidFill>
                <a:latin typeface="Calisto MT"/>
                <a:ea typeface="Calisto MT"/>
                <a:cs typeface="Calisto MT"/>
                <a:sym typeface="Calisto MT"/>
              </a:defRPr>
            </a:pPr>
            <a:r>
              <a:t> Sehr geschickt und schnell</a:t>
            </a:r>
          </a:p>
          <a:p>
            <a:pPr marL="180472" indent="-180472">
              <a:lnSpc>
                <a:spcPct val="150000"/>
              </a:lnSpc>
              <a:buClr>
                <a:srgbClr val="A7A7A7"/>
              </a:buClr>
              <a:buSzPct val="100000"/>
              <a:buFont typeface="Times Roman"/>
              <a:buChar char="❖"/>
              <a:defRPr sz="2200">
                <a:solidFill>
                  <a:srgbClr val="FFFFFF"/>
                </a:solidFill>
                <a:latin typeface="Calisto MT"/>
                <a:ea typeface="Calisto MT"/>
                <a:cs typeface="Calisto MT"/>
                <a:sym typeface="Calisto MT"/>
              </a:defRPr>
            </a:pPr>
            <a:r>
              <a:t> Er strebt nach Kampf </a:t>
            </a:r>
          </a:p>
          <a:p>
            <a:pPr marL="180472" indent="-180472">
              <a:lnSpc>
                <a:spcPct val="150000"/>
              </a:lnSpc>
              <a:buClr>
                <a:srgbClr val="A7A7A7"/>
              </a:buClr>
              <a:buSzPct val="100000"/>
              <a:buFont typeface="Times Roman"/>
              <a:buChar char="❖"/>
              <a:defRPr sz="2200">
                <a:latin typeface="Calisto MT"/>
                <a:ea typeface="Calisto MT"/>
                <a:cs typeface="Calisto MT"/>
                <a:sym typeface="Calisto MT"/>
              </a:defRPr>
            </a:pPr>
            <a:r>
              <a:t> </a:t>
            </a:r>
            <a:r>
              <a:rPr>
                <a:solidFill>
                  <a:srgbClr val="FFFFFF"/>
                </a:solidFill>
              </a:rPr>
              <a:t>Stolz und stur </a:t>
            </a:r>
          </a:p>
          <a:p>
            <a:pPr marL="180472" indent="-180472">
              <a:lnSpc>
                <a:spcPct val="150000"/>
              </a:lnSpc>
              <a:buClr>
                <a:srgbClr val="A7A7A7"/>
              </a:buClr>
              <a:buSzPct val="100000"/>
              <a:buFont typeface="Times Roman"/>
              <a:buChar char="❖"/>
              <a:defRPr sz="2200">
                <a:solidFill>
                  <a:srgbClr val="FFFFFF"/>
                </a:solidFill>
                <a:latin typeface="Calisto MT"/>
                <a:ea typeface="Calisto MT"/>
                <a:cs typeface="Calisto MT"/>
                <a:sym typeface="Calisto MT"/>
              </a:defRPr>
            </a:pPr>
            <a:r>
              <a:t> Naiv/weich im Herzen; später härter</a:t>
            </a:r>
          </a:p>
        </p:txBody>
      </p:sp>
      <p:sp>
        <p:nvSpPr>
          <p:cNvPr id="235" name="Gutmütig…"/>
          <p:cNvSpPr txBox="1"/>
          <p:nvPr/>
        </p:nvSpPr>
        <p:spPr>
          <a:xfrm>
            <a:off x="6803890" y="2635342"/>
            <a:ext cx="5631950" cy="2571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marL="180472" indent="-180472">
              <a:lnSpc>
                <a:spcPct val="150000"/>
              </a:lnSpc>
              <a:buClr>
                <a:srgbClr val="A7A7A7"/>
              </a:buClr>
              <a:buSzPct val="100000"/>
              <a:buFont typeface="Times Roman"/>
              <a:buChar char="❖"/>
              <a:defRPr>
                <a:solidFill>
                  <a:srgbClr val="FFFFFF"/>
                </a:solidFill>
                <a:latin typeface="Calisto MT"/>
                <a:ea typeface="Calisto MT"/>
                <a:cs typeface="Calisto MT"/>
                <a:sym typeface="Calisto MT"/>
              </a:defRPr>
            </a:pPr>
            <a:r>
              <a:rPr dirty="0"/>
              <a:t> </a:t>
            </a:r>
            <a:r>
              <a:rPr sz="2200" dirty="0" err="1"/>
              <a:t>Gutmütig</a:t>
            </a:r>
            <a:r>
              <a:rPr sz="2200" dirty="0"/>
              <a:t> </a:t>
            </a:r>
          </a:p>
          <a:p>
            <a:pPr marL="180472" indent="-180472">
              <a:lnSpc>
                <a:spcPct val="150000"/>
              </a:lnSpc>
              <a:buClr>
                <a:srgbClr val="A7A7A7"/>
              </a:buClr>
              <a:buSzPct val="100000"/>
              <a:buFont typeface="Times Roman"/>
              <a:buChar char="❖"/>
              <a:defRPr sz="2200">
                <a:latin typeface="Calisto MT"/>
                <a:ea typeface="Calisto MT"/>
                <a:cs typeface="Calisto MT"/>
                <a:sym typeface="Calisto MT"/>
              </a:defRPr>
            </a:pPr>
            <a:r>
              <a:rPr dirty="0"/>
              <a:t> </a:t>
            </a:r>
            <a:r>
              <a:rPr dirty="0">
                <a:solidFill>
                  <a:srgbClr val="FFFFFF"/>
                </a:solidFill>
              </a:rPr>
              <a:t>„</a:t>
            </a:r>
            <a:r>
              <a:rPr dirty="0" err="1">
                <a:solidFill>
                  <a:srgbClr val="FFFFFF"/>
                </a:solidFill>
              </a:rPr>
              <a:t>Unterwirft</a:t>
            </a:r>
            <a:r>
              <a:rPr dirty="0">
                <a:solidFill>
                  <a:srgbClr val="FFFFFF"/>
                </a:solidFill>
              </a:rPr>
              <a:t>“ </a:t>
            </a:r>
            <a:r>
              <a:rPr dirty="0" err="1">
                <a:solidFill>
                  <a:srgbClr val="FFFFFF"/>
                </a:solidFill>
              </a:rPr>
              <a:t>sich</a:t>
            </a:r>
            <a:r>
              <a:rPr dirty="0">
                <a:solidFill>
                  <a:srgbClr val="FFFFFF"/>
                </a:solidFill>
              </a:rPr>
              <a:t> Achill</a:t>
            </a:r>
          </a:p>
          <a:p>
            <a:pPr marL="180472" indent="-180472">
              <a:lnSpc>
                <a:spcPct val="150000"/>
              </a:lnSpc>
              <a:buClr>
                <a:srgbClr val="A7A7A7"/>
              </a:buClr>
              <a:buSzPct val="100000"/>
              <a:buFont typeface="Times Roman"/>
              <a:buChar char="❖"/>
              <a:defRPr sz="2200">
                <a:solidFill>
                  <a:srgbClr val="FFFFFF"/>
                </a:solidFill>
                <a:latin typeface="Calisto MT"/>
                <a:ea typeface="Calisto MT"/>
                <a:cs typeface="Calisto MT"/>
                <a:sym typeface="Calisto MT"/>
              </a:defRPr>
            </a:pPr>
            <a:r>
              <a:rPr dirty="0"/>
              <a:t> </a:t>
            </a:r>
            <a:r>
              <a:rPr dirty="0" err="1"/>
              <a:t>Ungeschickt</a:t>
            </a:r>
            <a:r>
              <a:rPr dirty="0"/>
              <a:t> </a:t>
            </a:r>
            <a:r>
              <a:rPr dirty="0" err="1"/>
              <a:t>im</a:t>
            </a:r>
            <a:r>
              <a:rPr dirty="0"/>
              <a:t> </a:t>
            </a:r>
            <a:r>
              <a:rPr dirty="0" err="1"/>
              <a:t>Kampf</a:t>
            </a:r>
            <a:endParaRPr dirty="0"/>
          </a:p>
          <a:p>
            <a:pPr marL="180472" indent="-180472">
              <a:lnSpc>
                <a:spcPct val="150000"/>
              </a:lnSpc>
              <a:buClr>
                <a:srgbClr val="A7A7A7"/>
              </a:buClr>
              <a:buSzPct val="100000"/>
              <a:buFont typeface="Times Roman"/>
              <a:buChar char="❖"/>
              <a:defRPr sz="2200">
                <a:solidFill>
                  <a:srgbClr val="FFFFFF"/>
                </a:solidFill>
                <a:latin typeface="Calisto MT"/>
                <a:ea typeface="Calisto MT"/>
                <a:cs typeface="Calisto MT"/>
                <a:sym typeface="Calisto MT"/>
              </a:defRPr>
            </a:pPr>
            <a:r>
              <a:rPr dirty="0"/>
              <a:t> </a:t>
            </a:r>
            <a:r>
              <a:rPr lang="de-DE" dirty="0"/>
              <a:t>willensstark</a:t>
            </a:r>
            <a:r>
              <a:rPr dirty="0"/>
              <a:t> </a:t>
            </a:r>
          </a:p>
          <a:p>
            <a:pPr marL="180472" indent="-180472">
              <a:lnSpc>
                <a:spcPct val="150000"/>
              </a:lnSpc>
              <a:buClr>
                <a:srgbClr val="A7A7A7"/>
              </a:buClr>
              <a:buSzPct val="100000"/>
              <a:buFont typeface="Times Roman"/>
              <a:buChar char="❖"/>
              <a:defRPr sz="2200">
                <a:solidFill>
                  <a:srgbClr val="FFFFFF"/>
                </a:solidFill>
                <a:latin typeface="Calisto MT"/>
                <a:ea typeface="Calisto MT"/>
                <a:cs typeface="Calisto MT"/>
                <a:sym typeface="Calisto MT"/>
              </a:defRPr>
            </a:pPr>
            <a:r>
              <a:rPr dirty="0"/>
              <a:t> </a:t>
            </a:r>
            <a:r>
              <a:rPr dirty="0" err="1"/>
              <a:t>Charakterentwicklung</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1" animBg="1" advAuto="0"/>
      <p:bldP spid="235"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itel 1"/>
          <p:cNvSpPr txBox="1">
            <a:spLocks noGrp="1"/>
          </p:cNvSpPr>
          <p:nvPr>
            <p:ph type="title"/>
          </p:nvPr>
        </p:nvSpPr>
        <p:spPr>
          <a:xfrm>
            <a:off x="913795" y="609600"/>
            <a:ext cx="10353762" cy="970450"/>
          </a:xfrm>
          <a:prstGeom prst="rect">
            <a:avLst/>
          </a:prstGeom>
        </p:spPr>
        <p:txBody>
          <a:bodyPr/>
          <a:lstStyle/>
          <a:p>
            <a:r>
              <a:t>Beziehung </a:t>
            </a:r>
            <a:r>
              <a:rPr i="1"/>
              <a:t>Patroklos - Achill</a:t>
            </a:r>
            <a:r>
              <a:t> bei Miller </a:t>
            </a:r>
          </a:p>
        </p:txBody>
      </p:sp>
      <p:sp>
        <p:nvSpPr>
          <p:cNvPr id="240" name="Inhaltsplatzhalter 2"/>
          <p:cNvSpPr txBox="1">
            <a:spLocks noGrp="1"/>
          </p:cNvSpPr>
          <p:nvPr>
            <p:ph type="body" idx="1"/>
          </p:nvPr>
        </p:nvSpPr>
        <p:spPr>
          <a:xfrm>
            <a:off x="781462" y="1807578"/>
            <a:ext cx="10353764" cy="4787141"/>
          </a:xfrm>
          <a:prstGeom prst="rect">
            <a:avLst/>
          </a:prstGeom>
        </p:spPr>
        <p:txBody>
          <a:bodyPr/>
          <a:lstStyle/>
          <a:p>
            <a:pPr marL="379800" indent="-342900">
              <a:lnSpc>
                <a:spcPct val="150000"/>
              </a:lnSpc>
              <a:buFontTx/>
              <a:buChar char="❖"/>
              <a:defRPr sz="2200"/>
            </a:pPr>
            <a:r>
              <a:t>homosexuelle Anspielungen und Tendenzen seit der Jugendzeit </a:t>
            </a:r>
          </a:p>
          <a:p>
            <a:pPr marL="379800" indent="-342900">
              <a:lnSpc>
                <a:spcPct val="150000"/>
              </a:lnSpc>
              <a:buFontTx/>
              <a:buChar char="❖"/>
              <a:defRPr sz="2200"/>
            </a:pPr>
            <a:r>
              <a:t>Sie führen eine geheime Liebesbeziehung</a:t>
            </a:r>
          </a:p>
          <a:p>
            <a:pPr marL="379800" indent="-342900">
              <a:lnSpc>
                <a:spcPct val="150000"/>
              </a:lnSpc>
              <a:buFontTx/>
              <a:buChar char="❖"/>
              <a:defRPr sz="2200"/>
            </a:pPr>
            <a:r>
              <a:t>Bedingungslose Liebe </a:t>
            </a:r>
          </a:p>
          <a:p>
            <a:pPr marL="379800" indent="-342900">
              <a:lnSpc>
                <a:spcPct val="150000"/>
              </a:lnSpc>
              <a:buFontTx/>
              <a:buChar char="❖"/>
              <a:defRPr sz="2200"/>
            </a:pPr>
            <a:r>
              <a:t>Patroklos gibt zweimal alles auf, um Achill zu folgen/ihn wiederzufinden</a:t>
            </a:r>
          </a:p>
          <a:p>
            <a:pPr marL="379800" indent="-342900">
              <a:lnSpc>
                <a:spcPct val="150000"/>
              </a:lnSpc>
              <a:buFontTx/>
              <a:buChar char="❖"/>
              <a:defRPr sz="2200"/>
            </a:pPr>
            <a:r>
              <a:t>Patroklos und Achill gehen nach Troja, obwohl sie wissen, dass Achill sterben wird</a:t>
            </a:r>
          </a:p>
          <a:p>
            <a:pPr marL="0" indent="0">
              <a:lnSpc>
                <a:spcPct val="150000"/>
              </a:lnSpc>
              <a:buSzTx/>
              <a:buNone/>
              <a:defRPr sz="2200"/>
            </a:pPr>
            <a:r>
              <a:t>     -&gt; Sie opfern sich für den Ruhm Achills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0">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4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4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4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4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24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Konflikt zwischen Wunsch nach langem Leben und Streben nach Ruhm"/>
          <p:cNvSpPr txBox="1">
            <a:spLocks noGrp="1"/>
          </p:cNvSpPr>
          <p:nvPr>
            <p:ph type="title"/>
          </p:nvPr>
        </p:nvSpPr>
        <p:spPr>
          <a:xfrm>
            <a:off x="913793" y="609600"/>
            <a:ext cx="10353765" cy="970450"/>
          </a:xfrm>
          <a:prstGeom prst="rect">
            <a:avLst/>
          </a:prstGeom>
        </p:spPr>
        <p:txBody>
          <a:bodyPr/>
          <a:lstStyle/>
          <a:p>
            <a:pPr defTabSz="324611">
              <a:defRPr sz="2800">
                <a:effectLst>
                  <a:outerShdw blurRad="12700" dist="18034" dir="14640000" rotWithShape="0">
                    <a:srgbClr val="000000">
                      <a:alpha val="30000"/>
                    </a:srgbClr>
                  </a:outerShdw>
                </a:effectLst>
              </a:defRPr>
            </a:pPr>
            <a:r>
              <a:rPr dirty="0" err="1"/>
              <a:t>Konflikt</a:t>
            </a:r>
            <a:r>
              <a:rPr dirty="0"/>
              <a:t> </a:t>
            </a:r>
            <a:r>
              <a:rPr dirty="0" err="1"/>
              <a:t>zwischen</a:t>
            </a:r>
            <a:r>
              <a:rPr dirty="0"/>
              <a:t> Wunsch </a:t>
            </a:r>
            <a:r>
              <a:rPr dirty="0" err="1"/>
              <a:t>nach</a:t>
            </a:r>
            <a:r>
              <a:rPr dirty="0"/>
              <a:t> </a:t>
            </a:r>
            <a:r>
              <a:rPr lang="de-DE" dirty="0"/>
              <a:t>einem </a:t>
            </a:r>
            <a:r>
              <a:rPr dirty="0" err="1"/>
              <a:t>lange</a:t>
            </a:r>
            <a:r>
              <a:rPr lang="de-DE" dirty="0"/>
              <a:t>n</a:t>
            </a:r>
            <a:r>
              <a:rPr dirty="0"/>
              <a:t> Leben und </a:t>
            </a:r>
            <a:r>
              <a:rPr dirty="0" err="1"/>
              <a:t>Streben</a:t>
            </a:r>
            <a:r>
              <a:rPr dirty="0"/>
              <a:t> </a:t>
            </a:r>
            <a:r>
              <a:rPr dirty="0" err="1"/>
              <a:t>nach</a:t>
            </a:r>
            <a:r>
              <a:rPr dirty="0"/>
              <a:t> </a:t>
            </a:r>
            <a:r>
              <a:rPr dirty="0" err="1"/>
              <a:t>Ruhm</a:t>
            </a:r>
            <a:r>
              <a:rPr dirty="0"/>
              <a:t> </a:t>
            </a:r>
          </a:p>
        </p:txBody>
      </p:sp>
      <p:sp>
        <p:nvSpPr>
          <p:cNvPr id="245" name="Miller übernimmt die Prophezeiung aus der Ilias…"/>
          <p:cNvSpPr txBox="1">
            <a:spLocks noGrp="1"/>
          </p:cNvSpPr>
          <p:nvPr>
            <p:ph type="body" idx="1"/>
          </p:nvPr>
        </p:nvSpPr>
        <p:spPr>
          <a:xfrm>
            <a:off x="793332" y="1568549"/>
            <a:ext cx="10353764" cy="4058752"/>
          </a:xfrm>
          <a:prstGeom prst="rect">
            <a:avLst/>
          </a:prstGeom>
        </p:spPr>
        <p:txBody>
          <a:bodyPr/>
          <a:lstStyle/>
          <a:p>
            <a:pPr marL="379800" indent="-342900">
              <a:lnSpc>
                <a:spcPct val="150000"/>
              </a:lnSpc>
              <a:buFontTx/>
              <a:buChar char="❖"/>
              <a:defRPr sz="2200"/>
            </a:pPr>
            <a:r>
              <a:rPr dirty="0"/>
              <a:t>Miller </a:t>
            </a:r>
            <a:r>
              <a:rPr dirty="0" err="1"/>
              <a:t>übernimmt</a:t>
            </a:r>
            <a:r>
              <a:rPr dirty="0"/>
              <a:t> die </a:t>
            </a:r>
            <a:r>
              <a:rPr dirty="0" err="1"/>
              <a:t>Prophezeiung</a:t>
            </a:r>
            <a:r>
              <a:rPr dirty="0"/>
              <a:t> </a:t>
            </a:r>
            <a:r>
              <a:rPr dirty="0" err="1"/>
              <a:t>aus</a:t>
            </a:r>
            <a:r>
              <a:rPr dirty="0"/>
              <a:t> der </a:t>
            </a:r>
            <a:r>
              <a:rPr i="1"/>
              <a:t>Ilias</a:t>
            </a:r>
            <a:endParaRPr i="1" dirty="0"/>
          </a:p>
          <a:p>
            <a:pPr marL="379800" indent="-342900">
              <a:lnSpc>
                <a:spcPct val="150000"/>
              </a:lnSpc>
              <a:buFontTx/>
              <a:buChar char="❖"/>
              <a:defRPr sz="2200"/>
            </a:pPr>
            <a:r>
              <a:rPr dirty="0"/>
              <a:t>„Ich </a:t>
            </a:r>
            <a:r>
              <a:rPr dirty="0" err="1"/>
              <a:t>lebe</a:t>
            </a:r>
            <a:r>
              <a:rPr dirty="0"/>
              <a:t> für </a:t>
            </a:r>
            <a:r>
              <a:rPr dirty="0" err="1"/>
              <a:t>meinen</a:t>
            </a:r>
            <a:r>
              <a:rPr dirty="0"/>
              <a:t> </a:t>
            </a:r>
            <a:r>
              <a:rPr dirty="0" err="1"/>
              <a:t>Ruf</a:t>
            </a:r>
            <a:r>
              <a:rPr dirty="0"/>
              <a:t>“ - Achill S. 331</a:t>
            </a:r>
          </a:p>
          <a:p>
            <a:pPr marL="379800" indent="-342900">
              <a:lnSpc>
                <a:spcPct val="150000"/>
              </a:lnSpc>
              <a:buFontTx/>
              <a:buChar char="❖"/>
              <a:defRPr sz="2200"/>
            </a:pPr>
            <a:r>
              <a:rPr dirty="0" err="1"/>
              <a:t>Weissagung</a:t>
            </a:r>
            <a:r>
              <a:rPr dirty="0"/>
              <a:t> </a:t>
            </a:r>
            <a:r>
              <a:rPr dirty="0" err="1"/>
              <a:t>bekommt</a:t>
            </a:r>
            <a:r>
              <a:rPr dirty="0"/>
              <a:t> </a:t>
            </a:r>
            <a:r>
              <a:rPr dirty="0" err="1"/>
              <a:t>durch</a:t>
            </a:r>
            <a:r>
              <a:rPr dirty="0"/>
              <a:t> die </a:t>
            </a:r>
            <a:r>
              <a:rPr dirty="0" err="1"/>
              <a:t>Liebesbeziehung</a:t>
            </a:r>
            <a:r>
              <a:rPr dirty="0"/>
              <a:t> </a:t>
            </a:r>
            <a:r>
              <a:rPr dirty="0" err="1"/>
              <a:t>zwischen</a:t>
            </a:r>
            <a:r>
              <a:rPr dirty="0"/>
              <a:t> </a:t>
            </a:r>
            <a:r>
              <a:rPr dirty="0" err="1"/>
              <a:t>Patroklos</a:t>
            </a:r>
            <a:r>
              <a:rPr dirty="0"/>
              <a:t> und Achill </a:t>
            </a:r>
            <a:r>
              <a:rPr dirty="0" err="1"/>
              <a:t>eine</a:t>
            </a:r>
            <a:r>
              <a:rPr dirty="0"/>
              <a:t> </a:t>
            </a:r>
            <a:r>
              <a:rPr dirty="0" err="1"/>
              <a:t>neue</a:t>
            </a:r>
            <a:r>
              <a:rPr dirty="0"/>
              <a:t> </a:t>
            </a:r>
            <a:r>
              <a:rPr dirty="0" err="1"/>
              <a:t>Schwere</a:t>
            </a:r>
            <a:endParaRPr dirty="0"/>
          </a:p>
          <a:p>
            <a:pPr marL="0" lvl="1" indent="450000">
              <a:lnSpc>
                <a:spcPct val="150000"/>
              </a:lnSpc>
              <a:buSzTx/>
              <a:buNone/>
              <a:defRPr sz="2200"/>
            </a:pPr>
            <a:r>
              <a:rPr dirty="0"/>
              <a:t>-&gt; </a:t>
            </a:r>
            <a:r>
              <a:rPr dirty="0" err="1"/>
              <a:t>Neuer</a:t>
            </a:r>
            <a:r>
              <a:rPr dirty="0"/>
              <a:t> </a:t>
            </a:r>
            <a:r>
              <a:rPr dirty="0" err="1"/>
              <a:t>Konflikt</a:t>
            </a:r>
            <a:r>
              <a:rPr dirty="0"/>
              <a:t>: Was </a:t>
            </a:r>
            <a:r>
              <a:rPr dirty="0" err="1"/>
              <a:t>passiert</a:t>
            </a:r>
            <a:r>
              <a:rPr dirty="0"/>
              <a:t> </a:t>
            </a:r>
            <a:r>
              <a:rPr dirty="0" err="1"/>
              <a:t>mit</a:t>
            </a:r>
            <a:r>
              <a:rPr dirty="0"/>
              <a:t> </a:t>
            </a:r>
            <a:r>
              <a:rPr dirty="0" err="1"/>
              <a:t>Patroklos</a:t>
            </a:r>
            <a:r>
              <a:rPr dirty="0"/>
              <a:t>?</a:t>
            </a:r>
          </a:p>
        </p:txBody>
      </p:sp>
      <p:grpSp>
        <p:nvGrpSpPr>
          <p:cNvPr id="248" name="Achill lebt für seinen Ruhm"/>
          <p:cNvGrpSpPr/>
          <p:nvPr/>
        </p:nvGrpSpPr>
        <p:grpSpPr>
          <a:xfrm>
            <a:off x="500076" y="4981164"/>
            <a:ext cx="1560091" cy="1656770"/>
            <a:chOff x="0" y="0"/>
            <a:chExt cx="1560090" cy="1656768"/>
          </a:xfrm>
        </p:grpSpPr>
        <p:sp>
          <p:nvSpPr>
            <p:cNvPr id="246" name="Abgerundetes Rechteck"/>
            <p:cNvSpPr/>
            <p:nvPr/>
          </p:nvSpPr>
          <p:spPr>
            <a:xfrm>
              <a:off x="0" y="0"/>
              <a:ext cx="1560091" cy="1656769"/>
            </a:xfrm>
            <a:prstGeom prst="roundRect">
              <a:avLst>
                <a:gd name="adj" fmla="val 15000"/>
              </a:avLst>
            </a:prstGeom>
            <a:solidFill>
              <a:srgbClr val="FFFFFF"/>
            </a:solidFill>
            <a:ln w="15875" cap="rnd">
              <a:solidFill>
                <a:schemeClr val="accent1"/>
              </a:solidFill>
              <a:prstDash val="solid"/>
              <a:round/>
            </a:ln>
            <a:effectLst>
              <a:outerShdw blurRad="63500" dist="25400" dir="5400000" rotWithShape="0">
                <a:srgbClr val="000000">
                  <a:alpha val="60000"/>
                </a:srgbClr>
              </a:outerShdw>
            </a:effectLst>
          </p:spPr>
          <p:txBody>
            <a:bodyPr wrap="square" lIns="45718" tIns="45718" rIns="45718" bIns="45718" numCol="1" anchor="ctr">
              <a:noAutofit/>
            </a:bodyPr>
            <a:lstStyle/>
            <a:p>
              <a:pPr>
                <a:defRPr>
                  <a:latin typeface="Calisto MT"/>
                  <a:ea typeface="Calisto MT"/>
                  <a:cs typeface="Calisto MT"/>
                  <a:sym typeface="Calisto MT"/>
                </a:defRPr>
              </a:pPr>
              <a:endParaRPr/>
            </a:p>
          </p:txBody>
        </p:sp>
        <p:sp>
          <p:nvSpPr>
            <p:cNvPr id="247" name="Achill lebt für seinen Ruhm"/>
            <p:cNvSpPr txBox="1"/>
            <p:nvPr/>
          </p:nvSpPr>
          <p:spPr>
            <a:xfrm>
              <a:off x="76477" y="490564"/>
              <a:ext cx="1407136" cy="6756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defRPr>
                  <a:latin typeface="Calisto MT"/>
                  <a:ea typeface="Calisto MT"/>
                  <a:cs typeface="Calisto MT"/>
                  <a:sym typeface="Calisto MT"/>
                </a:defRPr>
              </a:lvl1pPr>
            </a:lstStyle>
            <a:p>
              <a:r>
                <a:rPr dirty="0"/>
                <a:t>Achill </a:t>
              </a:r>
              <a:r>
                <a:rPr dirty="0" err="1"/>
                <a:t>lebt</a:t>
              </a:r>
              <a:r>
                <a:rPr dirty="0"/>
                <a:t> für </a:t>
              </a:r>
              <a:r>
                <a:rPr dirty="0" err="1"/>
                <a:t>seinen</a:t>
              </a:r>
              <a:r>
                <a:rPr dirty="0"/>
                <a:t> </a:t>
              </a:r>
              <a:r>
                <a:rPr dirty="0" err="1"/>
                <a:t>Ruhm</a:t>
              </a:r>
              <a:endParaRPr dirty="0"/>
            </a:p>
          </p:txBody>
        </p:sp>
      </p:grpSp>
      <p:grpSp>
        <p:nvGrpSpPr>
          <p:cNvPr id="251" name="Patroklos lebt für Achill"/>
          <p:cNvGrpSpPr/>
          <p:nvPr/>
        </p:nvGrpSpPr>
        <p:grpSpPr>
          <a:xfrm>
            <a:off x="3281786" y="4981164"/>
            <a:ext cx="1560090" cy="1656770"/>
            <a:chOff x="0" y="0"/>
            <a:chExt cx="1560088" cy="1656768"/>
          </a:xfrm>
        </p:grpSpPr>
        <p:sp>
          <p:nvSpPr>
            <p:cNvPr id="249" name="Abgerundetes Rechteck"/>
            <p:cNvSpPr/>
            <p:nvPr/>
          </p:nvSpPr>
          <p:spPr>
            <a:xfrm>
              <a:off x="0" y="0"/>
              <a:ext cx="1560089" cy="1656769"/>
            </a:xfrm>
            <a:prstGeom prst="roundRect">
              <a:avLst>
                <a:gd name="adj" fmla="val 15000"/>
              </a:avLst>
            </a:prstGeom>
            <a:solidFill>
              <a:srgbClr val="FFFFFF"/>
            </a:solidFill>
            <a:ln w="15875" cap="rnd">
              <a:solidFill>
                <a:schemeClr val="accent1"/>
              </a:solidFill>
              <a:prstDash val="solid"/>
              <a:round/>
            </a:ln>
            <a:effectLst>
              <a:outerShdw blurRad="63500" dist="25400" dir="5400000" rotWithShape="0">
                <a:srgbClr val="000000">
                  <a:alpha val="60000"/>
                </a:srgbClr>
              </a:outerShdw>
            </a:effectLst>
          </p:spPr>
          <p:txBody>
            <a:bodyPr wrap="square" lIns="45718" tIns="45718" rIns="45718" bIns="45718" numCol="1" anchor="ctr">
              <a:noAutofit/>
            </a:bodyPr>
            <a:lstStyle/>
            <a:p>
              <a:pPr>
                <a:defRPr>
                  <a:latin typeface="Calisto MT"/>
                  <a:ea typeface="Calisto MT"/>
                  <a:cs typeface="Calisto MT"/>
                  <a:sym typeface="Calisto MT"/>
                </a:defRPr>
              </a:pPr>
              <a:endParaRPr/>
            </a:p>
          </p:txBody>
        </p:sp>
        <p:sp>
          <p:nvSpPr>
            <p:cNvPr id="250" name="Patroklos lebt für Achill"/>
            <p:cNvSpPr txBox="1"/>
            <p:nvPr/>
          </p:nvSpPr>
          <p:spPr>
            <a:xfrm>
              <a:off x="76477" y="490564"/>
              <a:ext cx="1407135" cy="6756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defRPr>
                  <a:latin typeface="Calisto MT"/>
                  <a:ea typeface="Calisto MT"/>
                  <a:cs typeface="Calisto MT"/>
                  <a:sym typeface="Calisto MT"/>
                </a:defRPr>
              </a:lvl1pPr>
            </a:lstStyle>
            <a:p>
              <a:r>
                <a:t>Patroklos lebt für Achill</a:t>
              </a:r>
            </a:p>
          </p:txBody>
        </p:sp>
      </p:grpSp>
      <p:grpSp>
        <p:nvGrpSpPr>
          <p:cNvPr id="254" name="Patroklos lebt ebenfalls für Achills Ruhm"/>
          <p:cNvGrpSpPr/>
          <p:nvPr/>
        </p:nvGrpSpPr>
        <p:grpSpPr>
          <a:xfrm>
            <a:off x="6063495" y="4981164"/>
            <a:ext cx="1560091" cy="1656770"/>
            <a:chOff x="0" y="0"/>
            <a:chExt cx="1560090" cy="1656768"/>
          </a:xfrm>
        </p:grpSpPr>
        <p:sp>
          <p:nvSpPr>
            <p:cNvPr id="252" name="Abgerundetes Rechteck"/>
            <p:cNvSpPr/>
            <p:nvPr/>
          </p:nvSpPr>
          <p:spPr>
            <a:xfrm>
              <a:off x="0" y="0"/>
              <a:ext cx="1560091" cy="1656769"/>
            </a:xfrm>
            <a:prstGeom prst="roundRect">
              <a:avLst>
                <a:gd name="adj" fmla="val 15000"/>
              </a:avLst>
            </a:prstGeom>
            <a:solidFill>
              <a:srgbClr val="FFFFFF"/>
            </a:solidFill>
            <a:ln w="15875" cap="rnd">
              <a:solidFill>
                <a:schemeClr val="accent1"/>
              </a:solidFill>
              <a:prstDash val="solid"/>
              <a:round/>
            </a:ln>
            <a:effectLst>
              <a:outerShdw blurRad="63500" dist="25400" dir="5400000" rotWithShape="0">
                <a:srgbClr val="000000">
                  <a:alpha val="60000"/>
                </a:srgbClr>
              </a:outerShdw>
            </a:effectLst>
          </p:spPr>
          <p:txBody>
            <a:bodyPr wrap="square" lIns="45718" tIns="45718" rIns="45718" bIns="45718" numCol="1" anchor="ctr">
              <a:noAutofit/>
            </a:bodyPr>
            <a:lstStyle/>
            <a:p>
              <a:pPr>
                <a:defRPr>
                  <a:latin typeface="Calisto MT"/>
                  <a:ea typeface="Calisto MT"/>
                  <a:cs typeface="Calisto MT"/>
                  <a:sym typeface="Calisto MT"/>
                </a:defRPr>
              </a:pPr>
              <a:endParaRPr/>
            </a:p>
          </p:txBody>
        </p:sp>
        <p:sp>
          <p:nvSpPr>
            <p:cNvPr id="253" name="Patroklos lebt ebenfalls für Achills Ruhm"/>
            <p:cNvSpPr txBox="1"/>
            <p:nvPr/>
          </p:nvSpPr>
          <p:spPr>
            <a:xfrm>
              <a:off x="76477" y="344515"/>
              <a:ext cx="1407136" cy="9677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defRPr>
                  <a:latin typeface="Calisto MT"/>
                  <a:ea typeface="Calisto MT"/>
                  <a:cs typeface="Calisto MT"/>
                  <a:sym typeface="Calisto MT"/>
                </a:defRPr>
              </a:lvl1pPr>
            </a:lstStyle>
            <a:p>
              <a:r>
                <a:t>Patroklos lebt ebenfalls für Achills Ruhm</a:t>
              </a:r>
            </a:p>
          </p:txBody>
        </p:sp>
      </p:grpSp>
      <p:grpSp>
        <p:nvGrpSpPr>
          <p:cNvPr id="257" name="Beide opfern sich für Achills Ruhm"/>
          <p:cNvGrpSpPr/>
          <p:nvPr/>
        </p:nvGrpSpPr>
        <p:grpSpPr>
          <a:xfrm>
            <a:off x="8845205" y="4981164"/>
            <a:ext cx="1560091" cy="1656770"/>
            <a:chOff x="0" y="0"/>
            <a:chExt cx="1560090" cy="1656768"/>
          </a:xfrm>
        </p:grpSpPr>
        <p:sp>
          <p:nvSpPr>
            <p:cNvPr id="255" name="Abgerundetes Rechteck"/>
            <p:cNvSpPr/>
            <p:nvPr/>
          </p:nvSpPr>
          <p:spPr>
            <a:xfrm>
              <a:off x="0" y="0"/>
              <a:ext cx="1560091" cy="1656769"/>
            </a:xfrm>
            <a:prstGeom prst="roundRect">
              <a:avLst>
                <a:gd name="adj" fmla="val 15000"/>
              </a:avLst>
            </a:prstGeom>
            <a:solidFill>
              <a:srgbClr val="FFFFFF"/>
            </a:solidFill>
            <a:ln w="15875" cap="rnd">
              <a:solidFill>
                <a:schemeClr val="accent1"/>
              </a:solidFill>
              <a:prstDash val="solid"/>
              <a:round/>
            </a:ln>
            <a:effectLst>
              <a:outerShdw blurRad="63500" dist="25400" dir="5400000" rotWithShape="0">
                <a:srgbClr val="000000">
                  <a:alpha val="60000"/>
                </a:srgbClr>
              </a:outerShdw>
            </a:effectLst>
          </p:spPr>
          <p:txBody>
            <a:bodyPr wrap="square" lIns="45718" tIns="45718" rIns="45718" bIns="45718" numCol="1" anchor="ctr">
              <a:noAutofit/>
            </a:bodyPr>
            <a:lstStyle/>
            <a:p>
              <a:pPr>
                <a:defRPr>
                  <a:latin typeface="Calisto MT"/>
                  <a:ea typeface="Calisto MT"/>
                  <a:cs typeface="Calisto MT"/>
                  <a:sym typeface="Calisto MT"/>
                </a:defRPr>
              </a:pPr>
              <a:endParaRPr/>
            </a:p>
          </p:txBody>
        </p:sp>
        <p:sp>
          <p:nvSpPr>
            <p:cNvPr id="256" name="Beide opfern sich für Achills Ruhm"/>
            <p:cNvSpPr txBox="1"/>
            <p:nvPr/>
          </p:nvSpPr>
          <p:spPr>
            <a:xfrm>
              <a:off x="76477" y="344515"/>
              <a:ext cx="1407136" cy="9677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defRPr>
                  <a:latin typeface="Calisto MT"/>
                  <a:ea typeface="Calisto MT"/>
                  <a:cs typeface="Calisto MT"/>
                  <a:sym typeface="Calisto MT"/>
                </a:defRPr>
              </a:lvl1pPr>
            </a:lstStyle>
            <a:p>
              <a:r>
                <a:t>Beide opfern sich für Achills Ruhm</a:t>
              </a:r>
            </a:p>
          </p:txBody>
        </p:sp>
      </p:grpSp>
      <p:sp>
        <p:nvSpPr>
          <p:cNvPr id="258" name="Pfeil 11"/>
          <p:cNvSpPr/>
          <p:nvPr/>
        </p:nvSpPr>
        <p:spPr>
          <a:xfrm>
            <a:off x="7943198" y="5493518"/>
            <a:ext cx="582395" cy="438490"/>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FFFFFF"/>
          </a:solidFill>
          <a:ln w="15875" cap="rnd">
            <a:solidFill>
              <a:schemeClr val="accent1"/>
            </a:solidFill>
          </a:ln>
          <a:effectLst>
            <a:outerShdw blurRad="63500" dist="25400" dir="5400000" rotWithShape="0">
              <a:srgbClr val="000000">
                <a:alpha val="60000"/>
              </a:srgbClr>
            </a:outerShdw>
          </a:effectLst>
        </p:spPr>
        <p:txBody>
          <a:bodyPr lIns="45718" tIns="45718" rIns="45718" bIns="45718" anchor="ctr"/>
          <a:lstStyle/>
          <a:p>
            <a:pPr>
              <a:defRPr>
                <a:latin typeface="Calisto MT"/>
                <a:ea typeface="Calisto MT"/>
                <a:cs typeface="Calisto MT"/>
                <a:sym typeface="Calisto MT"/>
              </a:defRPr>
            </a:pPr>
            <a:endParaRPr/>
          </a:p>
        </p:txBody>
      </p:sp>
      <p:sp>
        <p:nvSpPr>
          <p:cNvPr id="259" name="Pfeil 11"/>
          <p:cNvSpPr/>
          <p:nvPr/>
        </p:nvSpPr>
        <p:spPr>
          <a:xfrm>
            <a:off x="5161488" y="5493518"/>
            <a:ext cx="582394" cy="438490"/>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FFFFFF"/>
          </a:solidFill>
          <a:ln w="15875" cap="rnd">
            <a:solidFill>
              <a:schemeClr val="accent1"/>
            </a:solidFill>
          </a:ln>
          <a:effectLst>
            <a:outerShdw blurRad="63500" dist="25400" dir="5400000" rotWithShape="0">
              <a:srgbClr val="000000">
                <a:alpha val="60000"/>
              </a:srgbClr>
            </a:outerShdw>
          </a:effectLst>
        </p:spPr>
        <p:txBody>
          <a:bodyPr lIns="45718" tIns="45718" rIns="45718" bIns="45718" anchor="ctr"/>
          <a:lstStyle/>
          <a:p>
            <a:pPr>
              <a:defRPr>
                <a:latin typeface="Calisto MT"/>
                <a:ea typeface="Calisto MT"/>
                <a:cs typeface="Calisto MT"/>
                <a:sym typeface="Calisto MT"/>
              </a:defRPr>
            </a:pPr>
            <a:endParaRPr/>
          </a:p>
        </p:txBody>
      </p:sp>
      <p:sp>
        <p:nvSpPr>
          <p:cNvPr id="260" name="Pfeil 11"/>
          <p:cNvSpPr/>
          <p:nvPr/>
        </p:nvSpPr>
        <p:spPr>
          <a:xfrm>
            <a:off x="2379778" y="5493518"/>
            <a:ext cx="582394" cy="438490"/>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rgbClr val="FFFFFF"/>
          </a:solidFill>
          <a:ln w="15875" cap="rnd">
            <a:solidFill>
              <a:schemeClr val="accent1"/>
            </a:solidFill>
          </a:ln>
          <a:effectLst>
            <a:outerShdw blurRad="63500" dist="25400" dir="5400000" rotWithShape="0">
              <a:srgbClr val="000000">
                <a:alpha val="60000"/>
              </a:srgbClr>
            </a:outerShdw>
          </a:effectLst>
        </p:spPr>
        <p:txBody>
          <a:bodyPr lIns="45718" tIns="45718" rIns="45718" bIns="45718" anchor="ctr"/>
          <a:lstStyle/>
          <a:p>
            <a:pPr>
              <a:defRPr>
                <a:latin typeface="Calisto MT"/>
                <a:ea typeface="Calisto MT"/>
                <a:cs typeface="Calisto MT"/>
                <a:sym typeface="Calisto M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4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4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4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Achills Reaktion auf Patroklos’ Tod"/>
          <p:cNvSpPr txBox="1">
            <a:spLocks noGrp="1"/>
          </p:cNvSpPr>
          <p:nvPr>
            <p:ph type="title"/>
          </p:nvPr>
        </p:nvSpPr>
        <p:spPr>
          <a:xfrm>
            <a:off x="913793" y="609600"/>
            <a:ext cx="10353765" cy="970450"/>
          </a:xfrm>
          <a:prstGeom prst="rect">
            <a:avLst/>
          </a:prstGeom>
        </p:spPr>
        <p:txBody>
          <a:bodyPr/>
          <a:lstStyle/>
          <a:p>
            <a:r>
              <a:t>Achills Reaktion auf Patroklos’ Tod</a:t>
            </a:r>
          </a:p>
        </p:txBody>
      </p:sp>
      <p:sp>
        <p:nvSpPr>
          <p:cNvPr id="265" name="Direkte Reaktion: Gedanke an Selbstmord, tiefe Trauer und Wut…"/>
          <p:cNvSpPr txBox="1">
            <a:spLocks noGrp="1"/>
          </p:cNvSpPr>
          <p:nvPr>
            <p:ph type="body" idx="1"/>
          </p:nvPr>
        </p:nvSpPr>
        <p:spPr>
          <a:xfrm>
            <a:off x="571590" y="1761798"/>
            <a:ext cx="10921909" cy="4778701"/>
          </a:xfrm>
          <a:prstGeom prst="rect">
            <a:avLst/>
          </a:prstGeom>
        </p:spPr>
        <p:txBody>
          <a:bodyPr/>
          <a:lstStyle/>
          <a:p>
            <a:pPr>
              <a:lnSpc>
                <a:spcPct val="150000"/>
              </a:lnSpc>
              <a:buFontTx/>
              <a:buChar char="❖"/>
            </a:pPr>
            <a:r>
              <a:t>Direkte Reaktion: Gedanke an Selbstmord, tiefe Trauer und Wut</a:t>
            </a:r>
          </a:p>
          <a:p>
            <a:pPr marL="0" lvl="1" indent="450000">
              <a:lnSpc>
                <a:spcPct val="150000"/>
              </a:lnSpc>
              <a:buSzTx/>
              <a:buNone/>
            </a:pPr>
            <a:r>
              <a:t>-&gt; Achill tötet Hektor und schändet seine Leiche </a:t>
            </a:r>
          </a:p>
          <a:p>
            <a:pPr>
              <a:lnSpc>
                <a:spcPct val="150000"/>
              </a:lnSpc>
              <a:buFontTx/>
              <a:buChar char="❖"/>
            </a:pPr>
            <a:r>
              <a:t>Langfristige Reaktion: Achill scheint keinen Lebenssinn mehr zu haben und sehnt sich danach, Patroklos in der Unterwelt wiederzusehen </a:t>
            </a:r>
          </a:p>
          <a:p>
            <a:pPr>
              <a:lnSpc>
                <a:spcPct val="150000"/>
              </a:lnSpc>
              <a:buFontTx/>
              <a:buChar char="❖"/>
            </a:pPr>
            <a:endParaRPr/>
          </a:p>
          <a:p>
            <a:pPr marL="0" indent="36900">
              <a:lnSpc>
                <a:spcPct val="150000"/>
              </a:lnSpc>
              <a:buSzTx/>
              <a:buNone/>
            </a:pPr>
            <a:r>
              <a:t>       Achills Leben ist ohne Patroklos ebenfalls nichts mehr wert…er scheint sterben zu wollen</a:t>
            </a:r>
          </a:p>
        </p:txBody>
      </p:sp>
      <p:sp>
        <p:nvSpPr>
          <p:cNvPr id="266" name="Pfeil: nach rechts 1"/>
          <p:cNvSpPr/>
          <p:nvPr/>
        </p:nvSpPr>
        <p:spPr>
          <a:xfrm>
            <a:off x="604775" y="4456096"/>
            <a:ext cx="329081" cy="218303"/>
          </a:xfrm>
          <a:prstGeom prst="rightArrow">
            <a:avLst>
              <a:gd name="adj1" fmla="val 50000"/>
              <a:gd name="adj2" fmla="val 50000"/>
            </a:avLst>
          </a:prstGeom>
          <a:solidFill>
            <a:srgbClr val="FFFFFF"/>
          </a:solidFill>
          <a:ln w="15875" cap="rnd">
            <a:solidFill>
              <a:schemeClr val="accent1"/>
            </a:solidFill>
          </a:ln>
          <a:effectLst>
            <a:outerShdw blurRad="63500" dist="25400" dir="5400000" rotWithShape="0">
              <a:srgbClr val="000000">
                <a:alpha val="60000"/>
              </a:srgbClr>
            </a:outerShdw>
          </a:effectLst>
        </p:spPr>
        <p:txBody>
          <a:bodyPr lIns="45718" tIns="45718" rIns="45718" bIns="45718" anchor="ctr"/>
          <a:lstStyle/>
          <a:p>
            <a:pPr>
              <a:defRPr>
                <a:latin typeface="Calisto MT"/>
                <a:ea typeface="Calisto MT"/>
                <a:cs typeface="Calisto MT"/>
                <a:sym typeface="Calisto MT"/>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6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6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6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6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iterate>
                                    <p:tmAbs val="0"/>
                                  </p:iterate>
                                  <p:childTnLst>
                                    <p:set>
                                      <p:cBhvr>
                                        <p:cTn id="24" fill="hold"/>
                                        <p:tgtEl>
                                          <p:spTgt spid="26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1" nodeType="afterEffect">
                                  <p:stCondLst>
                                    <p:cond delay="0"/>
                                  </p:stCondLst>
                                  <p:iterate>
                                    <p:tmAbs val="0"/>
                                  </p:iterate>
                                  <p:childTnLst>
                                    <p:set>
                                      <p:cBhvr>
                                        <p:cTn id="27" fill="hold"/>
                                        <p:tgtEl>
                                          <p:spTgt spid="26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1" build="p" bldLvl="5" animBg="1" advAuto="0"/>
      <p:bldP spid="266" grpId="2"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vergleiche“ mit Homers Ilias"/>
          <p:cNvSpPr txBox="1">
            <a:spLocks noGrp="1"/>
          </p:cNvSpPr>
          <p:nvPr>
            <p:ph type="title"/>
          </p:nvPr>
        </p:nvSpPr>
        <p:spPr>
          <a:xfrm>
            <a:off x="1295400" y="1761065"/>
            <a:ext cx="9590552" cy="1828815"/>
          </a:xfrm>
          <a:prstGeom prst="rect">
            <a:avLst/>
          </a:prstGeom>
        </p:spPr>
        <p:txBody>
          <a:bodyPr/>
          <a:lstStyle/>
          <a:p>
            <a:r>
              <a:t>„Textvergleiche“ mit Homers Ilias</a:t>
            </a:r>
          </a:p>
        </p:txBody>
      </p:sp>
      <p:sp>
        <p:nvSpPr>
          <p:cNvPr id="271" name="Zum Bearbeiten doppelklicken"/>
          <p:cNvSpPr txBox="1">
            <a:spLocks noGrp="1"/>
          </p:cNvSpPr>
          <p:nvPr>
            <p:ph type="body" sz="quarter" idx="1"/>
          </p:nvPr>
        </p:nvSpPr>
        <p:spPr>
          <a:xfrm>
            <a:off x="1295400" y="3589878"/>
            <a:ext cx="9590552" cy="1507056"/>
          </a:xfrm>
          <a:prstGeom prst="rect">
            <a:avLst/>
          </a:prstGeom>
        </p:spPr>
        <p:txBody>
          <a:bodyPr/>
          <a:lstStyle/>
          <a:p>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Versöhnungsversuch durch Odysseus und Ajax S. 343"/>
          <p:cNvSpPr txBox="1">
            <a:spLocks noGrp="1"/>
          </p:cNvSpPr>
          <p:nvPr>
            <p:ph type="title"/>
          </p:nvPr>
        </p:nvSpPr>
        <p:spPr>
          <a:xfrm>
            <a:off x="919117" y="389414"/>
            <a:ext cx="10353765" cy="970450"/>
          </a:xfrm>
          <a:prstGeom prst="rect">
            <a:avLst/>
          </a:prstGeom>
        </p:spPr>
        <p:txBody>
          <a:bodyPr/>
          <a:lstStyle/>
          <a:p>
            <a:pPr defTabSz="425194">
              <a:defRPr sz="3300">
                <a:effectLst>
                  <a:outerShdw blurRad="12700" dist="23622" dir="14640000" rotWithShape="0">
                    <a:srgbClr val="000000">
                      <a:alpha val="30000"/>
                    </a:srgbClr>
                  </a:outerShdw>
                </a:effectLst>
              </a:defRPr>
            </a:pPr>
            <a:r>
              <a:t>Versöhnungsversuch durch Odysseus und Ajax (S. 343)</a:t>
            </a:r>
          </a:p>
        </p:txBody>
      </p:sp>
      <p:sp>
        <p:nvSpPr>
          <p:cNvPr id="274" name="„Willst du, so höre es von mir, und ich will dir erzählen, wie viele Gaben in seiner Hütte dir versprochen hat Agamemnon. Sieben noch nicht vom Feuer berührte Dreifüße und zehn Pfunde Goldes, Blinkende Kessel zwanzig und zwölf Pferde, […] und sieben Frau"/>
          <p:cNvSpPr txBox="1">
            <a:spLocks noGrp="1"/>
          </p:cNvSpPr>
          <p:nvPr>
            <p:ph type="body" sz="half" idx="1"/>
          </p:nvPr>
        </p:nvSpPr>
        <p:spPr>
          <a:xfrm>
            <a:off x="89449" y="1623269"/>
            <a:ext cx="5792767" cy="4845318"/>
          </a:xfrm>
          <a:prstGeom prst="rect">
            <a:avLst/>
          </a:prstGeom>
        </p:spPr>
        <p:txBody>
          <a:bodyPr/>
          <a:lstStyle/>
          <a:p>
            <a:pPr algn="l" defTabSz="434340">
              <a:spcBef>
                <a:spcPts val="500"/>
              </a:spcBef>
              <a:defRPr sz="2200" u="none">
                <a:effectLst>
                  <a:outerShdw blurRad="12700" dist="24130" dir="14640000" rotWithShape="0">
                    <a:srgbClr val="000000">
                      <a:alpha val="30000"/>
                    </a:srgbClr>
                  </a:outerShdw>
                </a:effectLst>
              </a:defRPr>
            </a:pPr>
            <a:r>
              <a:t>„Willst du, so höre es von mir, und ich will dir erzählen, wie viele Gaben in seiner Hütte dir versprochen hat Agamemnon. </a:t>
            </a:r>
            <a:r>
              <a:rPr>
                <a:solidFill>
                  <a:schemeClr val="accent1">
                    <a:lumOff val="-8431"/>
                  </a:schemeClr>
                </a:solidFill>
              </a:rPr>
              <a:t>Sieben noch nicht vom Feuer berührte Dreifüße</a:t>
            </a:r>
            <a:r>
              <a:t> und </a:t>
            </a:r>
            <a:r>
              <a:rPr>
                <a:solidFill>
                  <a:schemeClr val="accent3">
                    <a:lumOff val="-9843"/>
                  </a:schemeClr>
                </a:solidFill>
              </a:rPr>
              <a:t>zehn Pfunde Goldes</a:t>
            </a:r>
            <a:r>
              <a:t>, </a:t>
            </a:r>
            <a:r>
              <a:rPr>
                <a:solidFill>
                  <a:srgbClr val="D485DA"/>
                </a:solidFill>
              </a:rPr>
              <a:t>Blinkende Kessel zwanzig</a:t>
            </a:r>
            <a:r>
              <a:t> und </a:t>
            </a:r>
            <a:r>
              <a:rPr>
                <a:solidFill>
                  <a:srgbClr val="DA9A2F"/>
                </a:solidFill>
              </a:rPr>
              <a:t>zwölf Pferde</a:t>
            </a:r>
            <a:r>
              <a:t>, […] und </a:t>
            </a:r>
            <a:r>
              <a:rPr>
                <a:solidFill>
                  <a:srgbClr val="303BDA"/>
                </a:solidFill>
              </a:rPr>
              <a:t>sieben Frauen</a:t>
            </a:r>
            <a:r>
              <a:t> will er geben […]. </a:t>
            </a:r>
            <a:r>
              <a:rPr>
                <a:solidFill>
                  <a:srgbClr val="25DAD9"/>
                </a:solidFill>
              </a:rPr>
              <a:t>Die will er dir geben, und darunter wird sein, die er damals fortnahm: die Tochter des Brises</a:t>
            </a:r>
            <a:r>
              <a:t>, und er will dazu den großen Eid schwören, daß </a:t>
            </a:r>
            <a:r>
              <a:rPr>
                <a:solidFill>
                  <a:srgbClr val="1CDA09"/>
                </a:solidFill>
              </a:rPr>
              <a:t>er nie ihr Lager bestiegen und sich mit ihr vereinigt</a:t>
            </a:r>
            <a:r>
              <a:t> […].“</a:t>
            </a:r>
          </a:p>
          <a:p>
            <a:pPr algn="l" defTabSz="434340">
              <a:spcBef>
                <a:spcPts val="500"/>
              </a:spcBef>
              <a:defRPr sz="2200">
                <a:effectLst>
                  <a:outerShdw blurRad="12700" dist="24130" dir="14640000" rotWithShape="0">
                    <a:srgbClr val="000000">
                      <a:alpha val="30000"/>
                    </a:srgbClr>
                  </a:outerShdw>
                </a:effectLst>
              </a:defRPr>
            </a:pPr>
            <a:endParaRPr/>
          </a:p>
          <a:p>
            <a:pPr algn="l" defTabSz="434340">
              <a:spcBef>
                <a:spcPts val="500"/>
              </a:spcBef>
              <a:defRPr sz="2200" u="none">
                <a:effectLst>
                  <a:outerShdw blurRad="12700" dist="24130" dir="14640000" rotWithShape="0">
                    <a:srgbClr val="000000">
                      <a:alpha val="30000"/>
                    </a:srgbClr>
                  </a:outerShdw>
                </a:effectLst>
              </a:defRPr>
            </a:pPr>
            <a:r>
              <a:t>Homer, </a:t>
            </a:r>
            <a:r>
              <a:rPr i="1"/>
              <a:t>Ilias</a:t>
            </a:r>
            <a:r>
              <a:t> 9, 262-275 (Schadewaldt)</a:t>
            </a:r>
          </a:p>
        </p:txBody>
      </p:sp>
      <p:sp>
        <p:nvSpPr>
          <p:cNvPr id="275" name="Text Placeholder 4"/>
          <p:cNvSpPr>
            <a:spLocks noGrp="1"/>
          </p:cNvSpPr>
          <p:nvPr>
            <p:ph type="body" idx="21"/>
          </p:nvPr>
        </p:nvSpPr>
        <p:spPr>
          <a:xfrm>
            <a:off x="6294966" y="1623270"/>
            <a:ext cx="5761500" cy="275039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a:lnSpc>
                <a:spcPct val="90000"/>
              </a:lnSpc>
              <a:buSzTx/>
              <a:buNone/>
              <a:defRPr sz="2400"/>
            </a:pPr>
            <a:r>
              <a:rPr dirty="0"/>
              <a:t>„</a:t>
            </a:r>
            <a:r>
              <a:rPr dirty="0" err="1"/>
              <a:t>Zunächst</a:t>
            </a:r>
            <a:r>
              <a:rPr dirty="0"/>
              <a:t> </a:t>
            </a:r>
            <a:r>
              <a:rPr dirty="0" err="1"/>
              <a:t>spricht</a:t>
            </a:r>
            <a:r>
              <a:rPr dirty="0"/>
              <a:t> </a:t>
            </a:r>
            <a:r>
              <a:rPr dirty="0" err="1"/>
              <a:t>er</a:t>
            </a:r>
            <a:r>
              <a:rPr dirty="0"/>
              <a:t> </a:t>
            </a:r>
            <a:r>
              <a:rPr dirty="0" err="1"/>
              <a:t>nur</a:t>
            </a:r>
            <a:r>
              <a:rPr dirty="0"/>
              <a:t> von </a:t>
            </a:r>
            <a:r>
              <a:rPr dirty="0" err="1"/>
              <a:t>Dingen</a:t>
            </a:r>
            <a:r>
              <a:rPr dirty="0"/>
              <a:t>, die </a:t>
            </a:r>
            <a:r>
              <a:rPr dirty="0" err="1"/>
              <a:t>er</a:t>
            </a:r>
            <a:r>
              <a:rPr dirty="0"/>
              <a:t> </a:t>
            </a:r>
            <a:r>
              <a:rPr dirty="0" err="1"/>
              <a:t>wie</a:t>
            </a:r>
            <a:r>
              <a:rPr dirty="0"/>
              <a:t> </a:t>
            </a:r>
            <a:r>
              <a:rPr dirty="0" err="1"/>
              <a:t>beiläufig</a:t>
            </a:r>
            <a:r>
              <a:rPr dirty="0"/>
              <a:t> </a:t>
            </a:r>
            <a:r>
              <a:rPr dirty="0" err="1"/>
              <a:t>aufzählt</a:t>
            </a:r>
            <a:r>
              <a:rPr dirty="0"/>
              <a:t>. </a:t>
            </a:r>
            <a:r>
              <a:rPr dirty="0" err="1">
                <a:solidFill>
                  <a:srgbClr val="DA9139"/>
                </a:solidFill>
              </a:rPr>
              <a:t>Zwölf</a:t>
            </a:r>
            <a:r>
              <a:rPr dirty="0">
                <a:solidFill>
                  <a:srgbClr val="DA9139"/>
                </a:solidFill>
              </a:rPr>
              <a:t> </a:t>
            </a:r>
            <a:r>
              <a:rPr dirty="0" err="1">
                <a:solidFill>
                  <a:srgbClr val="DA9139"/>
                </a:solidFill>
              </a:rPr>
              <a:t>schnelle</a:t>
            </a:r>
            <a:r>
              <a:rPr dirty="0">
                <a:solidFill>
                  <a:srgbClr val="DA9139"/>
                </a:solidFill>
              </a:rPr>
              <a:t> </a:t>
            </a:r>
            <a:r>
              <a:rPr dirty="0" err="1">
                <a:solidFill>
                  <a:srgbClr val="DA9139"/>
                </a:solidFill>
              </a:rPr>
              <a:t>Pferde</a:t>
            </a:r>
            <a:r>
              <a:rPr dirty="0"/>
              <a:t>, </a:t>
            </a:r>
            <a:r>
              <a:rPr dirty="0" err="1">
                <a:solidFill>
                  <a:schemeClr val="accent1">
                    <a:lumOff val="-8431"/>
                  </a:schemeClr>
                </a:solidFill>
              </a:rPr>
              <a:t>sieben</a:t>
            </a:r>
            <a:r>
              <a:rPr dirty="0">
                <a:solidFill>
                  <a:schemeClr val="accent1">
                    <a:lumOff val="-8431"/>
                  </a:schemeClr>
                </a:solidFill>
              </a:rPr>
              <a:t> </a:t>
            </a:r>
            <a:r>
              <a:rPr dirty="0" err="1">
                <a:solidFill>
                  <a:schemeClr val="accent1">
                    <a:lumOff val="-8431"/>
                  </a:schemeClr>
                </a:solidFill>
              </a:rPr>
              <a:t>bronzene</a:t>
            </a:r>
            <a:r>
              <a:rPr dirty="0">
                <a:solidFill>
                  <a:schemeClr val="accent1">
                    <a:lumOff val="-8431"/>
                  </a:schemeClr>
                </a:solidFill>
              </a:rPr>
              <a:t> </a:t>
            </a:r>
            <a:r>
              <a:rPr dirty="0" err="1">
                <a:solidFill>
                  <a:schemeClr val="accent1">
                    <a:lumOff val="-8431"/>
                  </a:schemeClr>
                </a:solidFill>
              </a:rPr>
              <a:t>Dreifüße</a:t>
            </a:r>
            <a:r>
              <a:rPr dirty="0"/>
              <a:t> und </a:t>
            </a:r>
            <a:r>
              <a:rPr dirty="0" err="1">
                <a:solidFill>
                  <a:srgbClr val="393ADA"/>
                </a:solidFill>
              </a:rPr>
              <a:t>sieben</a:t>
            </a:r>
            <a:r>
              <a:rPr dirty="0">
                <a:solidFill>
                  <a:srgbClr val="393ADA"/>
                </a:solidFill>
              </a:rPr>
              <a:t> </a:t>
            </a:r>
            <a:r>
              <a:rPr dirty="0" err="1">
                <a:solidFill>
                  <a:srgbClr val="393ADA"/>
                </a:solidFill>
              </a:rPr>
              <a:t>hübsche</a:t>
            </a:r>
            <a:r>
              <a:rPr dirty="0">
                <a:solidFill>
                  <a:srgbClr val="393ADA"/>
                </a:solidFill>
              </a:rPr>
              <a:t> </a:t>
            </a:r>
            <a:r>
              <a:rPr dirty="0" err="1">
                <a:solidFill>
                  <a:srgbClr val="393ADA"/>
                </a:solidFill>
              </a:rPr>
              <a:t>Mädchen</a:t>
            </a:r>
            <a:r>
              <a:rPr dirty="0"/>
              <a:t>, </a:t>
            </a:r>
            <a:r>
              <a:rPr dirty="0" err="1">
                <a:solidFill>
                  <a:schemeClr val="accent3">
                    <a:lumOff val="-9843"/>
                  </a:schemeClr>
                </a:solidFill>
              </a:rPr>
              <a:t>zehn</a:t>
            </a:r>
            <a:r>
              <a:rPr dirty="0">
                <a:solidFill>
                  <a:schemeClr val="accent3">
                    <a:lumOff val="-9843"/>
                  </a:schemeClr>
                </a:solidFill>
              </a:rPr>
              <a:t> Barren Gold</a:t>
            </a:r>
            <a:r>
              <a:rPr dirty="0"/>
              <a:t>, </a:t>
            </a:r>
            <a:r>
              <a:rPr dirty="0" err="1">
                <a:solidFill>
                  <a:srgbClr val="D684DA"/>
                </a:solidFill>
              </a:rPr>
              <a:t>zwölf</a:t>
            </a:r>
            <a:r>
              <a:rPr dirty="0">
                <a:solidFill>
                  <a:srgbClr val="D684DA"/>
                </a:solidFill>
              </a:rPr>
              <a:t> </a:t>
            </a:r>
            <a:r>
              <a:rPr dirty="0" err="1">
                <a:solidFill>
                  <a:srgbClr val="D684DA"/>
                </a:solidFill>
              </a:rPr>
              <a:t>große</a:t>
            </a:r>
            <a:r>
              <a:rPr dirty="0">
                <a:solidFill>
                  <a:srgbClr val="D684DA"/>
                </a:solidFill>
              </a:rPr>
              <a:t> </a:t>
            </a:r>
            <a:r>
              <a:rPr dirty="0" err="1">
                <a:solidFill>
                  <a:srgbClr val="D684DA"/>
                </a:solidFill>
              </a:rPr>
              <a:t>Kupferkessel</a:t>
            </a:r>
            <a:r>
              <a:rPr dirty="0"/>
              <a:t> und </a:t>
            </a:r>
            <a:r>
              <a:rPr dirty="0" err="1"/>
              <a:t>dergleichen</a:t>
            </a:r>
            <a:r>
              <a:rPr dirty="0"/>
              <a:t> </a:t>
            </a:r>
            <a:r>
              <a:rPr dirty="0" err="1"/>
              <a:t>mehr</a:t>
            </a:r>
            <a:r>
              <a:rPr dirty="0"/>
              <a:t>- </a:t>
            </a:r>
            <a:r>
              <a:rPr dirty="0" err="1"/>
              <a:t>Schalen</a:t>
            </a:r>
            <a:r>
              <a:rPr dirty="0"/>
              <a:t>, </a:t>
            </a:r>
            <a:r>
              <a:rPr dirty="0" err="1"/>
              <a:t>Kelche</a:t>
            </a:r>
            <a:r>
              <a:rPr dirty="0"/>
              <a:t>, </a:t>
            </a:r>
            <a:r>
              <a:rPr dirty="0" err="1"/>
              <a:t>Rüstzeug</a:t>
            </a:r>
            <a:r>
              <a:rPr dirty="0"/>
              <a:t> und </a:t>
            </a:r>
            <a:r>
              <a:rPr dirty="0" err="1"/>
              <a:t>schließlich</a:t>
            </a:r>
            <a:r>
              <a:rPr dirty="0"/>
              <a:t> das </a:t>
            </a:r>
            <a:r>
              <a:rPr dirty="0" err="1"/>
              <a:t>Beste</a:t>
            </a:r>
            <a:r>
              <a:rPr dirty="0"/>
              <a:t> </a:t>
            </a:r>
            <a:r>
              <a:rPr dirty="0" err="1"/>
              <a:t>überhaupt</a:t>
            </a:r>
            <a:r>
              <a:rPr dirty="0"/>
              <a:t>:</a:t>
            </a:r>
            <a:r>
              <a:rPr dirty="0">
                <a:solidFill>
                  <a:srgbClr val="2ECBDA"/>
                </a:solidFill>
              </a:rPr>
              <a:t> Briseis</a:t>
            </a:r>
            <a:r>
              <a:rPr lang="de-DE" dirty="0">
                <a:solidFill>
                  <a:srgbClr val="2ECBDA"/>
                </a:solidFill>
              </a:rPr>
              <a:t>'</a:t>
            </a:r>
            <a:r>
              <a:rPr dirty="0">
                <a:solidFill>
                  <a:srgbClr val="2ECBDA"/>
                </a:solidFill>
              </a:rPr>
              <a:t> </a:t>
            </a:r>
            <a:r>
              <a:rPr dirty="0" err="1">
                <a:solidFill>
                  <a:srgbClr val="2ECBDA"/>
                </a:solidFill>
              </a:rPr>
              <a:t>Rückkehr</a:t>
            </a:r>
            <a:r>
              <a:rPr dirty="0"/>
              <a:t>.“ (S. 344)</a:t>
            </a:r>
          </a:p>
        </p:txBody>
      </p:sp>
      <p:sp>
        <p:nvSpPr>
          <p:cNvPr id="276" name="(Odysseus spricht) „Deiner Sklavin ist kein Leid zugefügt worden. Die Götter allein wissen, woher Agamemnon die Kraft zur Zurückhaltung genommen hat, aber fest steht, sie ist wohlauf und gut versorgt.“ (S. 345)"/>
          <p:cNvSpPr txBox="1"/>
          <p:nvPr/>
        </p:nvSpPr>
        <p:spPr>
          <a:xfrm>
            <a:off x="6279775" y="4493342"/>
            <a:ext cx="5410780" cy="2301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400">
                <a:solidFill>
                  <a:srgbClr val="DDDDDD"/>
                </a:solidFill>
                <a:latin typeface="Calisto MT"/>
                <a:ea typeface="Calisto MT"/>
                <a:cs typeface="Calisto MT"/>
                <a:sym typeface="Calisto MT"/>
              </a:defRPr>
            </a:pPr>
            <a:r>
              <a:t>(Odysseus spricht) „</a:t>
            </a:r>
            <a:r>
              <a:rPr>
                <a:solidFill>
                  <a:srgbClr val="25DD18"/>
                </a:solidFill>
              </a:rPr>
              <a:t>Deiner Sklavin ist kein Leid zugefügt worden</a:t>
            </a:r>
            <a:r>
              <a:t>. Die Götter allein wissen, woher Agamemnon die </a:t>
            </a:r>
            <a:r>
              <a:rPr>
                <a:solidFill>
                  <a:srgbClr val="15DD09"/>
                </a:solidFill>
              </a:rPr>
              <a:t>Kraft zur Zurückhaltung</a:t>
            </a:r>
            <a:r>
              <a:t> genommen hat, aber fest steht, sie ist wohlauf und gut versorgt.“ (S. 345)</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Patroklos’ Versuch, die Mauern Trojas zu stürmen"/>
          <p:cNvSpPr txBox="1">
            <a:spLocks noGrp="1"/>
          </p:cNvSpPr>
          <p:nvPr>
            <p:ph type="title"/>
          </p:nvPr>
        </p:nvSpPr>
        <p:spPr>
          <a:xfrm>
            <a:off x="919117" y="334392"/>
            <a:ext cx="10353765" cy="970450"/>
          </a:xfrm>
          <a:prstGeom prst="rect">
            <a:avLst/>
          </a:prstGeom>
        </p:spPr>
        <p:txBody>
          <a:bodyPr/>
          <a:lstStyle>
            <a:lvl1pPr>
              <a:defRPr sz="3600"/>
            </a:lvl1pPr>
          </a:lstStyle>
          <a:p>
            <a:r>
              <a:t>Patroklos’ Versuch, die Mauern Trojas zu stürmen</a:t>
            </a:r>
          </a:p>
        </p:txBody>
      </p:sp>
      <p:pic>
        <p:nvPicPr>
          <p:cNvPr id="281" name="Bild" descr="Bild"/>
          <p:cNvPicPr>
            <a:picLocks noChangeAspect="1"/>
          </p:cNvPicPr>
          <p:nvPr/>
        </p:nvPicPr>
        <p:blipFill>
          <a:blip r:embed="rId3"/>
          <a:stretch>
            <a:fillRect/>
          </a:stretch>
        </p:blipFill>
        <p:spPr>
          <a:xfrm>
            <a:off x="101654" y="1641987"/>
            <a:ext cx="5994345" cy="2366735"/>
          </a:xfrm>
          <a:prstGeom prst="rect">
            <a:avLst/>
          </a:prstGeom>
          <a:ln w="12700">
            <a:miter lim="400000"/>
          </a:ln>
        </p:spPr>
      </p:pic>
      <p:sp>
        <p:nvSpPr>
          <p:cNvPr id="282" name="Textfeld 1"/>
          <p:cNvSpPr txBox="1"/>
          <p:nvPr/>
        </p:nvSpPr>
        <p:spPr>
          <a:xfrm>
            <a:off x="6211232" y="1558003"/>
            <a:ext cx="5445150" cy="4612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a:solidFill>
                  <a:srgbClr val="FFFFFF"/>
                </a:solidFill>
                <a:latin typeface="Calisto MT"/>
                <a:ea typeface="Calisto MT"/>
                <a:cs typeface="Calisto MT"/>
                <a:sym typeface="Calisto MT"/>
              </a:defRPr>
            </a:pPr>
            <a:r>
              <a:t>Da hätten die hochtorige Troja genommen die Söhne der Achaier unter des Patroklos Händen, denn rings voran wütete er mit der Lanze, wäre nicht Apollon Phoibos auf den gutgebauten Turm getreten, ihm Verderbliches sinnend und den Troern helfend. Dreimal stieg auf den Vorsprung der Mauer, der hohen, Patroklos, und dreimal stieß ihn zurück Apollon, mit den unsterblichen Händen gegen den Schild, den schimmernden, stoßend. Doch als er nun das viertemal anstürmte, einem Daimon gleichend, […].</a:t>
            </a:r>
          </a:p>
          <a:p>
            <a:pPr>
              <a:defRPr>
                <a:solidFill>
                  <a:srgbClr val="FFFFFF"/>
                </a:solidFill>
                <a:latin typeface="Calisto MT"/>
                <a:ea typeface="Calisto MT"/>
                <a:cs typeface="Calisto MT"/>
                <a:sym typeface="Calisto MT"/>
              </a:defRPr>
            </a:pPr>
            <a:endParaRPr/>
          </a:p>
          <a:p>
            <a:pPr>
              <a:defRPr>
                <a:solidFill>
                  <a:srgbClr val="FFFFFF"/>
                </a:solidFill>
                <a:latin typeface="Calisto MT"/>
                <a:ea typeface="Calisto MT"/>
                <a:cs typeface="Calisto MT"/>
                <a:sym typeface="Calisto MT"/>
              </a:defRPr>
            </a:pPr>
            <a:endParaRPr/>
          </a:p>
          <a:p>
            <a:pPr>
              <a:defRPr>
                <a:solidFill>
                  <a:srgbClr val="FFFFFF"/>
                </a:solidFill>
                <a:latin typeface="Calisto MT"/>
                <a:ea typeface="Calisto MT"/>
                <a:cs typeface="Calisto MT"/>
                <a:sym typeface="Calisto MT"/>
              </a:defRPr>
            </a:pPr>
            <a:r>
              <a:t>Homer, </a:t>
            </a:r>
            <a:r>
              <a:rPr i="1"/>
              <a:t>Ilias</a:t>
            </a:r>
            <a:r>
              <a:t> 16, 698-706 (Schadewaldt)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Ich springe vom Streitwagen und renne auf die Mauern zu, suche kletternd mit den Fingern greifbare Spalten und nutze iede Unebenheit der von Göttern behauenen Steine, um mich mit den Füßen abzustützen. So steige ich Armlänge um Armlänge nach oben. Ich w"/>
          <p:cNvSpPr txBox="1">
            <a:spLocks noGrp="1"/>
          </p:cNvSpPr>
          <p:nvPr>
            <p:ph type="body" idx="1"/>
          </p:nvPr>
        </p:nvSpPr>
        <p:spPr>
          <a:xfrm>
            <a:off x="304349" y="1453894"/>
            <a:ext cx="11775992" cy="5521927"/>
          </a:xfrm>
          <a:prstGeom prst="rect">
            <a:avLst/>
          </a:prstGeom>
        </p:spPr>
        <p:txBody>
          <a:bodyPr/>
          <a:lstStyle/>
          <a:p>
            <a:pPr marL="0" indent="0" defTabSz="182879">
              <a:lnSpc>
                <a:spcPct val="90000"/>
              </a:lnSpc>
              <a:spcBef>
                <a:spcPts val="200"/>
              </a:spcBef>
              <a:buSzTx/>
              <a:buNone/>
              <a:defRPr sz="1800">
                <a:effectLst>
                  <a:outerShdw dist="10160" dir="14640000" rotWithShape="0">
                    <a:srgbClr val="000000">
                      <a:alpha val="30000"/>
                    </a:srgbClr>
                  </a:outerShdw>
                </a:effectLst>
              </a:defRPr>
            </a:pPr>
            <a:r>
              <a:t>„Ich springe vom Streitwagen und renne auf die Mauern zu, suche kletternd mit den Fingern greifbare Spalten und nutze iede Unebenheit der von Göttern behauenen Steine, um mich mit den Füßen abzustützen. So steige ich Armlänge um Armlänge nach oben. Ich will die unbezwingbare Stadt bezwingen und Helena befreien. Ihretwegen soll kein Mann mehr sterben müssen. Ich stelle mir vor, sie unter dem Arm ins Lager zurückzuschleppen und ihrem Gatten vor die Füße zu werfen. </a:t>
            </a:r>
          </a:p>
          <a:p>
            <a:pPr marL="0" indent="0" defTabSz="182879">
              <a:lnSpc>
                <a:spcPct val="90000"/>
              </a:lnSpc>
              <a:spcBef>
                <a:spcPts val="200"/>
              </a:spcBef>
              <a:buSzTx/>
              <a:buNone/>
              <a:defRPr sz="1800" i="1">
                <a:effectLst>
                  <a:outerShdw dist="10160" dir="14640000" rotWithShape="0">
                    <a:srgbClr val="000000">
                      <a:alpha val="30000"/>
                    </a:srgbClr>
                  </a:outerShdw>
                </a:effectLst>
              </a:defRPr>
            </a:pPr>
            <a:r>
              <a:t>Patroklos</a:t>
            </a:r>
            <a:r>
              <a:rPr i="0"/>
              <a:t>. Eine Stimme wie Musik, von oben. Ich blicke hinauf und sehe eine Gestalt in einer Mauernische lehnen, so lässig, als sonnte sie sich. Dunkle Haare fallen ihr auf die Schultern. Um den Rumpf sind Köcher und Bogen geschlungen. Vor Schreck rutsche ich aus und schabe mit den Knien an der Mauer entlang. Dieser Mann ist von bestechender Schönheit, hat glatte Haut und ein fein geschnittenes Gesicht, von dem ein übermenschlicher Glanz ausgeht. Schwarze Augen. </a:t>
            </a:r>
            <a:r>
              <a:t>Apoll</a:t>
            </a:r>
            <a:r>
              <a:rPr i="0"/>
              <a:t>.</a:t>
            </a:r>
          </a:p>
          <a:p>
            <a:pPr marL="0" indent="0" defTabSz="182879">
              <a:lnSpc>
                <a:spcPct val="90000"/>
              </a:lnSpc>
              <a:spcBef>
                <a:spcPts val="200"/>
              </a:spcBef>
              <a:buSzTx/>
              <a:buNone/>
              <a:defRPr sz="1800">
                <a:effectLst>
                  <a:outerShdw dist="10160" dir="14640000" rotWithShape="0">
                    <a:srgbClr val="000000">
                      <a:alpha val="30000"/>
                    </a:srgbClr>
                  </a:outerShdw>
                </a:effectLst>
              </a:defRPr>
            </a:pPr>
            <a:r>
              <a:t>Er lächelt, als hätte er auf diesen Augenblick gewartet, darauf, dass ich ihn erkenne. Dann streckt er den Arm aus, reicht, was im Grunde unmöglich scheint, bis tief zu mir hinab. Ich schließe die Augen und spüre, wie sich ein Finger in meine Rüstung hakt, mich von der Mauer löst und fallen lässt.</a:t>
            </a:r>
          </a:p>
          <a:p>
            <a:pPr marL="0" indent="0" defTabSz="182879">
              <a:lnSpc>
                <a:spcPct val="90000"/>
              </a:lnSpc>
              <a:spcBef>
                <a:spcPts val="200"/>
              </a:spcBef>
              <a:buSzTx/>
              <a:buNone/>
              <a:defRPr sz="1800">
                <a:effectLst>
                  <a:outerShdw dist="10160" dir="14640000" rotWithShape="0">
                    <a:srgbClr val="000000">
                      <a:alpha val="30000"/>
                    </a:srgbClr>
                  </a:outerShdw>
                </a:effectLst>
              </a:defRPr>
            </a:pPr>
            <a:r>
              <a:t>Ich schlage auf dem Boden auf, verwundert darüber, dass der Aufprall kaum ins Gewicht fällt, hatte ich doch geglaubt, hoch hinaufgestiegen zu sein. Verbissen setze ich zu einem neuen Versuch an. Ich will die Mauer bezwingen, sie soll mich nicht von meinem Vorhaben abbringen. Mir schwindelt wie im Fieberwahn. Die Vorstellung, Helena zu erbeuten, ist mir zu Kopf gestiegen. Die Mauersteine kommen mir vor wie dunkles Wasser, das sich auf mich ergießt. Den Gott in der Nische habe ich vergessen, so auch den Grund, warum ich gestürzt bin und immer wieder stürze. Erneut renne ich gegen die Wand an, und als ich diesmal hinaufblicke, lächelt der Gott nicht mehr. Er zupft mich von der Mauer, lässt mich eine Weile baumeln und dann fallen.“ (S. 372)</a:t>
            </a:r>
          </a:p>
        </p:txBody>
      </p:sp>
      <p:sp>
        <p:nvSpPr>
          <p:cNvPr id="287" name="Patroklos’ Versuch, die Mauern Trojas zu stürmen"/>
          <p:cNvSpPr txBox="1"/>
          <p:nvPr/>
        </p:nvSpPr>
        <p:spPr>
          <a:xfrm>
            <a:off x="966410" y="489129"/>
            <a:ext cx="10259178" cy="701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ctr">
              <a:defRPr sz="4000">
                <a:ln w="9525" cap="flat">
                  <a:solidFill>
                    <a:srgbClr val="404040">
                      <a:alpha val="10000"/>
                    </a:srgbClr>
                  </a:solidFill>
                  <a:prstDash val="solid"/>
                  <a:round/>
                </a:ln>
                <a:solidFill>
                  <a:srgbClr val="DADADA"/>
                </a:solidFill>
                <a:effectLst>
                  <a:outerShdw blurRad="12700" dist="25400" dir="14640000" rotWithShape="0">
                    <a:srgbClr val="000000">
                      <a:alpha val="30000"/>
                    </a:srgbClr>
                  </a:outerShdw>
                </a:effectLst>
                <a:latin typeface="Calisto MT"/>
                <a:ea typeface="Calisto MT"/>
                <a:cs typeface="Calisto MT"/>
                <a:sym typeface="Calisto MT"/>
              </a:defRPr>
            </a:lvl1pPr>
          </a:lstStyle>
          <a:p>
            <a:r>
              <a:t>Patroklos’ Versuch, die Mauern Trojas zu stürmen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el 1"/>
          <p:cNvSpPr txBox="1">
            <a:spLocks noGrp="1"/>
          </p:cNvSpPr>
          <p:nvPr>
            <p:ph type="title"/>
          </p:nvPr>
        </p:nvSpPr>
        <p:spPr>
          <a:xfrm>
            <a:off x="919119" y="601760"/>
            <a:ext cx="10353762" cy="970451"/>
          </a:xfrm>
          <a:prstGeom prst="rect">
            <a:avLst/>
          </a:prstGeom>
          <a:effectLst>
            <a:outerShdw blurRad="63500" dist="25400" dir="5400000" rotWithShape="0">
              <a:srgbClr val="000000">
                <a:alpha val="50000"/>
              </a:srgbClr>
            </a:outerShdw>
          </a:effectLst>
        </p:spPr>
        <p:txBody>
          <a:bodyPr/>
          <a:lstStyle/>
          <a:p>
            <a:r>
              <a:t>Fakten</a:t>
            </a:r>
          </a:p>
        </p:txBody>
      </p:sp>
      <p:sp>
        <p:nvSpPr>
          <p:cNvPr id="176" name="Inhaltsplatzhalter 2"/>
          <p:cNvSpPr txBox="1">
            <a:spLocks noGrp="1"/>
          </p:cNvSpPr>
          <p:nvPr>
            <p:ph type="body" idx="1"/>
          </p:nvPr>
        </p:nvSpPr>
        <p:spPr>
          <a:xfrm>
            <a:off x="576738" y="1572209"/>
            <a:ext cx="11038524" cy="5208882"/>
          </a:xfrm>
          <a:prstGeom prst="rect">
            <a:avLst/>
          </a:prstGeom>
        </p:spPr>
        <p:txBody>
          <a:bodyPr/>
          <a:lstStyle/>
          <a:p>
            <a:pPr marL="342899" indent="-305998">
              <a:lnSpc>
                <a:spcPct val="120000"/>
              </a:lnSpc>
              <a:buFontTx/>
              <a:buChar char="❖"/>
              <a:defRPr sz="2300"/>
            </a:pPr>
            <a:r>
              <a:rPr dirty="0"/>
              <a:t>Von Madeline Miller </a:t>
            </a:r>
            <a:r>
              <a:rPr dirty="0" err="1"/>
              <a:t>geschrieben</a:t>
            </a:r>
            <a:endParaRPr dirty="0"/>
          </a:p>
          <a:p>
            <a:pPr marL="342899" indent="-305998">
              <a:lnSpc>
                <a:spcPct val="120000"/>
              </a:lnSpc>
              <a:buFontTx/>
              <a:buChar char="❖"/>
              <a:defRPr sz="2300"/>
            </a:pPr>
            <a:r>
              <a:rPr dirty="0" err="1"/>
              <a:t>Originalausgabe</a:t>
            </a:r>
            <a:r>
              <a:rPr dirty="0"/>
              <a:t> „The Song of Achilles“ 2011 (New York) </a:t>
            </a:r>
            <a:r>
              <a:rPr dirty="0" err="1"/>
              <a:t>erschienen</a:t>
            </a:r>
            <a:endParaRPr dirty="0"/>
          </a:p>
          <a:p>
            <a:pPr marL="342899" indent="-305998">
              <a:lnSpc>
                <a:spcPct val="120000"/>
              </a:lnSpc>
              <a:buFontTx/>
              <a:buChar char="❖"/>
              <a:defRPr sz="2300"/>
            </a:pPr>
            <a:r>
              <a:rPr dirty="0"/>
              <a:t>In 25 </a:t>
            </a:r>
            <a:r>
              <a:rPr dirty="0" err="1"/>
              <a:t>Sprachen</a:t>
            </a:r>
            <a:r>
              <a:rPr dirty="0"/>
              <a:t> </a:t>
            </a:r>
            <a:r>
              <a:rPr dirty="0" err="1"/>
              <a:t>übersetzt</a:t>
            </a:r>
            <a:endParaRPr dirty="0"/>
          </a:p>
          <a:p>
            <a:pPr marL="342899" indent="-305998">
              <a:lnSpc>
                <a:spcPct val="120000"/>
              </a:lnSpc>
              <a:buFontTx/>
              <a:buChar char="❖"/>
              <a:defRPr sz="2300"/>
            </a:pPr>
            <a:r>
              <a:rPr dirty="0" err="1"/>
              <a:t>Wurde</a:t>
            </a:r>
            <a:r>
              <a:rPr dirty="0"/>
              <a:t> </a:t>
            </a:r>
            <a:r>
              <a:rPr dirty="0" err="1"/>
              <a:t>mit</a:t>
            </a:r>
            <a:r>
              <a:rPr dirty="0"/>
              <a:t> </a:t>
            </a:r>
            <a:r>
              <a:rPr dirty="0" err="1"/>
              <a:t>dem</a:t>
            </a:r>
            <a:r>
              <a:rPr dirty="0"/>
              <a:t> „Orange Prize for Fiction“ </a:t>
            </a:r>
            <a:r>
              <a:rPr dirty="0" err="1"/>
              <a:t>ausgezeichnet</a:t>
            </a:r>
            <a:r>
              <a:rPr dirty="0"/>
              <a:t> </a:t>
            </a:r>
          </a:p>
          <a:p>
            <a:pPr marL="342899" indent="-305998">
              <a:lnSpc>
                <a:spcPct val="120000"/>
              </a:lnSpc>
              <a:buFontTx/>
              <a:buChar char="❖"/>
              <a:defRPr sz="2300"/>
            </a:pPr>
            <a:r>
              <a:rPr dirty="0" err="1"/>
              <a:t>Zweiter</a:t>
            </a:r>
            <a:r>
              <a:rPr dirty="0"/>
              <a:t> Roman: „Ich bin Circe“</a:t>
            </a:r>
            <a:r>
              <a:rPr lang="de-DE" dirty="0"/>
              <a:t> (2018)</a:t>
            </a:r>
            <a:endParaRPr dirty="0"/>
          </a:p>
        </p:txBody>
      </p:sp>
      <p:pic>
        <p:nvPicPr>
          <p:cNvPr id="177" name="Picture 2" descr="Picture 2"/>
          <p:cNvPicPr>
            <a:picLocks noChangeAspect="1"/>
          </p:cNvPicPr>
          <p:nvPr/>
        </p:nvPicPr>
        <p:blipFill>
          <a:blip r:embed="rId3"/>
          <a:stretch>
            <a:fillRect/>
          </a:stretch>
        </p:blipFill>
        <p:spPr>
          <a:xfrm>
            <a:off x="8173941" y="2819825"/>
            <a:ext cx="3417466" cy="3428576"/>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itel 1"/>
          <p:cNvSpPr txBox="1">
            <a:spLocks noGrp="1"/>
          </p:cNvSpPr>
          <p:nvPr>
            <p:ph type="title"/>
          </p:nvPr>
        </p:nvSpPr>
        <p:spPr>
          <a:xfrm>
            <a:off x="919117" y="373626"/>
            <a:ext cx="10353765" cy="970450"/>
          </a:xfrm>
          <a:prstGeom prst="rect">
            <a:avLst/>
          </a:prstGeom>
        </p:spPr>
        <p:txBody>
          <a:bodyPr/>
          <a:lstStyle/>
          <a:p>
            <a:r>
              <a:rPr dirty="0" err="1"/>
              <a:t>Ereignisse</a:t>
            </a:r>
            <a:r>
              <a:rPr dirty="0"/>
              <a:t> </a:t>
            </a:r>
            <a:r>
              <a:rPr dirty="0" err="1"/>
              <a:t>nach</a:t>
            </a:r>
            <a:r>
              <a:rPr dirty="0"/>
              <a:t> Briseis</a:t>
            </a:r>
            <a:r>
              <a:rPr lang="en-US" dirty="0"/>
              <a:t>’ </a:t>
            </a:r>
            <a:r>
              <a:rPr dirty="0" err="1"/>
              <a:t>Hinfortnahme</a:t>
            </a:r>
            <a:endParaRPr dirty="0"/>
          </a:p>
        </p:txBody>
      </p:sp>
      <p:sp>
        <p:nvSpPr>
          <p:cNvPr id="292" name="Textplatzhalter 2"/>
          <p:cNvSpPr txBox="1">
            <a:spLocks noGrp="1"/>
          </p:cNvSpPr>
          <p:nvPr>
            <p:ph type="body" sz="half" idx="1"/>
          </p:nvPr>
        </p:nvSpPr>
        <p:spPr>
          <a:xfrm>
            <a:off x="138781" y="1425676"/>
            <a:ext cx="5860027" cy="5053783"/>
          </a:xfrm>
          <a:prstGeom prst="rect">
            <a:avLst/>
          </a:prstGeom>
        </p:spPr>
        <p:txBody>
          <a:bodyPr/>
          <a:lstStyle/>
          <a:p>
            <a:pPr algn="l">
              <a:defRPr sz="2200" u="none">
                <a:effectLst/>
              </a:defRPr>
            </a:pPr>
            <a:r>
              <a:rPr dirty="0"/>
              <a:t>„Und </a:t>
            </a:r>
            <a:r>
              <a:rPr dirty="0" err="1"/>
              <a:t>widerwillig</a:t>
            </a:r>
            <a:r>
              <a:rPr dirty="0"/>
              <a:t> </a:t>
            </a:r>
            <a:r>
              <a:rPr dirty="0" err="1"/>
              <a:t>ging</a:t>
            </a:r>
            <a:r>
              <a:rPr dirty="0"/>
              <a:t> die Frau </a:t>
            </a:r>
            <a:r>
              <a:rPr dirty="0" err="1"/>
              <a:t>mit</a:t>
            </a:r>
            <a:r>
              <a:rPr dirty="0"/>
              <a:t> </a:t>
            </a:r>
            <a:r>
              <a:rPr dirty="0" err="1"/>
              <a:t>ihnen</a:t>
            </a:r>
            <a:r>
              <a:rPr dirty="0"/>
              <a:t>. Aber </a:t>
            </a:r>
            <a:r>
              <a:rPr dirty="0" err="1"/>
              <a:t>Achilleus</a:t>
            </a:r>
            <a:r>
              <a:rPr dirty="0"/>
              <a:t> </a:t>
            </a:r>
            <a:r>
              <a:rPr dirty="0" err="1"/>
              <a:t>setzte</a:t>
            </a:r>
            <a:r>
              <a:rPr dirty="0"/>
              <a:t> </a:t>
            </a:r>
            <a:r>
              <a:rPr dirty="0" err="1"/>
              <a:t>sich</a:t>
            </a:r>
            <a:r>
              <a:rPr dirty="0"/>
              <a:t> </a:t>
            </a:r>
            <a:r>
              <a:rPr dirty="0" err="1"/>
              <a:t>alsbald</a:t>
            </a:r>
            <a:r>
              <a:rPr dirty="0"/>
              <a:t>, </a:t>
            </a:r>
            <a:r>
              <a:rPr dirty="0" err="1"/>
              <a:t>abseits</a:t>
            </a:r>
            <a:r>
              <a:rPr dirty="0"/>
              <a:t> von den </a:t>
            </a:r>
            <a:r>
              <a:rPr dirty="0" err="1"/>
              <a:t>Gefährten</a:t>
            </a:r>
            <a:r>
              <a:rPr dirty="0"/>
              <a:t>, an den Strand der </a:t>
            </a:r>
            <a:r>
              <a:rPr dirty="0" err="1"/>
              <a:t>grauen</a:t>
            </a:r>
            <a:r>
              <a:rPr dirty="0"/>
              <a:t> </a:t>
            </a:r>
            <a:r>
              <a:rPr dirty="0" err="1"/>
              <a:t>Salzflut</a:t>
            </a:r>
            <a:r>
              <a:rPr dirty="0"/>
              <a:t> und </a:t>
            </a:r>
            <a:r>
              <a:rPr dirty="0" err="1"/>
              <a:t>blickte</a:t>
            </a:r>
            <a:r>
              <a:rPr dirty="0"/>
              <a:t> auf das </a:t>
            </a:r>
            <a:r>
              <a:rPr dirty="0" err="1"/>
              <a:t>grenzenlose</a:t>
            </a:r>
            <a:r>
              <a:rPr dirty="0"/>
              <a:t> Meer und </a:t>
            </a:r>
            <a:r>
              <a:rPr dirty="0" err="1"/>
              <a:t>betete</a:t>
            </a:r>
            <a:r>
              <a:rPr dirty="0"/>
              <a:t> </a:t>
            </a:r>
            <a:r>
              <a:rPr dirty="0" err="1"/>
              <a:t>viel</a:t>
            </a:r>
            <a:r>
              <a:rPr dirty="0"/>
              <a:t> </a:t>
            </a:r>
            <a:r>
              <a:rPr dirty="0" err="1"/>
              <a:t>zu</a:t>
            </a:r>
            <a:r>
              <a:rPr dirty="0"/>
              <a:t> seiner Mutter und </a:t>
            </a:r>
            <a:r>
              <a:rPr dirty="0" err="1"/>
              <a:t>streckte</a:t>
            </a:r>
            <a:r>
              <a:rPr dirty="0"/>
              <a:t> die </a:t>
            </a:r>
            <a:r>
              <a:rPr dirty="0" err="1"/>
              <a:t>Arme</a:t>
            </a:r>
            <a:r>
              <a:rPr dirty="0"/>
              <a:t>: „Mutter! Da du </a:t>
            </a:r>
            <a:r>
              <a:rPr dirty="0" err="1"/>
              <a:t>mich</a:t>
            </a:r>
            <a:r>
              <a:rPr dirty="0"/>
              <a:t> </a:t>
            </a:r>
            <a:r>
              <a:rPr dirty="0" err="1"/>
              <a:t>geboren</a:t>
            </a:r>
            <a:r>
              <a:rPr dirty="0"/>
              <a:t> hast </a:t>
            </a:r>
            <a:r>
              <a:rPr dirty="0" err="1"/>
              <a:t>nur</a:t>
            </a:r>
            <a:r>
              <a:rPr dirty="0"/>
              <a:t> </a:t>
            </a:r>
            <a:r>
              <a:rPr dirty="0" err="1"/>
              <a:t>für</a:t>
            </a:r>
            <a:r>
              <a:rPr dirty="0"/>
              <a:t> </a:t>
            </a:r>
            <a:r>
              <a:rPr dirty="0" err="1"/>
              <a:t>ein</a:t>
            </a:r>
            <a:r>
              <a:rPr dirty="0"/>
              <a:t> </a:t>
            </a:r>
            <a:r>
              <a:rPr dirty="0" err="1"/>
              <a:t>kurzes</a:t>
            </a:r>
            <a:r>
              <a:rPr dirty="0"/>
              <a:t> Leben, so </a:t>
            </a:r>
            <a:r>
              <a:rPr dirty="0" err="1"/>
              <a:t>sollte</a:t>
            </a:r>
            <a:r>
              <a:rPr dirty="0"/>
              <a:t> </a:t>
            </a:r>
            <a:r>
              <a:rPr dirty="0" err="1"/>
              <a:t>Ehre</a:t>
            </a:r>
            <a:r>
              <a:rPr dirty="0"/>
              <a:t> </a:t>
            </a:r>
            <a:r>
              <a:rPr dirty="0" err="1"/>
              <a:t>mir</a:t>
            </a:r>
            <a:r>
              <a:rPr dirty="0"/>
              <a:t> </a:t>
            </a:r>
            <a:r>
              <a:rPr dirty="0" err="1"/>
              <a:t>doch</a:t>
            </a:r>
            <a:r>
              <a:rPr dirty="0"/>
              <a:t> der </a:t>
            </a:r>
            <a:r>
              <a:rPr dirty="0" err="1"/>
              <a:t>Olympier</a:t>
            </a:r>
            <a:r>
              <a:rPr dirty="0"/>
              <a:t> </a:t>
            </a:r>
            <a:r>
              <a:rPr dirty="0" err="1"/>
              <a:t>verbürgen</a:t>
            </a:r>
            <a:r>
              <a:rPr dirty="0"/>
              <a:t>, Zeus, der </a:t>
            </a:r>
            <a:r>
              <a:rPr dirty="0" err="1"/>
              <a:t>hochdonnernde</a:t>
            </a:r>
            <a:r>
              <a:rPr dirty="0"/>
              <a:t>! </a:t>
            </a:r>
            <a:r>
              <a:rPr dirty="0" err="1"/>
              <a:t>Jetzt</a:t>
            </a:r>
            <a:r>
              <a:rPr dirty="0"/>
              <a:t> </a:t>
            </a:r>
            <a:r>
              <a:rPr dirty="0" err="1"/>
              <a:t>aber</a:t>
            </a:r>
            <a:r>
              <a:rPr dirty="0"/>
              <a:t> </a:t>
            </a:r>
            <a:r>
              <a:rPr dirty="0" err="1"/>
              <a:t>ehrt</a:t>
            </a:r>
            <a:r>
              <a:rPr dirty="0"/>
              <a:t> </a:t>
            </a:r>
            <a:r>
              <a:rPr dirty="0" err="1"/>
              <a:t>er</a:t>
            </a:r>
            <a:r>
              <a:rPr dirty="0"/>
              <a:t> </a:t>
            </a:r>
            <a:r>
              <a:rPr dirty="0" err="1"/>
              <a:t>mich</a:t>
            </a:r>
            <a:r>
              <a:rPr dirty="0"/>
              <a:t> </a:t>
            </a:r>
            <a:r>
              <a:rPr dirty="0" err="1"/>
              <a:t>auch</a:t>
            </a:r>
            <a:r>
              <a:rPr dirty="0"/>
              <a:t> </a:t>
            </a:r>
            <a:r>
              <a:rPr dirty="0" err="1"/>
              <a:t>nicht</a:t>
            </a:r>
            <a:r>
              <a:rPr dirty="0"/>
              <a:t> </a:t>
            </a:r>
            <a:r>
              <a:rPr dirty="0" err="1"/>
              <a:t>ein</a:t>
            </a:r>
            <a:r>
              <a:rPr dirty="0"/>
              <a:t> </a:t>
            </a:r>
            <a:r>
              <a:rPr dirty="0" err="1"/>
              <a:t>wenig</a:t>
            </a:r>
            <a:r>
              <a:rPr dirty="0"/>
              <a:t>! </a:t>
            </a:r>
            <a:r>
              <a:rPr dirty="0" err="1"/>
              <a:t>Wahrhaftig</a:t>
            </a:r>
            <a:r>
              <a:rPr dirty="0"/>
              <a:t>! hat </a:t>
            </a:r>
            <a:r>
              <a:rPr dirty="0" err="1"/>
              <a:t>mich</a:t>
            </a:r>
            <a:r>
              <a:rPr dirty="0"/>
              <a:t> </a:t>
            </a:r>
            <a:r>
              <a:rPr dirty="0" err="1"/>
              <a:t>doch</a:t>
            </a:r>
            <a:r>
              <a:rPr dirty="0"/>
              <a:t> der Atreus-Sohn, der </a:t>
            </a:r>
            <a:r>
              <a:rPr dirty="0" err="1"/>
              <a:t>weitherrschende</a:t>
            </a:r>
            <a:r>
              <a:rPr dirty="0"/>
              <a:t> Agamemnon </a:t>
            </a:r>
            <a:r>
              <a:rPr dirty="0" err="1"/>
              <a:t>verunehrt</a:t>
            </a:r>
            <a:r>
              <a:rPr dirty="0"/>
              <a:t>, </a:t>
            </a:r>
            <a:r>
              <a:rPr dirty="0" err="1"/>
              <a:t>denn</a:t>
            </a:r>
            <a:r>
              <a:rPr dirty="0"/>
              <a:t> </a:t>
            </a:r>
            <a:r>
              <a:rPr dirty="0" err="1"/>
              <a:t>er</a:t>
            </a:r>
            <a:r>
              <a:rPr dirty="0"/>
              <a:t> </a:t>
            </a:r>
            <a:r>
              <a:rPr dirty="0" err="1"/>
              <a:t>nahm</a:t>
            </a:r>
            <a:r>
              <a:rPr dirty="0"/>
              <a:t> und hat </a:t>
            </a:r>
            <a:r>
              <a:rPr dirty="0" err="1"/>
              <a:t>mein</a:t>
            </a:r>
            <a:r>
              <a:rPr dirty="0"/>
              <a:t> </a:t>
            </a:r>
            <a:r>
              <a:rPr dirty="0" err="1"/>
              <a:t>Ehrgeschenk</a:t>
            </a:r>
            <a:r>
              <a:rPr dirty="0"/>
              <a:t>, das </a:t>
            </a:r>
            <a:r>
              <a:rPr dirty="0" err="1"/>
              <a:t>er</a:t>
            </a:r>
            <a:r>
              <a:rPr dirty="0"/>
              <a:t> </a:t>
            </a:r>
            <a:r>
              <a:rPr dirty="0" err="1"/>
              <a:t>selbst</a:t>
            </a:r>
            <a:r>
              <a:rPr dirty="0"/>
              <a:t> </a:t>
            </a:r>
            <a:r>
              <a:rPr dirty="0" err="1"/>
              <a:t>mir</a:t>
            </a:r>
            <a:r>
              <a:rPr dirty="0"/>
              <a:t> </a:t>
            </a:r>
            <a:r>
              <a:rPr dirty="0" err="1"/>
              <a:t>fortnahm</a:t>
            </a:r>
            <a:r>
              <a:rPr dirty="0"/>
              <a:t>!“ So </a:t>
            </a:r>
            <a:r>
              <a:rPr dirty="0" err="1"/>
              <a:t>sprach</a:t>
            </a:r>
            <a:r>
              <a:rPr dirty="0"/>
              <a:t> </a:t>
            </a:r>
            <a:r>
              <a:rPr dirty="0" err="1"/>
              <a:t>er</a:t>
            </a:r>
            <a:r>
              <a:rPr dirty="0"/>
              <a:t>, </a:t>
            </a:r>
            <a:r>
              <a:rPr dirty="0" err="1"/>
              <a:t>Tränen</a:t>
            </a:r>
            <a:r>
              <a:rPr dirty="0"/>
              <a:t> </a:t>
            </a:r>
            <a:r>
              <a:rPr dirty="0" err="1"/>
              <a:t>vergießend</a:t>
            </a:r>
            <a:r>
              <a:rPr dirty="0"/>
              <a:t>.“ </a:t>
            </a:r>
            <a:r>
              <a:rPr sz="2000" dirty="0">
                <a:effectLst>
                  <a:outerShdw blurRad="12700" dist="25400" dir="14640000" rotWithShape="0">
                    <a:srgbClr val="000000">
                      <a:alpha val="30000"/>
                    </a:srgbClr>
                  </a:outerShdw>
                </a:effectLst>
              </a:rPr>
              <a:t>Homer, </a:t>
            </a:r>
            <a:r>
              <a:rPr sz="2000" i="1" dirty="0" err="1">
                <a:effectLst>
                  <a:outerShdw blurRad="12700" dist="25400" dir="14640000" rotWithShape="0">
                    <a:srgbClr val="000000">
                      <a:alpha val="30000"/>
                    </a:srgbClr>
                  </a:outerShdw>
                </a:effectLst>
              </a:rPr>
              <a:t>Ilias</a:t>
            </a:r>
            <a:r>
              <a:rPr sz="2000" dirty="0">
                <a:effectLst>
                  <a:outerShdw blurRad="12700" dist="25400" dir="14640000" rotWithShape="0">
                    <a:srgbClr val="000000">
                      <a:alpha val="30000"/>
                    </a:srgbClr>
                  </a:outerShdw>
                </a:effectLst>
              </a:rPr>
              <a:t> 1, 348-357 (</a:t>
            </a:r>
            <a:r>
              <a:rPr sz="2000" dirty="0" err="1">
                <a:effectLst>
                  <a:outerShdw blurRad="12700" dist="25400" dir="14640000" rotWithShape="0">
                    <a:srgbClr val="000000">
                      <a:alpha val="30000"/>
                    </a:srgbClr>
                  </a:outerShdw>
                </a:effectLst>
              </a:rPr>
              <a:t>Schadewaldt</a:t>
            </a:r>
            <a:r>
              <a:rPr sz="2000" dirty="0">
                <a:effectLst>
                  <a:outerShdw blurRad="12700" dist="25400" dir="14640000" rotWithShape="0">
                    <a:srgbClr val="000000">
                      <a:alpha val="30000"/>
                    </a:srgbClr>
                  </a:outerShdw>
                </a:effectLst>
              </a:rPr>
              <a:t>)</a:t>
            </a:r>
          </a:p>
        </p:txBody>
      </p:sp>
      <p:sp>
        <p:nvSpPr>
          <p:cNvPr id="293" name="Textplatzhalter 3"/>
          <p:cNvSpPr>
            <a:spLocks noGrp="1"/>
          </p:cNvSpPr>
          <p:nvPr>
            <p:ph type="body" idx="21"/>
          </p:nvPr>
        </p:nvSpPr>
        <p:spPr>
          <a:xfrm>
            <a:off x="6193194" y="140116"/>
            <a:ext cx="5769216" cy="427948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buFontTx/>
              <a:buChar char="❖"/>
            </a:pPr>
            <a:r>
              <a:rPr dirty="0"/>
              <a:t>Achill: „Ich muss </a:t>
            </a:r>
            <a:r>
              <a:rPr dirty="0" err="1"/>
              <a:t>mit</a:t>
            </a:r>
            <a:r>
              <a:rPr dirty="0"/>
              <a:t> </a:t>
            </a:r>
            <a:r>
              <a:rPr dirty="0" err="1"/>
              <a:t>meiner</a:t>
            </a:r>
            <a:r>
              <a:rPr dirty="0"/>
              <a:t> Mutter </a:t>
            </a:r>
            <a:r>
              <a:rPr dirty="0" err="1"/>
              <a:t>sprechen</a:t>
            </a:r>
            <a:r>
              <a:rPr dirty="0"/>
              <a:t>.“</a:t>
            </a:r>
            <a:endParaRPr lang="de-DE" dirty="0"/>
          </a:p>
          <a:p>
            <a:pPr>
              <a:buFontTx/>
              <a:buChar char="❖"/>
            </a:pPr>
            <a:endParaRPr dirty="0"/>
          </a:p>
          <a:p>
            <a:pPr>
              <a:buFontTx/>
              <a:buChar char="❖"/>
            </a:pPr>
            <a:r>
              <a:rPr dirty="0" err="1"/>
              <a:t>Patroklos</a:t>
            </a:r>
            <a:r>
              <a:rPr dirty="0"/>
              <a:t> </a:t>
            </a:r>
            <a:r>
              <a:rPr dirty="0" err="1"/>
              <a:t>verrät</a:t>
            </a:r>
            <a:r>
              <a:rPr dirty="0"/>
              <a:t> Achill </a:t>
            </a:r>
            <a:r>
              <a:rPr dirty="0" err="1"/>
              <a:t>bei</a:t>
            </a:r>
            <a:r>
              <a:rPr dirty="0"/>
              <a:t> Agamemnon</a:t>
            </a:r>
            <a:endParaRPr lang="de-DE" dirty="0"/>
          </a:p>
          <a:p>
            <a:pPr marL="36901" indent="0">
              <a:buNone/>
            </a:pPr>
            <a:endParaRPr lang="de-DE" dirty="0"/>
          </a:p>
          <a:p>
            <a:pPr>
              <a:buFontTx/>
              <a:buChar char="❖"/>
            </a:pPr>
            <a:r>
              <a:rPr lang="de-DE" dirty="0"/>
              <a:t>Als Patroklos wieder auf Achill trifft, wirkt dieser müde und hat vom Beten nasse Kleidung</a:t>
            </a:r>
            <a:endParaRPr dirty="0"/>
          </a:p>
          <a:p>
            <a:endParaRPr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Weitere Gemeinsamkeiten und Unterschiede zum Original-Mythos"/>
          <p:cNvSpPr txBox="1">
            <a:spLocks noGrp="1"/>
          </p:cNvSpPr>
          <p:nvPr>
            <p:ph type="title"/>
          </p:nvPr>
        </p:nvSpPr>
        <p:spPr>
          <a:xfrm>
            <a:off x="1295400" y="1761065"/>
            <a:ext cx="9590552" cy="1828815"/>
          </a:xfrm>
          <a:prstGeom prst="rect">
            <a:avLst/>
          </a:prstGeom>
        </p:spPr>
        <p:txBody>
          <a:bodyPr/>
          <a:lstStyle/>
          <a:p>
            <a:r>
              <a:rPr dirty="0" err="1"/>
              <a:t>Weitere</a:t>
            </a:r>
            <a:r>
              <a:rPr dirty="0"/>
              <a:t> </a:t>
            </a:r>
            <a:r>
              <a:rPr dirty="0" err="1"/>
              <a:t>Gemeinsamkeiten</a:t>
            </a:r>
            <a:r>
              <a:rPr dirty="0"/>
              <a:t> und </a:t>
            </a:r>
            <a:r>
              <a:rPr dirty="0" err="1"/>
              <a:t>Unterschiede</a:t>
            </a:r>
            <a:r>
              <a:rPr dirty="0"/>
              <a:t> </a:t>
            </a:r>
            <a:r>
              <a:rPr lang="de-DE" dirty="0"/>
              <a:t>zur Ilias</a:t>
            </a:r>
            <a:endParaRPr dirty="0"/>
          </a:p>
        </p:txBody>
      </p:sp>
      <p:sp>
        <p:nvSpPr>
          <p:cNvPr id="298" name="Zum Bearbeiten doppelklicken"/>
          <p:cNvSpPr txBox="1">
            <a:spLocks noGrp="1"/>
          </p:cNvSpPr>
          <p:nvPr>
            <p:ph type="body" sz="quarter" idx="1"/>
          </p:nvPr>
        </p:nvSpPr>
        <p:spPr>
          <a:xfrm>
            <a:off x="1295400" y="3589878"/>
            <a:ext cx="9590552" cy="1507056"/>
          </a:xfrm>
          <a:prstGeom prst="rect">
            <a:avLst/>
          </a:prstGeom>
        </p:spPr>
        <p:txBody>
          <a:bodyPr/>
          <a:lstStyle/>
          <a:p>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Erzählperspektive"/>
          <p:cNvSpPr txBox="1">
            <a:spLocks noGrp="1"/>
          </p:cNvSpPr>
          <p:nvPr>
            <p:ph type="title"/>
          </p:nvPr>
        </p:nvSpPr>
        <p:spPr>
          <a:xfrm>
            <a:off x="913793" y="609600"/>
            <a:ext cx="10353765" cy="970450"/>
          </a:xfrm>
          <a:prstGeom prst="rect">
            <a:avLst/>
          </a:prstGeom>
        </p:spPr>
        <p:txBody>
          <a:bodyPr/>
          <a:lstStyle/>
          <a:p>
            <a:r>
              <a:t>Erzählperspektive </a:t>
            </a:r>
          </a:p>
        </p:txBody>
      </p:sp>
      <p:sp>
        <p:nvSpPr>
          <p:cNvPr id="301" name="Aus der Sicht von Patroklos Patroklos erzählt…"/>
          <p:cNvSpPr txBox="1">
            <a:spLocks noGrp="1"/>
          </p:cNvSpPr>
          <p:nvPr>
            <p:ph type="body" idx="1"/>
          </p:nvPr>
        </p:nvSpPr>
        <p:spPr>
          <a:xfrm>
            <a:off x="913793" y="1732447"/>
            <a:ext cx="10353765" cy="4058752"/>
          </a:xfrm>
          <a:prstGeom prst="rect">
            <a:avLst/>
          </a:prstGeom>
        </p:spPr>
        <p:txBody>
          <a:bodyPr/>
          <a:lstStyle/>
          <a:p>
            <a:pPr marL="379800" indent="-342900">
              <a:lnSpc>
                <a:spcPct val="150000"/>
              </a:lnSpc>
              <a:buFontTx/>
              <a:buChar char="❖"/>
              <a:defRPr sz="2200"/>
            </a:pPr>
            <a:r>
              <a:rPr dirty="0" err="1"/>
              <a:t>Aus</a:t>
            </a:r>
            <a:r>
              <a:rPr dirty="0"/>
              <a:t> der Sicht von </a:t>
            </a:r>
            <a:r>
              <a:rPr dirty="0" err="1"/>
              <a:t>Patroklos</a:t>
            </a:r>
            <a:r>
              <a:rPr dirty="0"/>
              <a:t> </a:t>
            </a:r>
            <a:r>
              <a:rPr dirty="0" err="1"/>
              <a:t>erzählt</a:t>
            </a:r>
            <a:endParaRPr dirty="0"/>
          </a:p>
          <a:p>
            <a:pPr marL="379800" indent="-342900">
              <a:lnSpc>
                <a:spcPct val="150000"/>
              </a:lnSpc>
              <a:buFontTx/>
              <a:buChar char="❖"/>
              <a:defRPr sz="2200"/>
            </a:pPr>
            <a:r>
              <a:rPr dirty="0" err="1"/>
              <a:t>Wichtiger</a:t>
            </a:r>
            <a:r>
              <a:rPr dirty="0"/>
              <a:t> </a:t>
            </a:r>
            <a:r>
              <a:rPr dirty="0" err="1"/>
              <a:t>Unterschied</a:t>
            </a:r>
            <a:r>
              <a:rPr dirty="0"/>
              <a:t> </a:t>
            </a:r>
            <a:r>
              <a:rPr dirty="0" err="1"/>
              <a:t>zur</a:t>
            </a:r>
            <a:r>
              <a:rPr dirty="0"/>
              <a:t> </a:t>
            </a:r>
            <a:r>
              <a:rPr i="1" dirty="0" err="1"/>
              <a:t>Ilias</a:t>
            </a:r>
            <a:r>
              <a:rPr dirty="0"/>
              <a:t> </a:t>
            </a:r>
          </a:p>
          <a:p>
            <a:pPr lvl="1">
              <a:lnSpc>
                <a:spcPct val="150000"/>
              </a:lnSpc>
              <a:buFontTx/>
              <a:buChar char="❖"/>
              <a:defRPr sz="2200"/>
            </a:pPr>
            <a:r>
              <a:rPr dirty="0" err="1"/>
              <a:t>Einige</a:t>
            </a:r>
            <a:r>
              <a:rPr dirty="0"/>
              <a:t> </a:t>
            </a:r>
            <a:r>
              <a:rPr dirty="0" err="1"/>
              <a:t>Szenen</a:t>
            </a:r>
            <a:r>
              <a:rPr dirty="0"/>
              <a:t> </a:t>
            </a:r>
            <a:r>
              <a:rPr dirty="0" err="1"/>
              <a:t>werden</a:t>
            </a:r>
            <a:r>
              <a:rPr dirty="0"/>
              <a:t> </a:t>
            </a:r>
            <a:r>
              <a:rPr dirty="0" err="1"/>
              <a:t>deutlich</a:t>
            </a:r>
            <a:r>
              <a:rPr dirty="0"/>
              <a:t> </a:t>
            </a:r>
            <a:r>
              <a:rPr dirty="0" err="1"/>
              <a:t>dramatischer</a:t>
            </a:r>
            <a:r>
              <a:rPr dirty="0"/>
              <a:t> </a:t>
            </a:r>
            <a:r>
              <a:rPr dirty="0" err="1"/>
              <a:t>dargestellt</a:t>
            </a:r>
            <a:r>
              <a:rPr dirty="0"/>
              <a:t> </a:t>
            </a:r>
            <a:r>
              <a:rPr dirty="0" err="1"/>
              <a:t>als</a:t>
            </a:r>
            <a:r>
              <a:rPr dirty="0"/>
              <a:t> in der </a:t>
            </a:r>
            <a:r>
              <a:rPr i="1" dirty="0" err="1"/>
              <a:t>Ilias</a:t>
            </a:r>
            <a:endParaRPr i="1" dirty="0"/>
          </a:p>
          <a:p>
            <a:pPr lvl="1">
              <a:lnSpc>
                <a:spcPct val="150000"/>
              </a:lnSpc>
              <a:buFontTx/>
              <a:buChar char="❖"/>
              <a:defRPr sz="2200"/>
            </a:pPr>
            <a:r>
              <a:rPr dirty="0" err="1"/>
              <a:t>Andere</a:t>
            </a:r>
            <a:r>
              <a:rPr dirty="0"/>
              <a:t> </a:t>
            </a:r>
            <a:r>
              <a:rPr dirty="0" err="1"/>
              <a:t>Szenen</a:t>
            </a:r>
            <a:r>
              <a:rPr dirty="0"/>
              <a:t> </a:t>
            </a:r>
            <a:r>
              <a:rPr dirty="0" err="1"/>
              <a:t>werden</a:t>
            </a:r>
            <a:r>
              <a:rPr dirty="0"/>
              <a:t> gar </a:t>
            </a:r>
            <a:r>
              <a:rPr dirty="0" err="1"/>
              <a:t>nicht</a:t>
            </a:r>
            <a:r>
              <a:rPr dirty="0"/>
              <a:t> </a:t>
            </a:r>
            <a:r>
              <a:rPr dirty="0" err="1"/>
              <a:t>genannt</a:t>
            </a:r>
            <a:r>
              <a:rPr dirty="0"/>
              <a:t>, </a:t>
            </a:r>
            <a:r>
              <a:rPr dirty="0" err="1"/>
              <a:t>weil</a:t>
            </a:r>
            <a:r>
              <a:rPr dirty="0"/>
              <a:t> </a:t>
            </a:r>
            <a:r>
              <a:rPr dirty="0" err="1"/>
              <a:t>Patroklos</a:t>
            </a:r>
            <a:r>
              <a:rPr dirty="0"/>
              <a:t> </a:t>
            </a:r>
            <a:r>
              <a:rPr dirty="0" err="1"/>
              <a:t>sie</a:t>
            </a:r>
            <a:r>
              <a:rPr dirty="0"/>
              <a:t> </a:t>
            </a:r>
            <a:r>
              <a:rPr dirty="0" err="1"/>
              <a:t>nicht</a:t>
            </a:r>
            <a:r>
              <a:rPr dirty="0"/>
              <a:t> </a:t>
            </a:r>
            <a:r>
              <a:rPr dirty="0" err="1"/>
              <a:t>selbst</a:t>
            </a:r>
            <a:r>
              <a:rPr dirty="0"/>
              <a:t> </a:t>
            </a:r>
            <a:r>
              <a:rPr dirty="0" err="1"/>
              <a:t>erlebt</a:t>
            </a:r>
            <a:r>
              <a:rPr dirty="0"/>
              <a:t> hat</a:t>
            </a:r>
          </a:p>
          <a:p>
            <a:pPr marL="379800" indent="-342900">
              <a:lnSpc>
                <a:spcPct val="150000"/>
              </a:lnSpc>
              <a:buFontTx/>
              <a:buChar char="❖"/>
              <a:defRPr sz="2200"/>
            </a:pPr>
            <a:r>
              <a:rPr dirty="0" err="1"/>
              <a:t>Patroklos</a:t>
            </a:r>
            <a:r>
              <a:rPr dirty="0"/>
              <a:t> </a:t>
            </a:r>
            <a:r>
              <a:rPr dirty="0" err="1"/>
              <a:t>stirbt</a:t>
            </a:r>
            <a:r>
              <a:rPr dirty="0"/>
              <a:t> </a:t>
            </a:r>
            <a:r>
              <a:rPr dirty="0" err="1"/>
              <a:t>irgendwann</a:t>
            </a:r>
            <a:r>
              <a:rPr dirty="0"/>
              <a:t>, es </a:t>
            </a:r>
            <a:r>
              <a:rPr dirty="0" err="1"/>
              <a:t>wird</a:t>
            </a:r>
            <a:r>
              <a:rPr dirty="0"/>
              <a:t> </a:t>
            </a:r>
            <a:r>
              <a:rPr dirty="0" err="1"/>
              <a:t>aus</a:t>
            </a:r>
            <a:r>
              <a:rPr dirty="0"/>
              <a:t> der Sicht seines </a:t>
            </a:r>
            <a:r>
              <a:rPr dirty="0" err="1"/>
              <a:t>Geistes</a:t>
            </a:r>
            <a:r>
              <a:rPr dirty="0"/>
              <a:t> </a:t>
            </a:r>
            <a:r>
              <a:rPr dirty="0" err="1"/>
              <a:t>erzählt</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01">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0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0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0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30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30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1"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Weitere Gemeinsamkeiten und Unterschiede zum Original-Mythos"/>
          <p:cNvSpPr txBox="1">
            <a:spLocks noGrp="1"/>
          </p:cNvSpPr>
          <p:nvPr>
            <p:ph type="title"/>
          </p:nvPr>
        </p:nvSpPr>
        <p:spPr>
          <a:xfrm>
            <a:off x="919119" y="502449"/>
            <a:ext cx="10353762" cy="970453"/>
          </a:xfrm>
          <a:prstGeom prst="rect">
            <a:avLst/>
          </a:prstGeom>
        </p:spPr>
        <p:txBody>
          <a:bodyPr/>
          <a:lstStyle>
            <a:lvl1pPr defTabSz="338326">
              <a:defRPr sz="2600">
                <a:effectLst>
                  <a:outerShdw blurRad="12700" dist="18796" dir="14640000" rotWithShape="0">
                    <a:srgbClr val="000000">
                      <a:alpha val="30000"/>
                    </a:srgbClr>
                  </a:outerShdw>
                </a:effectLst>
              </a:defRPr>
            </a:lvl1pPr>
          </a:lstStyle>
          <a:p>
            <a:r>
              <a:rPr dirty="0"/>
              <a:t> </a:t>
            </a:r>
            <a:r>
              <a:rPr dirty="0" err="1"/>
              <a:t>Weitere</a:t>
            </a:r>
            <a:r>
              <a:rPr dirty="0"/>
              <a:t> </a:t>
            </a:r>
            <a:r>
              <a:rPr dirty="0" err="1"/>
              <a:t>Gemeinsamkeiten</a:t>
            </a:r>
            <a:r>
              <a:rPr dirty="0"/>
              <a:t> und </a:t>
            </a:r>
            <a:r>
              <a:rPr dirty="0" err="1"/>
              <a:t>Unterschiede</a:t>
            </a:r>
            <a:r>
              <a:rPr dirty="0"/>
              <a:t> </a:t>
            </a:r>
            <a:r>
              <a:rPr lang="de-DE" dirty="0"/>
              <a:t>zur Ilias</a:t>
            </a:r>
            <a:endParaRPr dirty="0"/>
          </a:p>
        </p:txBody>
      </p:sp>
      <p:sp>
        <p:nvSpPr>
          <p:cNvPr id="306" name="Achill nicht unverwundbar…"/>
          <p:cNvSpPr txBox="1">
            <a:spLocks noGrp="1"/>
          </p:cNvSpPr>
          <p:nvPr>
            <p:ph type="body" idx="1"/>
          </p:nvPr>
        </p:nvSpPr>
        <p:spPr>
          <a:xfrm>
            <a:off x="692977" y="1472900"/>
            <a:ext cx="10353762" cy="5019988"/>
          </a:xfrm>
          <a:prstGeom prst="rect">
            <a:avLst/>
          </a:prstGeom>
        </p:spPr>
        <p:txBody>
          <a:bodyPr/>
          <a:lstStyle/>
          <a:p>
            <a:pPr>
              <a:lnSpc>
                <a:spcPct val="150000"/>
              </a:lnSpc>
              <a:buFontTx/>
              <a:buChar char="❖"/>
            </a:pPr>
            <a:r>
              <a:rPr dirty="0"/>
              <a:t>Achill </a:t>
            </a:r>
            <a:r>
              <a:rPr dirty="0" err="1"/>
              <a:t>nicht</a:t>
            </a:r>
            <a:r>
              <a:rPr dirty="0"/>
              <a:t> </a:t>
            </a:r>
            <a:r>
              <a:rPr dirty="0" err="1"/>
              <a:t>unverwundbar</a:t>
            </a:r>
            <a:r>
              <a:rPr dirty="0"/>
              <a:t> </a:t>
            </a:r>
          </a:p>
          <a:p>
            <a:pPr marL="0" lvl="6" indent="0">
              <a:lnSpc>
                <a:spcPct val="150000"/>
              </a:lnSpc>
              <a:buSzTx/>
              <a:buNone/>
            </a:pPr>
            <a:r>
              <a:rPr dirty="0"/>
              <a:t>    </a:t>
            </a:r>
            <a:r>
              <a:rPr i="1" dirty="0"/>
              <a:t>„</a:t>
            </a:r>
            <a:r>
              <a:rPr i="1" dirty="0" err="1"/>
              <a:t>Worauf</a:t>
            </a:r>
            <a:r>
              <a:rPr i="1" dirty="0"/>
              <a:t> </a:t>
            </a:r>
            <a:r>
              <a:rPr i="1" dirty="0" err="1"/>
              <a:t>soll</a:t>
            </a:r>
            <a:r>
              <a:rPr i="1" dirty="0"/>
              <a:t> ich </a:t>
            </a:r>
            <a:r>
              <a:rPr i="1" dirty="0" err="1"/>
              <a:t>zielen</a:t>
            </a:r>
            <a:r>
              <a:rPr i="1" dirty="0"/>
              <a:t>? Es </a:t>
            </a:r>
            <a:r>
              <a:rPr i="1" dirty="0" err="1"/>
              <a:t>heißt</a:t>
            </a:r>
            <a:r>
              <a:rPr i="1" dirty="0"/>
              <a:t>, </a:t>
            </a:r>
            <a:r>
              <a:rPr i="1" dirty="0" err="1"/>
              <a:t>dass</a:t>
            </a:r>
            <a:r>
              <a:rPr i="1" dirty="0"/>
              <a:t> er </a:t>
            </a:r>
            <a:r>
              <a:rPr i="1" dirty="0" err="1"/>
              <a:t>unverwundbar</a:t>
            </a:r>
            <a:r>
              <a:rPr i="1" dirty="0"/>
              <a:t> </a:t>
            </a:r>
            <a:r>
              <a:rPr i="1" dirty="0" err="1"/>
              <a:t>ist</a:t>
            </a:r>
            <a:r>
              <a:rPr i="1" dirty="0"/>
              <a:t>. </a:t>
            </a:r>
            <a:r>
              <a:rPr i="1" dirty="0" err="1"/>
              <a:t>Außer</a:t>
            </a:r>
            <a:r>
              <a:rPr i="1" dirty="0"/>
              <a:t> -“</a:t>
            </a:r>
          </a:p>
          <a:p>
            <a:pPr marL="0" lvl="6" indent="0">
              <a:lnSpc>
                <a:spcPct val="150000"/>
              </a:lnSpc>
              <a:buSzTx/>
              <a:buNone/>
              <a:defRPr i="1"/>
            </a:pPr>
            <a:r>
              <a:rPr dirty="0"/>
              <a:t>     „Er </a:t>
            </a:r>
            <a:r>
              <a:rPr dirty="0" err="1"/>
              <a:t>ist</a:t>
            </a:r>
            <a:r>
              <a:rPr dirty="0"/>
              <a:t> </a:t>
            </a:r>
            <a:r>
              <a:rPr dirty="0" err="1"/>
              <a:t>ein</a:t>
            </a:r>
            <a:r>
              <a:rPr dirty="0"/>
              <a:t> Mensch“, </a:t>
            </a:r>
            <a:r>
              <a:rPr dirty="0" err="1"/>
              <a:t>sagt</a:t>
            </a:r>
            <a:r>
              <a:rPr dirty="0"/>
              <a:t> </a:t>
            </a:r>
            <a:r>
              <a:rPr dirty="0" err="1"/>
              <a:t>Apoll</a:t>
            </a:r>
            <a:r>
              <a:rPr dirty="0"/>
              <a:t>. „</a:t>
            </a:r>
            <a:r>
              <a:rPr dirty="0" err="1"/>
              <a:t>Triff</a:t>
            </a:r>
            <a:r>
              <a:rPr dirty="0"/>
              <a:t> </a:t>
            </a:r>
            <a:r>
              <a:rPr dirty="0" err="1"/>
              <a:t>ihn</a:t>
            </a:r>
            <a:r>
              <a:rPr dirty="0"/>
              <a:t>, und er </a:t>
            </a:r>
            <a:r>
              <a:rPr dirty="0" err="1"/>
              <a:t>wird</a:t>
            </a:r>
            <a:r>
              <a:rPr dirty="0"/>
              <a:t> </a:t>
            </a:r>
            <a:r>
              <a:rPr dirty="0" err="1"/>
              <a:t>sterben</a:t>
            </a:r>
            <a:r>
              <a:rPr dirty="0"/>
              <a:t>.“ </a:t>
            </a:r>
            <a:r>
              <a:rPr i="0" dirty="0"/>
              <a:t>(S. 393/394)</a:t>
            </a:r>
          </a:p>
          <a:p>
            <a:pPr>
              <a:lnSpc>
                <a:spcPct val="150000"/>
              </a:lnSpc>
              <a:buFontTx/>
              <a:buChar char="❖"/>
            </a:pPr>
            <a:r>
              <a:rPr dirty="0" err="1"/>
              <a:t>Götter</a:t>
            </a:r>
            <a:r>
              <a:rPr dirty="0"/>
              <a:t> </a:t>
            </a:r>
            <a:r>
              <a:rPr dirty="0" err="1"/>
              <a:t>treten</a:t>
            </a:r>
            <a:r>
              <a:rPr dirty="0"/>
              <a:t> </a:t>
            </a:r>
            <a:r>
              <a:rPr dirty="0" err="1"/>
              <a:t>als</a:t>
            </a:r>
            <a:r>
              <a:rPr dirty="0"/>
              <a:t> </a:t>
            </a:r>
            <a:r>
              <a:rPr dirty="0" err="1"/>
              <a:t>tatsächliche</a:t>
            </a:r>
            <a:r>
              <a:rPr dirty="0"/>
              <a:t> </a:t>
            </a:r>
            <a:r>
              <a:rPr dirty="0" err="1"/>
              <a:t>Personen</a:t>
            </a:r>
            <a:r>
              <a:rPr dirty="0"/>
              <a:t> auf/ </a:t>
            </a:r>
            <a:r>
              <a:rPr dirty="0" err="1"/>
              <a:t>Götterversammlungen</a:t>
            </a:r>
            <a:r>
              <a:rPr dirty="0"/>
              <a:t> </a:t>
            </a:r>
            <a:r>
              <a:rPr dirty="0" err="1"/>
              <a:t>werden</a:t>
            </a:r>
            <a:r>
              <a:rPr dirty="0"/>
              <a:t> </a:t>
            </a:r>
            <a:r>
              <a:rPr dirty="0" err="1"/>
              <a:t>nicht</a:t>
            </a:r>
            <a:r>
              <a:rPr dirty="0"/>
              <a:t> </a:t>
            </a:r>
            <a:r>
              <a:rPr dirty="0" err="1"/>
              <a:t>dargestellt</a:t>
            </a:r>
            <a:endParaRPr dirty="0"/>
          </a:p>
          <a:p>
            <a:pPr>
              <a:lnSpc>
                <a:spcPct val="150000"/>
              </a:lnSpc>
              <a:buFontTx/>
              <a:buChar char="❖"/>
            </a:pPr>
            <a:r>
              <a:rPr dirty="0" err="1"/>
              <a:t>Figuren</a:t>
            </a:r>
            <a:r>
              <a:rPr dirty="0"/>
              <a:t> </a:t>
            </a:r>
            <a:r>
              <a:rPr dirty="0" err="1"/>
              <a:t>werden</a:t>
            </a:r>
            <a:r>
              <a:rPr dirty="0"/>
              <a:t> </a:t>
            </a:r>
            <a:r>
              <a:rPr dirty="0" err="1"/>
              <a:t>ähnlich</a:t>
            </a:r>
            <a:r>
              <a:rPr dirty="0"/>
              <a:t> </a:t>
            </a:r>
            <a:r>
              <a:rPr dirty="0" err="1"/>
              <a:t>wie</a:t>
            </a:r>
            <a:r>
              <a:rPr dirty="0"/>
              <a:t> </a:t>
            </a:r>
            <a:r>
              <a:rPr dirty="0" err="1"/>
              <a:t>im</a:t>
            </a:r>
            <a:r>
              <a:rPr dirty="0"/>
              <a:t> Mythos </a:t>
            </a:r>
            <a:r>
              <a:rPr dirty="0" err="1"/>
              <a:t>beschrieben</a:t>
            </a:r>
            <a:endParaRPr dirty="0"/>
          </a:p>
          <a:p>
            <a:pPr>
              <a:lnSpc>
                <a:spcPct val="150000"/>
              </a:lnSpc>
              <a:buFontTx/>
              <a:buChar char="❖"/>
            </a:pPr>
            <a:r>
              <a:rPr dirty="0"/>
              <a:t>Achill </a:t>
            </a:r>
            <a:r>
              <a:rPr dirty="0" err="1"/>
              <a:t>bei</a:t>
            </a:r>
            <a:r>
              <a:rPr dirty="0"/>
              <a:t> Miller </a:t>
            </a:r>
            <a:r>
              <a:rPr dirty="0" err="1"/>
              <a:t>nicht</a:t>
            </a:r>
            <a:r>
              <a:rPr dirty="0"/>
              <a:t> </a:t>
            </a:r>
            <a:r>
              <a:rPr dirty="0" err="1"/>
              <a:t>völlig</a:t>
            </a:r>
            <a:r>
              <a:rPr dirty="0"/>
              <a:t> </a:t>
            </a:r>
            <a:r>
              <a:rPr dirty="0" err="1"/>
              <a:t>rücksichtslos</a:t>
            </a:r>
            <a:endParaRPr dirty="0"/>
          </a:p>
          <a:p>
            <a:pPr>
              <a:lnSpc>
                <a:spcPct val="150000"/>
              </a:lnSpc>
              <a:buFontTx/>
              <a:buChar char="❖"/>
            </a:pPr>
            <a:r>
              <a:rPr dirty="0" err="1"/>
              <a:t>Gute</a:t>
            </a:r>
            <a:r>
              <a:rPr dirty="0"/>
              <a:t> </a:t>
            </a:r>
            <a:r>
              <a:rPr dirty="0" err="1"/>
              <a:t>Beziehung</a:t>
            </a:r>
            <a:r>
              <a:rPr dirty="0"/>
              <a:t> </a:t>
            </a:r>
            <a:r>
              <a:rPr dirty="0" err="1"/>
              <a:t>zwischen</a:t>
            </a:r>
            <a:r>
              <a:rPr dirty="0"/>
              <a:t> </a:t>
            </a:r>
            <a:r>
              <a:rPr dirty="0" err="1"/>
              <a:t>Patroklos</a:t>
            </a:r>
            <a:r>
              <a:rPr dirty="0"/>
              <a:t> und Briseis </a:t>
            </a:r>
          </a:p>
          <a:p>
            <a:pPr>
              <a:lnSpc>
                <a:spcPct val="150000"/>
              </a:lnSpc>
              <a:buFontTx/>
              <a:buChar char="❖"/>
            </a:pPr>
            <a:r>
              <a:rPr dirty="0"/>
              <a:t>Briseis für Achill </a:t>
            </a:r>
            <a:r>
              <a:rPr dirty="0" err="1"/>
              <a:t>tatsächlich</a:t>
            </a:r>
            <a:r>
              <a:rPr dirty="0"/>
              <a:t> </a:t>
            </a:r>
            <a:r>
              <a:rPr dirty="0" err="1"/>
              <a:t>nur</a:t>
            </a:r>
            <a:r>
              <a:rPr dirty="0"/>
              <a:t> </a:t>
            </a:r>
            <a:r>
              <a:rPr dirty="0" err="1"/>
              <a:t>ein</a:t>
            </a:r>
            <a:r>
              <a:rPr dirty="0"/>
              <a:t> </a:t>
            </a:r>
            <a:r>
              <a:rPr dirty="0" err="1"/>
              <a:t>Ehrgeschenk</a:t>
            </a:r>
            <a:endParaRPr dirty="0"/>
          </a:p>
          <a:p>
            <a:pPr>
              <a:lnSpc>
                <a:spcPct val="150000"/>
              </a:lnSpc>
              <a:buFontTx/>
              <a:buChar char="❖"/>
            </a:pPr>
            <a:r>
              <a:rPr dirty="0"/>
              <a:t>Es </a:t>
            </a:r>
            <a:r>
              <a:rPr dirty="0" err="1"/>
              <a:t>werden</a:t>
            </a:r>
            <a:r>
              <a:rPr dirty="0"/>
              <a:t> </a:t>
            </a:r>
            <a:r>
              <a:rPr dirty="0" err="1"/>
              <a:t>Fragen</a:t>
            </a:r>
            <a:r>
              <a:rPr dirty="0"/>
              <a:t> </a:t>
            </a:r>
            <a:r>
              <a:rPr dirty="0" err="1"/>
              <a:t>gestellt</a:t>
            </a:r>
            <a:r>
              <a:rPr dirty="0"/>
              <a:t>/</a:t>
            </a:r>
            <a:r>
              <a:rPr dirty="0" err="1"/>
              <a:t>beantwortet</a:t>
            </a:r>
            <a:r>
              <a:rPr dirty="0"/>
              <a:t>, die </a:t>
            </a:r>
            <a:r>
              <a:rPr dirty="0" err="1"/>
              <a:t>bereits</a:t>
            </a:r>
            <a:r>
              <a:rPr dirty="0"/>
              <a:t> der </a:t>
            </a:r>
            <a:r>
              <a:rPr dirty="0" err="1"/>
              <a:t>antike</a:t>
            </a:r>
            <a:r>
              <a:rPr dirty="0"/>
              <a:t> Mythos </a:t>
            </a:r>
            <a:r>
              <a:rPr dirty="0" err="1"/>
              <a:t>aufwirft</a:t>
            </a:r>
            <a:endParaRP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06">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30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30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30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30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30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30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30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30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3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1"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el 1"/>
          <p:cNvSpPr txBox="1">
            <a:spLocks noGrp="1"/>
          </p:cNvSpPr>
          <p:nvPr>
            <p:ph type="title"/>
          </p:nvPr>
        </p:nvSpPr>
        <p:spPr>
          <a:xfrm>
            <a:off x="913795" y="609600"/>
            <a:ext cx="10353762" cy="970450"/>
          </a:xfrm>
          <a:prstGeom prst="rect">
            <a:avLst/>
          </a:prstGeom>
        </p:spPr>
        <p:txBody>
          <a:bodyPr/>
          <a:lstStyle/>
          <a:p>
            <a:r>
              <a:t>Diskussionsansätze </a:t>
            </a:r>
          </a:p>
        </p:txBody>
      </p:sp>
      <p:sp>
        <p:nvSpPr>
          <p:cNvPr id="311" name="Inhaltsplatzhalter 2"/>
          <p:cNvSpPr txBox="1">
            <a:spLocks noGrp="1"/>
          </p:cNvSpPr>
          <p:nvPr>
            <p:ph type="body" idx="1"/>
          </p:nvPr>
        </p:nvSpPr>
        <p:spPr>
          <a:xfrm>
            <a:off x="683872" y="1580050"/>
            <a:ext cx="10813607" cy="4879453"/>
          </a:xfrm>
          <a:prstGeom prst="rect">
            <a:avLst/>
          </a:prstGeom>
        </p:spPr>
        <p:txBody>
          <a:bodyPr/>
          <a:lstStyle/>
          <a:p>
            <a:pPr marL="494099" indent="-457200">
              <a:lnSpc>
                <a:spcPct val="150000"/>
              </a:lnSpc>
              <a:buFontTx/>
              <a:buChar char="❖"/>
              <a:defRPr sz="2600"/>
            </a:pPr>
            <a:r>
              <a:rPr dirty="0" err="1"/>
              <a:t>Patroklos</a:t>
            </a:r>
            <a:r>
              <a:rPr dirty="0"/>
              <a:t> </a:t>
            </a:r>
            <a:r>
              <a:rPr dirty="0" err="1"/>
              <a:t>als</a:t>
            </a:r>
            <a:r>
              <a:rPr dirty="0"/>
              <a:t> „Hausfrau“ </a:t>
            </a:r>
            <a:r>
              <a:rPr dirty="0" err="1"/>
              <a:t>während</a:t>
            </a:r>
            <a:r>
              <a:rPr dirty="0"/>
              <a:t> des </a:t>
            </a:r>
            <a:r>
              <a:rPr dirty="0" err="1"/>
              <a:t>Krieges</a:t>
            </a:r>
            <a:r>
              <a:rPr dirty="0"/>
              <a:t>, </a:t>
            </a:r>
            <a:r>
              <a:rPr dirty="0" err="1"/>
              <a:t>weil</a:t>
            </a:r>
            <a:r>
              <a:rPr dirty="0"/>
              <a:t> er </a:t>
            </a:r>
            <a:r>
              <a:rPr dirty="0" err="1"/>
              <a:t>zurückbleibt</a:t>
            </a:r>
            <a:r>
              <a:rPr dirty="0"/>
              <a:t> und </a:t>
            </a:r>
            <a:r>
              <a:rPr dirty="0" err="1"/>
              <a:t>andere</a:t>
            </a:r>
            <a:r>
              <a:rPr dirty="0"/>
              <a:t> </a:t>
            </a:r>
            <a:r>
              <a:rPr dirty="0" err="1"/>
              <a:t>Aufgaben</a:t>
            </a:r>
            <a:r>
              <a:rPr dirty="0"/>
              <a:t> </a:t>
            </a:r>
            <a:r>
              <a:rPr dirty="0" err="1"/>
              <a:t>erledigt</a:t>
            </a:r>
            <a:r>
              <a:rPr dirty="0"/>
              <a:t>?</a:t>
            </a:r>
          </a:p>
          <a:p>
            <a:pPr marL="494099" indent="-457200">
              <a:lnSpc>
                <a:spcPct val="150000"/>
              </a:lnSpc>
              <a:buFontTx/>
              <a:buChar char="❖"/>
              <a:defRPr sz="2600"/>
            </a:pPr>
            <a:r>
              <a:rPr dirty="0" err="1"/>
              <a:t>Warum</a:t>
            </a:r>
            <a:r>
              <a:rPr dirty="0"/>
              <a:t> </a:t>
            </a:r>
            <a:r>
              <a:rPr dirty="0" err="1"/>
              <a:t>lässt</a:t>
            </a:r>
            <a:r>
              <a:rPr dirty="0"/>
              <a:t> Miller Achill und </a:t>
            </a:r>
            <a:r>
              <a:rPr dirty="0" err="1"/>
              <a:t>Patroklos</a:t>
            </a:r>
            <a:r>
              <a:rPr dirty="0"/>
              <a:t> </a:t>
            </a:r>
            <a:r>
              <a:rPr dirty="0" err="1"/>
              <a:t>ihre</a:t>
            </a:r>
            <a:r>
              <a:rPr dirty="0"/>
              <a:t> </a:t>
            </a:r>
            <a:r>
              <a:rPr dirty="0" err="1"/>
              <a:t>Liebesbeziehung</a:t>
            </a:r>
            <a:r>
              <a:rPr dirty="0"/>
              <a:t> </a:t>
            </a:r>
            <a:r>
              <a:rPr dirty="0" err="1"/>
              <a:t>geheim</a:t>
            </a:r>
            <a:r>
              <a:rPr dirty="0"/>
              <a:t> </a:t>
            </a:r>
            <a:r>
              <a:rPr dirty="0" err="1"/>
              <a:t>halten</a:t>
            </a:r>
            <a:r>
              <a:rPr dirty="0"/>
              <a:t>?</a:t>
            </a:r>
          </a:p>
          <a:p>
            <a:pPr marL="494099" indent="-457200">
              <a:lnSpc>
                <a:spcPct val="150000"/>
              </a:lnSpc>
              <a:buFontTx/>
              <a:buChar char="❖"/>
              <a:defRPr sz="2600"/>
            </a:pPr>
            <a:r>
              <a:rPr dirty="0" err="1"/>
              <a:t>Findet</a:t>
            </a:r>
            <a:r>
              <a:rPr dirty="0"/>
              <a:t> </a:t>
            </a:r>
            <a:r>
              <a:rPr dirty="0" err="1"/>
              <a:t>ihr</a:t>
            </a:r>
            <a:r>
              <a:rPr dirty="0"/>
              <a:t> </a:t>
            </a:r>
            <a:r>
              <a:rPr dirty="0" err="1"/>
              <a:t>Achills</a:t>
            </a:r>
            <a:r>
              <a:rPr dirty="0"/>
              <a:t>/</a:t>
            </a:r>
            <a:r>
              <a:rPr dirty="0" err="1"/>
              <a:t>Patroklos</a:t>
            </a:r>
            <a:r>
              <a:rPr dirty="0"/>
              <a:t>’ </a:t>
            </a:r>
            <a:r>
              <a:rPr dirty="0" err="1"/>
              <a:t>Geschichte</a:t>
            </a:r>
            <a:r>
              <a:rPr dirty="0"/>
              <a:t> </a:t>
            </a:r>
            <a:r>
              <a:rPr dirty="0" err="1"/>
              <a:t>gelungen</a:t>
            </a:r>
            <a:r>
              <a:rPr dirty="0"/>
              <a:t> </a:t>
            </a:r>
            <a:r>
              <a:rPr dirty="0" err="1"/>
              <a:t>dargestellt</a:t>
            </a:r>
            <a:r>
              <a:rPr dirty="0"/>
              <a:t>?</a:t>
            </a:r>
          </a:p>
          <a:p>
            <a:pPr marL="494099" indent="-457200">
              <a:lnSpc>
                <a:spcPct val="150000"/>
              </a:lnSpc>
              <a:buFontTx/>
              <a:buChar char="❖"/>
              <a:defRPr sz="2600"/>
            </a:pPr>
            <a:r>
              <a:rPr dirty="0" err="1"/>
              <a:t>Wäre</a:t>
            </a:r>
            <a:r>
              <a:rPr dirty="0"/>
              <a:t> </a:t>
            </a:r>
            <a:r>
              <a:rPr dirty="0" err="1"/>
              <a:t>eine</a:t>
            </a:r>
            <a:r>
              <a:rPr dirty="0"/>
              <a:t> </a:t>
            </a:r>
            <a:r>
              <a:rPr dirty="0" err="1"/>
              <a:t>Erzählung</a:t>
            </a:r>
            <a:r>
              <a:rPr dirty="0"/>
              <a:t> </a:t>
            </a:r>
            <a:r>
              <a:rPr dirty="0" err="1"/>
              <a:t>aus</a:t>
            </a:r>
            <a:r>
              <a:rPr dirty="0"/>
              <a:t> </a:t>
            </a:r>
            <a:r>
              <a:rPr dirty="0" err="1"/>
              <a:t>Achills</a:t>
            </a:r>
            <a:r>
              <a:rPr dirty="0"/>
              <a:t> Sicht </a:t>
            </a:r>
            <a:r>
              <a:rPr dirty="0" err="1"/>
              <a:t>überhaupt</a:t>
            </a:r>
            <a:r>
              <a:rPr dirty="0"/>
              <a:t> in </a:t>
            </a:r>
            <a:r>
              <a:rPr dirty="0" err="1"/>
              <a:t>Frage</a:t>
            </a:r>
            <a:r>
              <a:rPr dirty="0"/>
              <a:t> </a:t>
            </a:r>
            <a:r>
              <a:rPr dirty="0" err="1"/>
              <a:t>gekommen</a:t>
            </a:r>
            <a:r>
              <a:rPr dirty="0"/>
              <a:t>?</a:t>
            </a:r>
          </a:p>
          <a:p>
            <a:pPr marL="494099" indent="-457200">
              <a:lnSpc>
                <a:spcPct val="150000"/>
              </a:lnSpc>
              <a:buFontTx/>
              <a:buChar char="❖"/>
              <a:defRPr sz="2600"/>
            </a:pPr>
            <a:r>
              <a:rPr dirty="0"/>
              <a:t>Was </a:t>
            </a:r>
            <a:r>
              <a:rPr dirty="0" err="1"/>
              <a:t>haltet</a:t>
            </a:r>
            <a:r>
              <a:rPr dirty="0"/>
              <a:t> </a:t>
            </a:r>
            <a:r>
              <a:rPr dirty="0" err="1"/>
              <a:t>ihr</a:t>
            </a:r>
            <a:r>
              <a:rPr dirty="0"/>
              <a:t> von der </a:t>
            </a:r>
            <a:r>
              <a:rPr dirty="0" err="1"/>
              <a:t>Erzählung</a:t>
            </a:r>
            <a:r>
              <a:rPr dirty="0"/>
              <a:t> </a:t>
            </a:r>
            <a:r>
              <a:rPr dirty="0" err="1"/>
              <a:t>aus</a:t>
            </a:r>
            <a:r>
              <a:rPr dirty="0"/>
              <a:t> der Sicht von </a:t>
            </a:r>
            <a:r>
              <a:rPr dirty="0" err="1"/>
              <a:t>Patroklos</a:t>
            </a:r>
            <a:r>
              <a:rPr dirty="0"/>
              <a:t>‘ Geist?</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Quellenverzeichnis"/>
          <p:cNvSpPr txBox="1">
            <a:spLocks noGrp="1"/>
          </p:cNvSpPr>
          <p:nvPr>
            <p:ph type="title"/>
          </p:nvPr>
        </p:nvSpPr>
        <p:spPr>
          <a:xfrm>
            <a:off x="913793" y="609600"/>
            <a:ext cx="10353765" cy="970450"/>
          </a:xfrm>
          <a:prstGeom prst="rect">
            <a:avLst/>
          </a:prstGeom>
        </p:spPr>
        <p:txBody>
          <a:bodyPr/>
          <a:lstStyle/>
          <a:p>
            <a:r>
              <a:t>Quellenverzeichnis</a:t>
            </a:r>
          </a:p>
        </p:txBody>
      </p:sp>
      <p:sp>
        <p:nvSpPr>
          <p:cNvPr id="316" name="Platon: Symposion. Griechisch-deutsch. Hrsg. von Rudolf Rufener, Zürich 2002.…"/>
          <p:cNvSpPr txBox="1">
            <a:spLocks noGrp="1"/>
          </p:cNvSpPr>
          <p:nvPr>
            <p:ph type="body" idx="1"/>
          </p:nvPr>
        </p:nvSpPr>
        <p:spPr>
          <a:xfrm>
            <a:off x="913793" y="1732447"/>
            <a:ext cx="10353765" cy="4058752"/>
          </a:xfrm>
          <a:prstGeom prst="rect">
            <a:avLst/>
          </a:prstGeom>
        </p:spPr>
        <p:txBody>
          <a:bodyPr/>
          <a:lstStyle/>
          <a:p>
            <a:pPr>
              <a:lnSpc>
                <a:spcPct val="150000"/>
              </a:lnSpc>
              <a:buFontTx/>
              <a:buChar char="❖"/>
            </a:pPr>
            <a:r>
              <a:t>Platon: Symposion. Griechisch-deutsch. Hrsg. von Rudolf Rufener, Zürich 2002.</a:t>
            </a:r>
          </a:p>
          <a:p>
            <a:pPr>
              <a:lnSpc>
                <a:spcPct val="150000"/>
              </a:lnSpc>
              <a:buFontTx/>
              <a:buChar char="❖"/>
            </a:pPr>
            <a:r>
              <a:t>Homer: Ilias. Griechisch-deutsch. Hrsg. von Hans Rupé. Berlin 2013.</a:t>
            </a:r>
          </a:p>
          <a:p>
            <a:pPr>
              <a:lnSpc>
                <a:spcPct val="150000"/>
              </a:lnSpc>
              <a:buFontTx/>
              <a:buChar char="❖"/>
            </a:pPr>
            <a:r>
              <a:t>Homer: Ilias. Deutsch. Hrsg. von Wolfgang Schadewaldt. Berlin 1975.</a:t>
            </a:r>
          </a:p>
          <a:p>
            <a:pPr>
              <a:lnSpc>
                <a:spcPct val="150000"/>
              </a:lnSpc>
              <a:buFontTx/>
              <a:buChar char="❖"/>
            </a:pPr>
            <a:r>
              <a:t>Theokrit: Gedichte. Griechisch-deutsch. Hrsg. von Bernd Effe. Berlin 2013.</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el 1"/>
          <p:cNvSpPr txBox="1">
            <a:spLocks noGrp="1"/>
          </p:cNvSpPr>
          <p:nvPr>
            <p:ph type="title"/>
          </p:nvPr>
        </p:nvSpPr>
        <p:spPr>
          <a:xfrm>
            <a:off x="913795" y="609600"/>
            <a:ext cx="10353762" cy="970450"/>
          </a:xfrm>
          <a:prstGeom prst="rect">
            <a:avLst/>
          </a:prstGeom>
        </p:spPr>
        <p:txBody>
          <a:bodyPr/>
          <a:lstStyle/>
          <a:p>
            <a:r>
              <a:t>Inhalt</a:t>
            </a:r>
          </a:p>
        </p:txBody>
      </p:sp>
      <p:sp>
        <p:nvSpPr>
          <p:cNvPr id="182" name="Inhaltsplatzhalter 2"/>
          <p:cNvSpPr txBox="1">
            <a:spLocks noGrp="1"/>
          </p:cNvSpPr>
          <p:nvPr>
            <p:ph type="body" idx="1"/>
          </p:nvPr>
        </p:nvSpPr>
        <p:spPr>
          <a:xfrm>
            <a:off x="913792" y="1732447"/>
            <a:ext cx="10126120" cy="4058752"/>
          </a:xfrm>
          <a:prstGeom prst="rect">
            <a:avLst/>
          </a:prstGeom>
        </p:spPr>
        <p:txBody>
          <a:bodyPr/>
          <a:lstStyle/>
          <a:p>
            <a:pPr>
              <a:lnSpc>
                <a:spcPct val="150000"/>
              </a:lnSpc>
              <a:buFontTx/>
              <a:buChar char="❖"/>
              <a:defRPr sz="2200"/>
            </a:pPr>
            <a:r>
              <a:rPr dirty="0"/>
              <a:t>Akt I: </a:t>
            </a:r>
            <a:r>
              <a:rPr dirty="0" err="1"/>
              <a:t>Patroklos</a:t>
            </a:r>
            <a:r>
              <a:rPr lang="en-US" dirty="0"/>
              <a:t>’</a:t>
            </a:r>
            <a:r>
              <a:rPr dirty="0"/>
              <a:t> </a:t>
            </a:r>
            <a:r>
              <a:rPr dirty="0" err="1"/>
              <a:t>Kindheit</a:t>
            </a:r>
            <a:r>
              <a:rPr dirty="0"/>
              <a:t> am </a:t>
            </a:r>
            <a:r>
              <a:rPr dirty="0" err="1"/>
              <a:t>Hofe</a:t>
            </a:r>
            <a:r>
              <a:rPr dirty="0"/>
              <a:t> seines </a:t>
            </a:r>
            <a:r>
              <a:rPr dirty="0" err="1"/>
              <a:t>Vaters</a:t>
            </a:r>
            <a:r>
              <a:rPr dirty="0"/>
              <a:t> </a:t>
            </a:r>
            <a:r>
              <a:rPr dirty="0" err="1"/>
              <a:t>Menoitios</a:t>
            </a:r>
            <a:r>
              <a:rPr dirty="0"/>
              <a:t> </a:t>
            </a:r>
          </a:p>
          <a:p>
            <a:pPr>
              <a:lnSpc>
                <a:spcPct val="150000"/>
              </a:lnSpc>
              <a:buFontTx/>
              <a:buChar char="❖"/>
              <a:defRPr sz="2200"/>
            </a:pPr>
            <a:r>
              <a:rPr dirty="0"/>
              <a:t>Akt II: </a:t>
            </a:r>
            <a:r>
              <a:rPr dirty="0" err="1"/>
              <a:t>Patroklos</a:t>
            </a:r>
            <a:r>
              <a:rPr lang="en-US" dirty="0"/>
              <a:t>’</a:t>
            </a:r>
            <a:r>
              <a:rPr dirty="0"/>
              <a:t> und </a:t>
            </a:r>
            <a:r>
              <a:rPr dirty="0" err="1"/>
              <a:t>Achills</a:t>
            </a:r>
            <a:r>
              <a:rPr dirty="0"/>
              <a:t> </a:t>
            </a:r>
            <a:r>
              <a:rPr dirty="0" err="1"/>
              <a:t>Jugend</a:t>
            </a:r>
            <a:r>
              <a:rPr dirty="0"/>
              <a:t> am </a:t>
            </a:r>
            <a:r>
              <a:rPr dirty="0" err="1"/>
              <a:t>Hofe</a:t>
            </a:r>
            <a:r>
              <a:rPr dirty="0"/>
              <a:t> des Peleus </a:t>
            </a:r>
          </a:p>
          <a:p>
            <a:pPr>
              <a:lnSpc>
                <a:spcPct val="150000"/>
              </a:lnSpc>
              <a:buFontTx/>
              <a:buChar char="❖"/>
              <a:defRPr sz="2200"/>
            </a:pPr>
            <a:r>
              <a:rPr dirty="0"/>
              <a:t>Akt III: </a:t>
            </a:r>
            <a:r>
              <a:rPr dirty="0" err="1"/>
              <a:t>Erziehung</a:t>
            </a:r>
            <a:r>
              <a:rPr dirty="0"/>
              <a:t> von </a:t>
            </a:r>
            <a:r>
              <a:rPr dirty="0" err="1"/>
              <a:t>Patroklos</a:t>
            </a:r>
            <a:r>
              <a:rPr dirty="0"/>
              <a:t> und Achill </a:t>
            </a:r>
            <a:r>
              <a:rPr dirty="0" err="1"/>
              <a:t>durch</a:t>
            </a:r>
            <a:r>
              <a:rPr dirty="0"/>
              <a:t> </a:t>
            </a:r>
            <a:r>
              <a:rPr dirty="0" err="1"/>
              <a:t>Cheiron</a:t>
            </a:r>
            <a:r>
              <a:rPr dirty="0"/>
              <a:t> </a:t>
            </a:r>
          </a:p>
          <a:p>
            <a:pPr>
              <a:lnSpc>
                <a:spcPct val="150000"/>
              </a:lnSpc>
              <a:buFontTx/>
              <a:buChar char="❖"/>
              <a:defRPr sz="2200"/>
            </a:pPr>
            <a:r>
              <a:rPr dirty="0"/>
              <a:t>Akt IV: Thetis</a:t>
            </a:r>
            <a:r>
              <a:rPr lang="en-US" dirty="0"/>
              <a:t>’ </a:t>
            </a:r>
            <a:r>
              <a:rPr dirty="0"/>
              <a:t>List und </a:t>
            </a:r>
            <a:r>
              <a:rPr dirty="0" err="1"/>
              <a:t>Vorbereitung</a:t>
            </a:r>
            <a:r>
              <a:rPr dirty="0"/>
              <a:t> auf </a:t>
            </a:r>
            <a:r>
              <a:rPr dirty="0" err="1"/>
              <a:t>Troja</a:t>
            </a:r>
            <a:endParaRPr dirty="0"/>
          </a:p>
          <a:p>
            <a:pPr>
              <a:lnSpc>
                <a:spcPct val="150000"/>
              </a:lnSpc>
              <a:buFontTx/>
              <a:buChar char="❖"/>
              <a:defRPr sz="2200"/>
            </a:pPr>
            <a:r>
              <a:rPr dirty="0"/>
              <a:t>Akt V: Der </a:t>
            </a:r>
            <a:r>
              <a:rPr dirty="0" err="1"/>
              <a:t>Trojanische</a:t>
            </a:r>
            <a:r>
              <a:rPr dirty="0"/>
              <a:t> Krieg und </a:t>
            </a:r>
            <a:r>
              <a:rPr dirty="0" err="1"/>
              <a:t>Patroklos</a:t>
            </a:r>
            <a:r>
              <a:rPr lang="en-US" dirty="0"/>
              <a:t>’ </a:t>
            </a:r>
            <a:r>
              <a:rPr dirty="0"/>
              <a:t>Tod</a:t>
            </a:r>
          </a:p>
          <a:p>
            <a:pPr>
              <a:lnSpc>
                <a:spcPct val="150000"/>
              </a:lnSpc>
              <a:buFontTx/>
              <a:buChar char="❖"/>
              <a:defRPr sz="2200"/>
            </a:pPr>
            <a:r>
              <a:rPr dirty="0"/>
              <a:t>Akt VI: </a:t>
            </a:r>
            <a:r>
              <a:rPr dirty="0" err="1"/>
              <a:t>Letzte</a:t>
            </a:r>
            <a:r>
              <a:rPr dirty="0"/>
              <a:t> </a:t>
            </a:r>
            <a:r>
              <a:rPr dirty="0" err="1"/>
              <a:t>Kämpfe</a:t>
            </a:r>
            <a:r>
              <a:rPr dirty="0"/>
              <a:t> und </a:t>
            </a:r>
            <a:r>
              <a:rPr dirty="0" err="1"/>
              <a:t>Achills</a:t>
            </a:r>
            <a:r>
              <a:rPr dirty="0"/>
              <a:t> Tod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8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8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8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8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itel 1"/>
          <p:cNvSpPr txBox="1">
            <a:spLocks noGrp="1"/>
          </p:cNvSpPr>
          <p:nvPr>
            <p:ph type="title"/>
          </p:nvPr>
        </p:nvSpPr>
        <p:spPr>
          <a:xfrm>
            <a:off x="913795" y="609600"/>
            <a:ext cx="10353762" cy="970450"/>
          </a:xfrm>
          <a:prstGeom prst="rect">
            <a:avLst/>
          </a:prstGeom>
        </p:spPr>
        <p:txBody>
          <a:bodyPr/>
          <a:lstStyle/>
          <a:p>
            <a:r>
              <a:t>Schwerpunkte</a:t>
            </a:r>
          </a:p>
        </p:txBody>
      </p:sp>
      <p:sp>
        <p:nvSpPr>
          <p:cNvPr id="187" name="Inhaltsplatzhalter 2"/>
          <p:cNvSpPr txBox="1">
            <a:spLocks noGrp="1"/>
          </p:cNvSpPr>
          <p:nvPr>
            <p:ph type="body" idx="1"/>
          </p:nvPr>
        </p:nvSpPr>
        <p:spPr>
          <a:xfrm>
            <a:off x="919119" y="1399623"/>
            <a:ext cx="10353762" cy="4058753"/>
          </a:xfrm>
          <a:prstGeom prst="rect">
            <a:avLst/>
          </a:prstGeom>
        </p:spPr>
        <p:txBody>
          <a:bodyPr anchor="ctr"/>
          <a:lstStyle/>
          <a:p>
            <a:pPr marL="379800" indent="-342900">
              <a:buFontTx/>
              <a:buChar char="❖"/>
              <a:defRPr sz="2500"/>
            </a:pPr>
            <a:r>
              <a:t>Beziehung Patroklos – Achill</a:t>
            </a:r>
          </a:p>
          <a:p>
            <a:pPr marL="342900" indent="-342900">
              <a:buClrTx/>
              <a:buSzPct val="100000"/>
              <a:buFontTx/>
              <a:buChar char="❖"/>
              <a:defRPr sz="2500"/>
            </a:pPr>
            <a:endParaRPr/>
          </a:p>
          <a:p>
            <a:pPr marL="379800" indent="-342900">
              <a:buFontTx/>
              <a:buChar char="❖"/>
              <a:defRPr sz="2500"/>
            </a:pPr>
            <a:r>
              <a:t>„Textvergleiche“ mit Homers Ilias</a:t>
            </a:r>
          </a:p>
          <a:p>
            <a:pPr marL="0" indent="0">
              <a:buSzTx/>
              <a:buNone/>
              <a:defRPr sz="2500"/>
            </a:pPr>
            <a:endParaRPr/>
          </a:p>
          <a:p>
            <a:pPr marL="379800" indent="-342900">
              <a:buFontTx/>
              <a:buChar char="❖"/>
              <a:defRPr sz="2500"/>
            </a:pPr>
            <a:r>
              <a:t>Weitere Gemeinsamkeiten und Unterschiede zum Original-Mythos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8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8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8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8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Beziehung Patroklos - Achill"/>
          <p:cNvSpPr txBox="1">
            <a:spLocks noGrp="1"/>
          </p:cNvSpPr>
          <p:nvPr>
            <p:ph type="title"/>
          </p:nvPr>
        </p:nvSpPr>
        <p:spPr>
          <a:xfrm>
            <a:off x="1295400" y="1761065"/>
            <a:ext cx="9590552" cy="1828815"/>
          </a:xfrm>
          <a:prstGeom prst="rect">
            <a:avLst/>
          </a:prstGeom>
        </p:spPr>
        <p:txBody>
          <a:bodyPr/>
          <a:lstStyle/>
          <a:p>
            <a:r>
              <a:t>Beziehung Patroklos - Achill</a:t>
            </a:r>
          </a:p>
        </p:txBody>
      </p:sp>
      <p:sp>
        <p:nvSpPr>
          <p:cNvPr id="190" name="Zum Bearbeiten doppelklicken"/>
          <p:cNvSpPr txBox="1">
            <a:spLocks noGrp="1"/>
          </p:cNvSpPr>
          <p:nvPr>
            <p:ph type="body" sz="quarter" idx="1"/>
          </p:nvPr>
        </p:nvSpPr>
        <p:spPr>
          <a:xfrm>
            <a:off x="1295400" y="3589878"/>
            <a:ext cx="9590552" cy="1507056"/>
          </a:xfrm>
          <a:prstGeom prst="rect">
            <a:avLst/>
          </a:prstGeom>
        </p:spPr>
        <p:txBody>
          <a:bodyPr/>
          <a:lstStyle/>
          <a:p>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itel 1"/>
          <p:cNvSpPr txBox="1">
            <a:spLocks noGrp="1"/>
          </p:cNvSpPr>
          <p:nvPr>
            <p:ph type="title"/>
          </p:nvPr>
        </p:nvSpPr>
        <p:spPr>
          <a:xfrm>
            <a:off x="919119" y="416026"/>
            <a:ext cx="10353762" cy="970452"/>
          </a:xfrm>
          <a:prstGeom prst="rect">
            <a:avLst/>
          </a:prstGeom>
        </p:spPr>
        <p:txBody>
          <a:bodyPr/>
          <a:lstStyle/>
          <a:p>
            <a:r>
              <a:rPr dirty="0" err="1"/>
              <a:t>Platon</a:t>
            </a:r>
            <a:r>
              <a:rPr dirty="0"/>
              <a:t>, </a:t>
            </a:r>
            <a:r>
              <a:rPr i="1" dirty="0" err="1"/>
              <a:t>Symposion</a:t>
            </a:r>
            <a:r>
              <a:rPr dirty="0"/>
              <a:t> 179e-180a</a:t>
            </a:r>
          </a:p>
        </p:txBody>
      </p:sp>
      <p:pic>
        <p:nvPicPr>
          <p:cNvPr id="193" name="Grafik 7" descr="Grafik 7"/>
          <p:cNvPicPr>
            <a:picLocks noChangeAspect="1"/>
          </p:cNvPicPr>
          <p:nvPr/>
        </p:nvPicPr>
        <p:blipFill>
          <a:blip r:embed="rId3"/>
          <a:stretch>
            <a:fillRect/>
          </a:stretch>
        </p:blipFill>
        <p:spPr>
          <a:xfrm>
            <a:off x="130336" y="1734338"/>
            <a:ext cx="5891265" cy="4772807"/>
          </a:xfrm>
          <a:prstGeom prst="rect">
            <a:avLst/>
          </a:prstGeom>
          <a:ln w="12700">
            <a:miter lim="400000"/>
          </a:ln>
        </p:spPr>
      </p:pic>
      <p:sp>
        <p:nvSpPr>
          <p:cNvPr id="194" name="Textfeld 9"/>
          <p:cNvSpPr txBox="1"/>
          <p:nvPr/>
        </p:nvSpPr>
        <p:spPr>
          <a:xfrm>
            <a:off x="6155735" y="1612363"/>
            <a:ext cx="5823014" cy="4358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000">
                <a:solidFill>
                  <a:srgbClr val="FFFFFF"/>
                </a:solidFill>
                <a:latin typeface="PalatinoLinotype-Roman"/>
                <a:ea typeface="PalatinoLinotype-Roman"/>
                <a:cs typeface="PalatinoLinotype-Roman"/>
                <a:sym typeface="PalatinoLinotype-Roman"/>
              </a:defRPr>
            </a:lvl1pPr>
          </a:lstStyle>
          <a:p>
            <a:r>
              <a:rPr dirty="0"/>
              <a:t>„</a:t>
            </a:r>
            <a:r>
              <a:rPr dirty="0" err="1"/>
              <a:t>Denn</a:t>
            </a:r>
            <a:r>
              <a:rPr dirty="0"/>
              <a:t> </a:t>
            </a:r>
            <a:r>
              <a:rPr dirty="0" err="1"/>
              <a:t>als</a:t>
            </a:r>
            <a:r>
              <a:rPr dirty="0"/>
              <a:t> </a:t>
            </a:r>
            <a:r>
              <a:rPr dirty="0" err="1"/>
              <a:t>dieser</a:t>
            </a:r>
            <a:r>
              <a:rPr dirty="0"/>
              <a:t> von seiner Mutter </a:t>
            </a:r>
            <a:r>
              <a:rPr dirty="0" err="1"/>
              <a:t>erfahren</a:t>
            </a:r>
            <a:r>
              <a:rPr dirty="0"/>
              <a:t> </a:t>
            </a:r>
            <a:r>
              <a:rPr dirty="0" err="1"/>
              <a:t>hatte</a:t>
            </a:r>
            <a:r>
              <a:rPr dirty="0"/>
              <a:t>, </a:t>
            </a:r>
            <a:r>
              <a:rPr dirty="0" err="1"/>
              <a:t>daß</a:t>
            </a:r>
            <a:r>
              <a:rPr dirty="0"/>
              <a:t> </a:t>
            </a:r>
            <a:r>
              <a:rPr dirty="0" err="1"/>
              <a:t>er</a:t>
            </a:r>
            <a:r>
              <a:rPr dirty="0"/>
              <a:t> </a:t>
            </a:r>
            <a:r>
              <a:rPr dirty="0" err="1"/>
              <a:t>sterben</a:t>
            </a:r>
            <a:r>
              <a:rPr dirty="0"/>
              <a:t> </a:t>
            </a:r>
            <a:r>
              <a:rPr dirty="0" err="1"/>
              <a:t>müsse</a:t>
            </a:r>
            <a:r>
              <a:rPr dirty="0"/>
              <a:t>, </a:t>
            </a:r>
            <a:r>
              <a:rPr dirty="0" err="1"/>
              <a:t>wenn</a:t>
            </a:r>
            <a:r>
              <a:rPr dirty="0"/>
              <a:t> </a:t>
            </a:r>
            <a:r>
              <a:rPr dirty="0" err="1"/>
              <a:t>er</a:t>
            </a:r>
            <a:r>
              <a:rPr dirty="0"/>
              <a:t> den </a:t>
            </a:r>
            <a:r>
              <a:rPr dirty="0" err="1"/>
              <a:t>Hektor</a:t>
            </a:r>
            <a:r>
              <a:rPr dirty="0"/>
              <a:t> </a:t>
            </a:r>
            <a:r>
              <a:rPr dirty="0" err="1"/>
              <a:t>tötete</a:t>
            </a:r>
            <a:r>
              <a:rPr dirty="0"/>
              <a:t>, </a:t>
            </a:r>
            <a:r>
              <a:rPr dirty="0" err="1"/>
              <a:t>andernfalls</a:t>
            </a:r>
            <a:r>
              <a:rPr dirty="0"/>
              <a:t> </a:t>
            </a:r>
            <a:r>
              <a:rPr dirty="0" err="1"/>
              <a:t>aber</a:t>
            </a:r>
            <a:r>
              <a:rPr dirty="0"/>
              <a:t> </a:t>
            </a:r>
            <a:r>
              <a:rPr dirty="0" err="1"/>
              <a:t>nach</a:t>
            </a:r>
            <a:r>
              <a:rPr dirty="0"/>
              <a:t> </a:t>
            </a:r>
            <a:r>
              <a:rPr dirty="0" err="1"/>
              <a:t>Hause</a:t>
            </a:r>
            <a:r>
              <a:rPr dirty="0"/>
              <a:t> </a:t>
            </a:r>
            <a:r>
              <a:rPr dirty="0" err="1"/>
              <a:t>zurückkehren</a:t>
            </a:r>
            <a:r>
              <a:rPr dirty="0"/>
              <a:t> und in </a:t>
            </a:r>
            <a:r>
              <a:rPr dirty="0" err="1"/>
              <a:t>hohem</a:t>
            </a:r>
            <a:r>
              <a:rPr dirty="0"/>
              <a:t> Alter </a:t>
            </a:r>
            <a:r>
              <a:rPr dirty="0" err="1"/>
              <a:t>sterben</a:t>
            </a:r>
            <a:r>
              <a:rPr dirty="0"/>
              <a:t> </a:t>
            </a:r>
            <a:r>
              <a:rPr dirty="0" err="1"/>
              <a:t>werde</a:t>
            </a:r>
            <a:r>
              <a:rPr dirty="0"/>
              <a:t>, da </a:t>
            </a:r>
            <a:r>
              <a:rPr dirty="0" err="1"/>
              <a:t>wagte</a:t>
            </a:r>
            <a:r>
              <a:rPr dirty="0"/>
              <a:t> </a:t>
            </a:r>
            <a:r>
              <a:rPr dirty="0" err="1"/>
              <a:t>er</a:t>
            </a:r>
            <a:r>
              <a:rPr dirty="0"/>
              <a:t> </a:t>
            </a:r>
            <a:r>
              <a:rPr dirty="0" err="1"/>
              <a:t>es</a:t>
            </a:r>
            <a:r>
              <a:rPr dirty="0"/>
              <a:t> </a:t>
            </a:r>
            <a:r>
              <a:rPr dirty="0" err="1"/>
              <a:t>dennoch</a:t>
            </a:r>
            <a:r>
              <a:rPr dirty="0"/>
              <a:t>, </a:t>
            </a:r>
            <a:r>
              <a:rPr dirty="0" err="1"/>
              <a:t>lieber</a:t>
            </a:r>
            <a:r>
              <a:rPr dirty="0"/>
              <a:t> </a:t>
            </a:r>
            <a:r>
              <a:rPr dirty="0" err="1"/>
              <a:t>seinem</a:t>
            </a:r>
            <a:r>
              <a:rPr dirty="0"/>
              <a:t> </a:t>
            </a:r>
            <a:r>
              <a:rPr dirty="0" err="1"/>
              <a:t>Liebhaber</a:t>
            </a:r>
            <a:r>
              <a:rPr dirty="0"/>
              <a:t> </a:t>
            </a:r>
            <a:r>
              <a:rPr dirty="0" err="1"/>
              <a:t>Patroklos</a:t>
            </a:r>
            <a:r>
              <a:rPr dirty="0"/>
              <a:t> </a:t>
            </a:r>
            <a:r>
              <a:rPr dirty="0" err="1"/>
              <a:t>zu</a:t>
            </a:r>
            <a:r>
              <a:rPr dirty="0"/>
              <a:t> </a:t>
            </a:r>
            <a:r>
              <a:rPr dirty="0" err="1"/>
              <a:t>Hilfe</a:t>
            </a:r>
            <a:r>
              <a:rPr dirty="0"/>
              <a:t> </a:t>
            </a:r>
            <a:r>
              <a:rPr dirty="0" err="1"/>
              <a:t>zu</a:t>
            </a:r>
            <a:r>
              <a:rPr dirty="0"/>
              <a:t> </a:t>
            </a:r>
            <a:r>
              <a:rPr dirty="0" err="1"/>
              <a:t>kommen</a:t>
            </a:r>
            <a:r>
              <a:rPr dirty="0"/>
              <a:t> und </a:t>
            </a:r>
            <a:r>
              <a:rPr dirty="0" err="1"/>
              <a:t>ihn</a:t>
            </a:r>
            <a:r>
              <a:rPr dirty="0"/>
              <a:t> </a:t>
            </a:r>
            <a:r>
              <a:rPr dirty="0" err="1"/>
              <a:t>zu</a:t>
            </a:r>
            <a:r>
              <a:rPr dirty="0"/>
              <a:t> </a:t>
            </a:r>
            <a:r>
              <a:rPr dirty="0" err="1"/>
              <a:t>rächen</a:t>
            </a:r>
            <a:r>
              <a:rPr dirty="0"/>
              <a:t> und </a:t>
            </a:r>
            <a:r>
              <a:rPr dirty="0" err="1"/>
              <a:t>dabei</a:t>
            </a:r>
            <a:r>
              <a:rPr dirty="0"/>
              <a:t> </a:t>
            </a:r>
            <a:r>
              <a:rPr dirty="0" err="1"/>
              <a:t>nicht</a:t>
            </a:r>
            <a:r>
              <a:rPr dirty="0"/>
              <a:t> </a:t>
            </a:r>
            <a:r>
              <a:rPr dirty="0" err="1"/>
              <a:t>nur</a:t>
            </a:r>
            <a:r>
              <a:rPr dirty="0"/>
              <a:t> </a:t>
            </a:r>
            <a:r>
              <a:rPr dirty="0" err="1"/>
              <a:t>für</a:t>
            </a:r>
            <a:r>
              <a:rPr dirty="0"/>
              <a:t> </a:t>
            </a:r>
            <a:r>
              <a:rPr dirty="0" err="1"/>
              <a:t>ihn</a:t>
            </a:r>
            <a:r>
              <a:rPr dirty="0"/>
              <a:t> </a:t>
            </a:r>
            <a:r>
              <a:rPr dirty="0" err="1"/>
              <a:t>zu</a:t>
            </a:r>
            <a:r>
              <a:rPr dirty="0"/>
              <a:t> </a:t>
            </a:r>
            <a:r>
              <a:rPr dirty="0" err="1"/>
              <a:t>sterben</a:t>
            </a:r>
            <a:r>
              <a:rPr dirty="0"/>
              <a:t>, </a:t>
            </a:r>
            <a:r>
              <a:rPr dirty="0" err="1"/>
              <a:t>sondern</a:t>
            </a:r>
            <a:r>
              <a:rPr dirty="0"/>
              <a:t> </a:t>
            </a:r>
            <a:r>
              <a:rPr dirty="0" err="1"/>
              <a:t>sogar</a:t>
            </a:r>
            <a:r>
              <a:rPr dirty="0"/>
              <a:t> </a:t>
            </a:r>
            <a:r>
              <a:rPr dirty="0" err="1"/>
              <a:t>dem</a:t>
            </a:r>
            <a:r>
              <a:rPr dirty="0"/>
              <a:t> </a:t>
            </a:r>
            <a:r>
              <a:rPr dirty="0" err="1"/>
              <a:t>toten</a:t>
            </a:r>
            <a:r>
              <a:rPr dirty="0"/>
              <a:t> </a:t>
            </a:r>
            <a:r>
              <a:rPr dirty="0" err="1"/>
              <a:t>Freunde</a:t>
            </a:r>
            <a:r>
              <a:rPr dirty="0"/>
              <a:t> </a:t>
            </a:r>
            <a:r>
              <a:rPr dirty="0" err="1"/>
              <a:t>nachzusterben</a:t>
            </a:r>
            <a:r>
              <a:rPr dirty="0"/>
              <a:t>. </a:t>
            </a:r>
            <a:r>
              <a:rPr dirty="0" err="1"/>
              <a:t>Darum</a:t>
            </a:r>
            <a:r>
              <a:rPr dirty="0"/>
              <a:t> </a:t>
            </a:r>
            <a:r>
              <a:rPr dirty="0" err="1"/>
              <a:t>bewunderten</a:t>
            </a:r>
            <a:r>
              <a:rPr dirty="0"/>
              <a:t> </a:t>
            </a:r>
            <a:r>
              <a:rPr dirty="0" err="1"/>
              <a:t>ihn</a:t>
            </a:r>
            <a:r>
              <a:rPr dirty="0"/>
              <a:t> </a:t>
            </a:r>
            <a:r>
              <a:rPr dirty="0" err="1"/>
              <a:t>auch</a:t>
            </a:r>
            <a:r>
              <a:rPr dirty="0"/>
              <a:t> die </a:t>
            </a:r>
            <a:r>
              <a:rPr dirty="0" err="1"/>
              <a:t>Götter</a:t>
            </a:r>
            <a:r>
              <a:rPr dirty="0"/>
              <a:t> </a:t>
            </a:r>
            <a:r>
              <a:rPr dirty="0" err="1"/>
              <a:t>aufs</a:t>
            </a:r>
            <a:r>
              <a:rPr dirty="0"/>
              <a:t> </a:t>
            </a:r>
            <a:r>
              <a:rPr dirty="0" err="1"/>
              <a:t>höchste</a:t>
            </a:r>
            <a:r>
              <a:rPr dirty="0"/>
              <a:t> und </a:t>
            </a:r>
            <a:r>
              <a:rPr dirty="0" err="1"/>
              <a:t>verliehen</a:t>
            </a:r>
            <a:r>
              <a:rPr dirty="0"/>
              <a:t> </a:t>
            </a:r>
            <a:r>
              <a:rPr dirty="0" err="1"/>
              <a:t>ihm</a:t>
            </a:r>
            <a:r>
              <a:rPr dirty="0"/>
              <a:t> </a:t>
            </a:r>
            <a:r>
              <a:rPr dirty="0" err="1"/>
              <a:t>besondere</a:t>
            </a:r>
            <a:r>
              <a:rPr dirty="0"/>
              <a:t> </a:t>
            </a:r>
            <a:r>
              <a:rPr dirty="0" err="1"/>
              <a:t>Ehren</a:t>
            </a:r>
            <a:r>
              <a:rPr dirty="0"/>
              <a:t>, </a:t>
            </a:r>
            <a:r>
              <a:rPr dirty="0" err="1"/>
              <a:t>weil</a:t>
            </a:r>
            <a:r>
              <a:rPr dirty="0"/>
              <a:t> </a:t>
            </a:r>
            <a:r>
              <a:rPr dirty="0" err="1"/>
              <a:t>er</a:t>
            </a:r>
            <a:r>
              <a:rPr dirty="0"/>
              <a:t> </a:t>
            </a:r>
            <a:r>
              <a:rPr dirty="0" err="1"/>
              <a:t>seinen</a:t>
            </a:r>
            <a:r>
              <a:rPr dirty="0"/>
              <a:t> </a:t>
            </a:r>
            <a:r>
              <a:rPr dirty="0" err="1"/>
              <a:t>Liebhaber</a:t>
            </a:r>
            <a:r>
              <a:rPr dirty="0"/>
              <a:t> so wert </a:t>
            </a:r>
            <a:r>
              <a:rPr dirty="0" err="1"/>
              <a:t>hielt</a:t>
            </a:r>
            <a:r>
              <a:rPr dirty="0"/>
              <a:t>. </a:t>
            </a:r>
            <a:r>
              <a:rPr dirty="0" err="1"/>
              <a:t>Aischylos</a:t>
            </a:r>
            <a:r>
              <a:rPr dirty="0"/>
              <a:t> </a:t>
            </a:r>
            <a:r>
              <a:rPr dirty="0" err="1"/>
              <a:t>aber</a:t>
            </a:r>
            <a:r>
              <a:rPr dirty="0"/>
              <a:t> </a:t>
            </a:r>
            <a:r>
              <a:rPr dirty="0" err="1"/>
              <a:t>fabelt</a:t>
            </a:r>
            <a:r>
              <a:rPr dirty="0"/>
              <a:t>, </a:t>
            </a:r>
            <a:r>
              <a:rPr dirty="0" err="1"/>
              <a:t>wenn</a:t>
            </a:r>
            <a:r>
              <a:rPr dirty="0"/>
              <a:t> </a:t>
            </a:r>
            <a:r>
              <a:rPr dirty="0" err="1"/>
              <a:t>er</a:t>
            </a:r>
            <a:r>
              <a:rPr dirty="0"/>
              <a:t> </a:t>
            </a:r>
            <a:r>
              <a:rPr dirty="0" err="1"/>
              <a:t>behauptet</a:t>
            </a:r>
            <a:r>
              <a:rPr dirty="0"/>
              <a:t>, </a:t>
            </a:r>
            <a:r>
              <a:rPr dirty="0" err="1"/>
              <a:t>Achilleus</a:t>
            </a:r>
            <a:r>
              <a:rPr dirty="0"/>
              <a:t> </a:t>
            </a:r>
            <a:r>
              <a:rPr dirty="0" err="1"/>
              <a:t>sei</a:t>
            </a:r>
            <a:r>
              <a:rPr dirty="0"/>
              <a:t> der </a:t>
            </a:r>
            <a:r>
              <a:rPr dirty="0" err="1"/>
              <a:t>Liebhaber</a:t>
            </a:r>
            <a:r>
              <a:rPr dirty="0"/>
              <a:t> des </a:t>
            </a:r>
            <a:r>
              <a:rPr dirty="0" err="1"/>
              <a:t>Patroklos</a:t>
            </a:r>
            <a:r>
              <a:rPr dirty="0"/>
              <a:t>; war </a:t>
            </a:r>
            <a:r>
              <a:rPr dirty="0" err="1"/>
              <a:t>er</a:t>
            </a:r>
            <a:r>
              <a:rPr dirty="0"/>
              <a:t> </a:t>
            </a:r>
            <a:r>
              <a:rPr dirty="0" err="1"/>
              <a:t>doch</a:t>
            </a:r>
            <a:r>
              <a:rPr dirty="0"/>
              <a:t> </a:t>
            </a:r>
            <a:r>
              <a:rPr dirty="0" err="1"/>
              <a:t>schöner</a:t>
            </a:r>
            <a:r>
              <a:rPr dirty="0"/>
              <a:t>, </a:t>
            </a:r>
            <a:r>
              <a:rPr dirty="0" err="1"/>
              <a:t>nicht</a:t>
            </a:r>
            <a:r>
              <a:rPr dirty="0"/>
              <a:t> </a:t>
            </a:r>
            <a:r>
              <a:rPr dirty="0" err="1"/>
              <a:t>nur</a:t>
            </a:r>
            <a:r>
              <a:rPr dirty="0"/>
              <a:t> </a:t>
            </a:r>
            <a:r>
              <a:rPr dirty="0" err="1"/>
              <a:t>als</a:t>
            </a:r>
            <a:r>
              <a:rPr dirty="0"/>
              <a:t> </a:t>
            </a:r>
            <a:r>
              <a:rPr dirty="0" err="1"/>
              <a:t>Patroklos</a:t>
            </a:r>
            <a:r>
              <a:rPr dirty="0"/>
              <a:t>, </a:t>
            </a:r>
            <a:r>
              <a:rPr dirty="0" err="1"/>
              <a:t>sondern</a:t>
            </a:r>
            <a:r>
              <a:rPr dirty="0"/>
              <a:t> </a:t>
            </a:r>
            <a:r>
              <a:rPr dirty="0" err="1"/>
              <a:t>als</a:t>
            </a:r>
            <a:r>
              <a:rPr dirty="0"/>
              <a:t> </a:t>
            </a:r>
            <a:r>
              <a:rPr dirty="0" err="1"/>
              <a:t>alle</a:t>
            </a:r>
            <a:r>
              <a:rPr dirty="0"/>
              <a:t> </a:t>
            </a:r>
            <a:r>
              <a:rPr dirty="0" err="1"/>
              <a:t>anderen</a:t>
            </a:r>
            <a:r>
              <a:rPr dirty="0"/>
              <a:t> </a:t>
            </a:r>
            <a:r>
              <a:rPr dirty="0" err="1"/>
              <a:t>Helden</a:t>
            </a:r>
            <a:r>
              <a:rPr dirty="0"/>
              <a:t>, und </a:t>
            </a:r>
            <a:r>
              <a:rPr dirty="0" err="1"/>
              <a:t>noch</a:t>
            </a:r>
            <a:r>
              <a:rPr dirty="0"/>
              <a:t> </a:t>
            </a:r>
            <a:r>
              <a:rPr dirty="0" err="1"/>
              <a:t>bartlos</a:t>
            </a:r>
            <a:r>
              <a:rPr dirty="0"/>
              <a:t>, und </a:t>
            </a:r>
            <a:r>
              <a:rPr dirty="0" err="1"/>
              <a:t>außerdem</a:t>
            </a:r>
            <a:r>
              <a:rPr dirty="0"/>
              <a:t> </a:t>
            </a:r>
            <a:r>
              <a:rPr dirty="0" err="1"/>
              <a:t>viel</a:t>
            </a:r>
            <a:r>
              <a:rPr dirty="0"/>
              <a:t> </a:t>
            </a:r>
            <a:r>
              <a:rPr dirty="0" err="1"/>
              <a:t>jünger</a:t>
            </a:r>
            <a:r>
              <a:rPr dirty="0"/>
              <a:t>, </a:t>
            </a:r>
            <a:r>
              <a:rPr dirty="0" err="1"/>
              <a:t>wie</a:t>
            </a:r>
            <a:r>
              <a:rPr dirty="0"/>
              <a:t> Homer </a:t>
            </a:r>
            <a:r>
              <a:rPr dirty="0" err="1"/>
              <a:t>sagt</a:t>
            </a:r>
            <a:r>
              <a:rPr dirty="0"/>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itel 1"/>
          <p:cNvSpPr txBox="1">
            <a:spLocks noGrp="1"/>
          </p:cNvSpPr>
          <p:nvPr>
            <p:ph type="title"/>
          </p:nvPr>
        </p:nvSpPr>
        <p:spPr>
          <a:xfrm>
            <a:off x="913793" y="609600"/>
            <a:ext cx="10353765" cy="970450"/>
          </a:xfrm>
          <a:prstGeom prst="rect">
            <a:avLst/>
          </a:prstGeom>
        </p:spPr>
        <p:txBody>
          <a:bodyPr/>
          <a:lstStyle/>
          <a:p>
            <a:r>
              <a:t>Päderastie („Knabenliebe“)</a:t>
            </a:r>
          </a:p>
        </p:txBody>
      </p:sp>
      <p:grpSp>
        <p:nvGrpSpPr>
          <p:cNvPr id="201" name="Rechteck: abgerundete Ecken 3"/>
          <p:cNvGrpSpPr/>
          <p:nvPr/>
        </p:nvGrpSpPr>
        <p:grpSpPr>
          <a:xfrm>
            <a:off x="1445342" y="2247604"/>
            <a:ext cx="2340079" cy="2362794"/>
            <a:chOff x="0" y="0"/>
            <a:chExt cx="2340078" cy="2362792"/>
          </a:xfrm>
        </p:grpSpPr>
        <p:sp>
          <p:nvSpPr>
            <p:cNvPr id="199" name="Abgerundetes Rechteck"/>
            <p:cNvSpPr/>
            <p:nvPr/>
          </p:nvSpPr>
          <p:spPr>
            <a:xfrm>
              <a:off x="0" y="0"/>
              <a:ext cx="2340079" cy="2362793"/>
            </a:xfrm>
            <a:prstGeom prst="roundRect">
              <a:avLst>
                <a:gd name="adj" fmla="val 16667"/>
              </a:avLst>
            </a:prstGeom>
            <a:solidFill>
              <a:srgbClr val="FFFFFF"/>
            </a:solidFill>
            <a:ln w="15875" cap="rnd">
              <a:solidFill>
                <a:schemeClr val="accent1"/>
              </a:solidFill>
              <a:prstDash val="solid"/>
              <a:round/>
            </a:ln>
            <a:effectLst>
              <a:outerShdw blurRad="63500" dist="25400" dir="5400000" rotWithShape="0">
                <a:srgbClr val="000000">
                  <a:alpha val="60000"/>
                </a:srgbClr>
              </a:outerShdw>
            </a:effectLst>
          </p:spPr>
          <p:txBody>
            <a:bodyPr wrap="square" lIns="45718" tIns="45718" rIns="45718" bIns="45718" numCol="1" anchor="ctr">
              <a:noAutofit/>
            </a:bodyPr>
            <a:lstStyle/>
            <a:p>
              <a:pPr>
                <a:defRPr>
                  <a:latin typeface="Calisto MT"/>
                  <a:ea typeface="Calisto MT"/>
                  <a:cs typeface="Calisto MT"/>
                  <a:sym typeface="Calisto MT"/>
                </a:defRPr>
              </a:pPr>
              <a:endParaRPr/>
            </a:p>
          </p:txBody>
        </p:sp>
        <p:sp>
          <p:nvSpPr>
            <p:cNvPr id="200" name="ἐραστής („Liebhaber“)"/>
            <p:cNvSpPr txBox="1"/>
            <p:nvPr/>
          </p:nvSpPr>
          <p:spPr>
            <a:xfrm>
              <a:off x="122170" y="49827"/>
              <a:ext cx="2095738" cy="22631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defRPr>
                  <a:latin typeface="Calisto MT"/>
                  <a:ea typeface="Calisto MT"/>
                  <a:cs typeface="Calisto MT"/>
                  <a:sym typeface="Calisto MT"/>
                </a:defRPr>
              </a:pPr>
              <a:endParaRPr/>
            </a:p>
            <a:p>
              <a:pPr>
                <a:defRPr>
                  <a:latin typeface="Calisto MT"/>
                  <a:ea typeface="Calisto MT"/>
                  <a:cs typeface="Calisto MT"/>
                  <a:sym typeface="Calisto MT"/>
                </a:defRPr>
              </a:pPr>
              <a:endParaRPr/>
            </a:p>
            <a:p>
              <a:pPr algn="ctr">
                <a:defRPr sz="2200">
                  <a:latin typeface="Calisto MT"/>
                  <a:ea typeface="Calisto MT"/>
                  <a:cs typeface="Calisto MT"/>
                  <a:sym typeface="Calisto MT"/>
                </a:defRPr>
              </a:pPr>
              <a:r>
                <a:t>ἐραστής („Liebhaber“)</a:t>
              </a:r>
            </a:p>
            <a:p>
              <a:pPr>
                <a:defRPr>
                  <a:latin typeface="Calisto MT"/>
                  <a:ea typeface="Calisto MT"/>
                  <a:cs typeface="Calisto MT"/>
                  <a:sym typeface="Calisto MT"/>
                </a:defRPr>
              </a:pPr>
              <a:endParaRPr/>
            </a:p>
            <a:p>
              <a:pPr>
                <a:defRPr>
                  <a:latin typeface="Calisto MT"/>
                  <a:ea typeface="Calisto MT"/>
                  <a:cs typeface="Calisto MT"/>
                  <a:sym typeface="Calisto MT"/>
                </a:defRPr>
              </a:pPr>
              <a:endParaRPr/>
            </a:p>
          </p:txBody>
        </p:sp>
      </p:grpSp>
      <p:grpSp>
        <p:nvGrpSpPr>
          <p:cNvPr id="204" name="Pfeil: nach rechts 4"/>
          <p:cNvGrpSpPr/>
          <p:nvPr/>
        </p:nvGrpSpPr>
        <p:grpSpPr>
          <a:xfrm>
            <a:off x="4807973" y="2864492"/>
            <a:ext cx="1691150" cy="733660"/>
            <a:chOff x="0" y="0"/>
            <a:chExt cx="1691148" cy="733658"/>
          </a:xfrm>
        </p:grpSpPr>
        <p:sp>
          <p:nvSpPr>
            <p:cNvPr id="202" name="Pfeil"/>
            <p:cNvSpPr/>
            <p:nvPr/>
          </p:nvSpPr>
          <p:spPr>
            <a:xfrm>
              <a:off x="0" y="0"/>
              <a:ext cx="1691149" cy="733659"/>
            </a:xfrm>
            <a:prstGeom prst="rightArrow">
              <a:avLst>
                <a:gd name="adj1" fmla="val 50000"/>
                <a:gd name="adj2" fmla="val 50000"/>
              </a:avLst>
            </a:prstGeom>
            <a:solidFill>
              <a:srgbClr val="FFFFFF"/>
            </a:solidFill>
            <a:ln w="15875" cap="rnd">
              <a:solidFill>
                <a:schemeClr val="accent1"/>
              </a:solidFill>
              <a:prstDash val="solid"/>
              <a:round/>
            </a:ln>
            <a:effectLst>
              <a:outerShdw blurRad="63500" dist="25400" dir="5400000" rotWithShape="0">
                <a:srgbClr val="000000">
                  <a:alpha val="60000"/>
                </a:srgbClr>
              </a:outerShdw>
            </a:effectLst>
          </p:spPr>
          <p:txBody>
            <a:bodyPr wrap="square" lIns="45718" tIns="45718" rIns="45718" bIns="45718" numCol="1" anchor="ctr">
              <a:noAutofit/>
            </a:bodyPr>
            <a:lstStyle/>
            <a:p>
              <a:pPr>
                <a:defRPr>
                  <a:latin typeface="Calisto MT"/>
                  <a:ea typeface="Calisto MT"/>
                  <a:cs typeface="Calisto MT"/>
                  <a:sym typeface="Calisto MT"/>
                </a:defRPr>
              </a:pPr>
              <a:endParaRPr/>
            </a:p>
          </p:txBody>
        </p:sp>
        <p:sp>
          <p:nvSpPr>
            <p:cNvPr id="203" name="liebt"/>
            <p:cNvSpPr txBox="1"/>
            <p:nvPr/>
          </p:nvSpPr>
          <p:spPr>
            <a:xfrm>
              <a:off x="7937" y="175060"/>
              <a:ext cx="1491859" cy="3835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defRPr>
                  <a:latin typeface="Calisto MT"/>
                  <a:ea typeface="Calisto MT"/>
                  <a:cs typeface="Calisto MT"/>
                  <a:sym typeface="Calisto MT"/>
                </a:defRPr>
              </a:lvl1pPr>
            </a:lstStyle>
            <a:p>
              <a:r>
                <a:t>        liebt </a:t>
              </a:r>
            </a:p>
          </p:txBody>
        </p:sp>
      </p:grpSp>
      <p:grpSp>
        <p:nvGrpSpPr>
          <p:cNvPr id="207" name="Rechteck: abgerundete Ecken 5"/>
          <p:cNvGrpSpPr/>
          <p:nvPr/>
        </p:nvGrpSpPr>
        <p:grpSpPr>
          <a:xfrm>
            <a:off x="7521674" y="2203133"/>
            <a:ext cx="2428571" cy="2451734"/>
            <a:chOff x="0" y="0"/>
            <a:chExt cx="2428569" cy="2451732"/>
          </a:xfrm>
        </p:grpSpPr>
        <p:sp>
          <p:nvSpPr>
            <p:cNvPr id="205" name="Abgerundetes Rechteck"/>
            <p:cNvSpPr/>
            <p:nvPr/>
          </p:nvSpPr>
          <p:spPr>
            <a:xfrm>
              <a:off x="0" y="0"/>
              <a:ext cx="2428570" cy="2451733"/>
            </a:xfrm>
            <a:prstGeom prst="roundRect">
              <a:avLst>
                <a:gd name="adj" fmla="val 16667"/>
              </a:avLst>
            </a:prstGeom>
            <a:solidFill>
              <a:srgbClr val="FFFFFF"/>
            </a:solidFill>
            <a:ln w="15875" cap="rnd">
              <a:solidFill>
                <a:schemeClr val="accent1"/>
              </a:solidFill>
              <a:prstDash val="solid"/>
              <a:round/>
            </a:ln>
            <a:effectLst>
              <a:outerShdw blurRad="63500" dist="25400" dir="5400000" rotWithShape="0">
                <a:srgbClr val="000000">
                  <a:alpha val="60000"/>
                </a:srgbClr>
              </a:outerShdw>
            </a:effectLst>
          </p:spPr>
          <p:txBody>
            <a:bodyPr wrap="square" lIns="45718" tIns="45718" rIns="45718" bIns="45718" numCol="1" anchor="ctr">
              <a:noAutofit/>
            </a:bodyPr>
            <a:lstStyle/>
            <a:p>
              <a:pPr>
                <a:defRPr>
                  <a:latin typeface="Calisto MT"/>
                  <a:ea typeface="Calisto MT"/>
                  <a:cs typeface="Calisto MT"/>
                  <a:sym typeface="Calisto MT"/>
                </a:defRPr>
              </a:pPr>
              <a:endParaRPr/>
            </a:p>
          </p:txBody>
        </p:sp>
        <p:sp>
          <p:nvSpPr>
            <p:cNvPr id="206" name="ἐρώμενος…"/>
            <p:cNvSpPr txBox="1"/>
            <p:nvPr/>
          </p:nvSpPr>
          <p:spPr>
            <a:xfrm>
              <a:off x="126490" y="81597"/>
              <a:ext cx="2175590" cy="22885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p>
              <a:pPr>
                <a:defRPr>
                  <a:latin typeface="Calisto MT"/>
                  <a:ea typeface="Calisto MT"/>
                  <a:cs typeface="Calisto MT"/>
                  <a:sym typeface="Calisto MT"/>
                </a:defRPr>
              </a:pPr>
              <a:endParaRPr/>
            </a:p>
            <a:p>
              <a:pPr>
                <a:defRPr>
                  <a:latin typeface="Calisto MT"/>
                  <a:ea typeface="Calisto MT"/>
                  <a:cs typeface="Calisto MT"/>
                  <a:sym typeface="Calisto MT"/>
                </a:defRPr>
              </a:pPr>
              <a:endParaRPr/>
            </a:p>
            <a:p>
              <a:pPr algn="ctr">
                <a:defRPr sz="2400">
                  <a:latin typeface="Calisto MT"/>
                  <a:ea typeface="Calisto MT"/>
                  <a:cs typeface="Calisto MT"/>
                  <a:sym typeface="Calisto MT"/>
                </a:defRPr>
              </a:pPr>
              <a:r>
                <a:t>ἐρώμενος</a:t>
              </a:r>
            </a:p>
            <a:p>
              <a:pPr algn="ctr">
                <a:defRPr sz="2400">
                  <a:latin typeface="Calisto MT"/>
                  <a:ea typeface="Calisto MT"/>
                  <a:cs typeface="Calisto MT"/>
                  <a:sym typeface="Calisto MT"/>
                </a:defRPr>
              </a:pPr>
              <a:r>
                <a:t>(„der Geliebte“)</a:t>
              </a:r>
            </a:p>
            <a:p>
              <a:pPr algn="ctr">
                <a:defRPr>
                  <a:latin typeface="Calisto MT"/>
                  <a:ea typeface="Calisto MT"/>
                  <a:cs typeface="Calisto MT"/>
                  <a:sym typeface="Calisto MT"/>
                </a:defRPr>
              </a:pPr>
              <a:endParaRPr/>
            </a:p>
            <a:p>
              <a:pPr>
                <a:defRPr>
                  <a:latin typeface="Calisto MT"/>
                  <a:ea typeface="Calisto MT"/>
                  <a:cs typeface="Calisto MT"/>
                  <a:sym typeface="Calisto MT"/>
                </a:defRPr>
              </a:pPr>
              <a:endParaRP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itel 1"/>
          <p:cNvSpPr txBox="1">
            <a:spLocks noGrp="1"/>
          </p:cNvSpPr>
          <p:nvPr>
            <p:ph type="title"/>
          </p:nvPr>
        </p:nvSpPr>
        <p:spPr>
          <a:xfrm>
            <a:off x="919119" y="416026"/>
            <a:ext cx="10353762" cy="970452"/>
          </a:xfrm>
          <a:prstGeom prst="rect">
            <a:avLst/>
          </a:prstGeom>
        </p:spPr>
        <p:txBody>
          <a:bodyPr/>
          <a:lstStyle/>
          <a:p>
            <a:r>
              <a:t>Platon, </a:t>
            </a:r>
            <a:r>
              <a:rPr i="1"/>
              <a:t>Symposion</a:t>
            </a:r>
            <a:r>
              <a:t> 179e-180a</a:t>
            </a:r>
          </a:p>
        </p:txBody>
      </p:sp>
      <p:pic>
        <p:nvPicPr>
          <p:cNvPr id="210" name="Grafik 7" descr="Grafik 7"/>
          <p:cNvPicPr>
            <a:picLocks noChangeAspect="1"/>
          </p:cNvPicPr>
          <p:nvPr/>
        </p:nvPicPr>
        <p:blipFill>
          <a:blip r:embed="rId3"/>
          <a:stretch>
            <a:fillRect/>
          </a:stretch>
        </p:blipFill>
        <p:spPr>
          <a:xfrm>
            <a:off x="130336" y="1734338"/>
            <a:ext cx="5891265" cy="4772807"/>
          </a:xfrm>
          <a:prstGeom prst="rect">
            <a:avLst/>
          </a:prstGeom>
          <a:ln w="12700">
            <a:miter lim="400000"/>
          </a:ln>
        </p:spPr>
      </p:pic>
      <p:sp>
        <p:nvSpPr>
          <p:cNvPr id="211" name="Textfeld 9"/>
          <p:cNvSpPr txBox="1"/>
          <p:nvPr/>
        </p:nvSpPr>
        <p:spPr>
          <a:xfrm>
            <a:off x="6155735" y="1612363"/>
            <a:ext cx="5823014" cy="4358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2000">
                <a:solidFill>
                  <a:srgbClr val="FFFFFF"/>
                </a:solidFill>
                <a:latin typeface="PalatinoLinotype-Roman"/>
                <a:ea typeface="PalatinoLinotype-Roman"/>
                <a:cs typeface="PalatinoLinotype-Roman"/>
                <a:sym typeface="PalatinoLinotype-Roman"/>
              </a:defRPr>
            </a:lvl1pPr>
          </a:lstStyle>
          <a:p>
            <a:r>
              <a:t>„Denn als dieser von seiner Mutter erfahren hatte, daß er sterben müsse, wenn er den Hektor tötete, andernfalls aber nach Hause zurückkehren und in hohem Alter sterben werde, da wagte er es dennoch, lieber seinem Liebhaber Patroklos zu Hilfe zu kommen und ihn zu rächen und dabei nicht nur für ihn zu sterben, sondern sogar dem toten Freunde nachzusterben. Darum bewunderten ihn auch die Götter aufs höchste und verliehen ihm besondere Ehren, weil er seinen Liebhaber so wert hielt. Aischylos aber fabelt, wenn er behauptet, Achilleus sei der Liebhaber des Patroklos; war er doch schöner, nicht nur als Patroklos, sondern als alle anderen Helden, und noch bartlos, und außerdem viel jünger, wie Homer sagt.“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Grafik 11" descr="Grafik 11"/>
          <p:cNvPicPr>
            <a:picLocks noChangeAspect="1"/>
          </p:cNvPicPr>
          <p:nvPr/>
        </p:nvPicPr>
        <p:blipFill>
          <a:blip r:embed="rId3"/>
          <a:srcRect t="10915"/>
          <a:stretch>
            <a:fillRect/>
          </a:stretch>
        </p:blipFill>
        <p:spPr>
          <a:xfrm>
            <a:off x="147851" y="1970818"/>
            <a:ext cx="5910332" cy="449303"/>
          </a:xfrm>
          <a:prstGeom prst="rect">
            <a:avLst/>
          </a:prstGeom>
          <a:ln w="12700">
            <a:miter lim="400000"/>
          </a:ln>
        </p:spPr>
      </p:pic>
      <p:sp>
        <p:nvSpPr>
          <p:cNvPr id="216" name="Titel 1"/>
          <p:cNvSpPr txBox="1">
            <a:spLocks noGrp="1"/>
          </p:cNvSpPr>
          <p:nvPr>
            <p:ph type="title"/>
          </p:nvPr>
        </p:nvSpPr>
        <p:spPr>
          <a:xfrm>
            <a:off x="919119" y="416026"/>
            <a:ext cx="10353762" cy="970452"/>
          </a:xfrm>
          <a:prstGeom prst="rect">
            <a:avLst/>
          </a:prstGeom>
        </p:spPr>
        <p:txBody>
          <a:bodyPr/>
          <a:lstStyle/>
          <a:p>
            <a:r>
              <a:t>Theokrit 29, 31-34</a:t>
            </a:r>
          </a:p>
        </p:txBody>
      </p:sp>
      <p:sp>
        <p:nvSpPr>
          <p:cNvPr id="217" name="Textfeld 7"/>
          <p:cNvSpPr txBox="1"/>
          <p:nvPr/>
        </p:nvSpPr>
        <p:spPr>
          <a:xfrm>
            <a:off x="6250694" y="1821646"/>
            <a:ext cx="5081631" cy="2580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nSpc>
                <a:spcPct val="120000"/>
              </a:lnSpc>
              <a:defRPr sz="2300">
                <a:solidFill>
                  <a:srgbClr val="FFFFFF"/>
                </a:solidFill>
                <a:latin typeface="Palatino Linotype"/>
                <a:ea typeface="Palatino Linotype"/>
                <a:cs typeface="Palatino Linotype"/>
                <a:sym typeface="Palatino Linotype"/>
              </a:defRPr>
            </a:lvl1pPr>
          </a:lstStyle>
          <a:p>
            <a:r>
              <a:t>„Dies bedenkend nun solltest du freundlicher sein und mir meine Liebe zu dir auch erwidern mit Ehrlichkeit, daß wir, wenn deine Wangen bedeckt einst des Mannes Bart, miteinander verkehrn wie Achilles und Patroklos.“</a:t>
            </a:r>
          </a:p>
        </p:txBody>
      </p:sp>
      <p:pic>
        <p:nvPicPr>
          <p:cNvPr id="218" name="Grafik 9" descr="Grafik 9"/>
          <p:cNvPicPr>
            <a:picLocks noChangeAspect="1"/>
          </p:cNvPicPr>
          <p:nvPr/>
        </p:nvPicPr>
        <p:blipFill>
          <a:blip r:embed="rId4"/>
          <a:stretch>
            <a:fillRect/>
          </a:stretch>
        </p:blipFill>
        <p:spPr>
          <a:xfrm>
            <a:off x="147796" y="2344568"/>
            <a:ext cx="5910373" cy="130978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Schiefer">
  <a:themeElements>
    <a:clrScheme name="Schiefer">
      <a:dk1>
        <a:srgbClr val="000000"/>
      </a:dk1>
      <a:lt1>
        <a:srgbClr val="FFFFFF"/>
      </a:lt1>
      <a:dk2>
        <a:srgbClr val="A7A7A7"/>
      </a:dk2>
      <a:lt2>
        <a:srgbClr val="535353"/>
      </a:lt2>
      <a:accent1>
        <a:srgbClr val="BC451B"/>
      </a:accent1>
      <a:accent2>
        <a:srgbClr val="D3BA68"/>
      </a:accent2>
      <a:accent3>
        <a:srgbClr val="BB8640"/>
      </a:accent3>
      <a:accent4>
        <a:srgbClr val="AD9277"/>
      </a:accent4>
      <a:accent5>
        <a:srgbClr val="A55A43"/>
      </a:accent5>
      <a:accent6>
        <a:srgbClr val="AD9D7B"/>
      </a:accent6>
      <a:hlink>
        <a:srgbClr val="0000FF"/>
      </a:hlink>
      <a:folHlink>
        <a:srgbClr val="FF00FF"/>
      </a:folHlink>
    </a:clrScheme>
    <a:fontScheme name="Schiefer">
      <a:majorFont>
        <a:latin typeface="Helvetica"/>
        <a:ea typeface="Helvetica"/>
        <a:cs typeface="Helvetica"/>
      </a:majorFont>
      <a:minorFont>
        <a:latin typeface="Calibri"/>
        <a:ea typeface="Calibri"/>
        <a:cs typeface="Calibri"/>
      </a:minorFont>
    </a:fontScheme>
    <a:fmtScheme name="Schief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60000"/>
              </a:srgbClr>
            </a:outerShdw>
          </a:effectLst>
        </a:effectStyle>
        <a:effectStyle>
          <a:effectLst>
            <a:outerShdw blurRad="63500" dist="25400" dir="5400000" rotWithShape="0">
              <a:srgbClr val="000000">
                <a:alpha val="60000"/>
              </a:srgbClr>
            </a:outerShdw>
          </a:effectLst>
        </a:effectStyle>
        <a:effectStyle>
          <a:effectLst>
            <a:outerShdw blurRad="635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63500" dist="25400" dir="5400000" rotWithShape="0">
            <a:srgbClr val="000000">
              <a:alpha val="60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63500" dist="25400" dir="5400000" rotWithShape="0">
            <a:srgbClr val="000000">
              <a:alpha val="6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chiefer">
  <a:themeElements>
    <a:clrScheme name="Schiefer">
      <a:dk1>
        <a:srgbClr val="000000"/>
      </a:dk1>
      <a:lt1>
        <a:srgbClr val="FFFFFF"/>
      </a:lt1>
      <a:dk2>
        <a:srgbClr val="A7A7A7"/>
      </a:dk2>
      <a:lt2>
        <a:srgbClr val="535353"/>
      </a:lt2>
      <a:accent1>
        <a:srgbClr val="BC451B"/>
      </a:accent1>
      <a:accent2>
        <a:srgbClr val="D3BA68"/>
      </a:accent2>
      <a:accent3>
        <a:srgbClr val="BB8640"/>
      </a:accent3>
      <a:accent4>
        <a:srgbClr val="AD9277"/>
      </a:accent4>
      <a:accent5>
        <a:srgbClr val="A55A43"/>
      </a:accent5>
      <a:accent6>
        <a:srgbClr val="AD9D7B"/>
      </a:accent6>
      <a:hlink>
        <a:srgbClr val="0000FF"/>
      </a:hlink>
      <a:folHlink>
        <a:srgbClr val="FF00FF"/>
      </a:folHlink>
    </a:clrScheme>
    <a:fontScheme name="Schiefer">
      <a:majorFont>
        <a:latin typeface="Helvetica"/>
        <a:ea typeface="Helvetica"/>
        <a:cs typeface="Helvetica"/>
      </a:majorFont>
      <a:minorFont>
        <a:latin typeface="Calibri"/>
        <a:ea typeface="Calibri"/>
        <a:cs typeface="Calibri"/>
      </a:minorFont>
    </a:fontScheme>
    <a:fmtScheme name="Schief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60000"/>
              </a:srgbClr>
            </a:outerShdw>
          </a:effectLst>
        </a:effectStyle>
        <a:effectStyle>
          <a:effectLst>
            <a:outerShdw blurRad="63500" dist="25400" dir="5400000" rotWithShape="0">
              <a:srgbClr val="000000">
                <a:alpha val="60000"/>
              </a:srgbClr>
            </a:outerShdw>
          </a:effectLst>
        </a:effectStyle>
        <a:effectStyle>
          <a:effectLst>
            <a:outerShdw blurRad="635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63500" dist="25400" dir="5400000" rotWithShape="0">
            <a:srgbClr val="000000">
              <a:alpha val="60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63500" dist="25400" dir="5400000" rotWithShape="0">
            <a:srgbClr val="000000">
              <a:alpha val="6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1978</Words>
  <Application>Microsoft Office PowerPoint</Application>
  <PresentationFormat>Breitbild</PresentationFormat>
  <Paragraphs>130</Paragraphs>
  <Slides>25</Slides>
  <Notes>19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25</vt:i4>
      </vt:variant>
    </vt:vector>
  </HeadingPairs>
  <TitlesOfParts>
    <vt:vector size="31" baseType="lpstr">
      <vt:lpstr>Calibri</vt:lpstr>
      <vt:lpstr>Calisto MT</vt:lpstr>
      <vt:lpstr>Palatino Linotype</vt:lpstr>
      <vt:lpstr>PalatinoLinotype-Roman</vt:lpstr>
      <vt:lpstr>Times Roman</vt:lpstr>
      <vt:lpstr>Schiefer</vt:lpstr>
      <vt:lpstr>Madeline Miller: Das Lied des Achill</vt:lpstr>
      <vt:lpstr>Fakten</vt:lpstr>
      <vt:lpstr>Inhalt</vt:lpstr>
      <vt:lpstr>Schwerpunkte</vt:lpstr>
      <vt:lpstr>Beziehung Patroklos - Achill</vt:lpstr>
      <vt:lpstr>Platon, Symposion 179e-180a</vt:lpstr>
      <vt:lpstr>Päderastie („Knabenliebe“)</vt:lpstr>
      <vt:lpstr>Platon, Symposion 179e-180a</vt:lpstr>
      <vt:lpstr>Theokrit 29, 31-34</vt:lpstr>
      <vt:lpstr>Homer, Ilias 9,663-668 (Schadewaldt)</vt:lpstr>
      <vt:lpstr>Xenophon, Symposion 8,31</vt:lpstr>
      <vt:lpstr>Charakterisierung der Hauptfiguren bei Miller</vt:lpstr>
      <vt:lpstr>Beziehung Patroklos - Achill bei Miller </vt:lpstr>
      <vt:lpstr>Konflikt zwischen Wunsch nach einem langen Leben und Streben nach Ruhm </vt:lpstr>
      <vt:lpstr>Achills Reaktion auf Patroklos’ Tod</vt:lpstr>
      <vt:lpstr>„Textvergleiche“ mit Homers Ilias</vt:lpstr>
      <vt:lpstr>Versöhnungsversuch durch Odysseus und Ajax (S. 343)</vt:lpstr>
      <vt:lpstr>Patroklos’ Versuch, die Mauern Trojas zu stürmen</vt:lpstr>
      <vt:lpstr>PowerPoint-Präsentation</vt:lpstr>
      <vt:lpstr>Ereignisse nach Briseis’ Hinfortnahme</vt:lpstr>
      <vt:lpstr>Weitere Gemeinsamkeiten und Unterschiede zur Ilias</vt:lpstr>
      <vt:lpstr>Erzählperspektive </vt:lpstr>
      <vt:lpstr> Weitere Gemeinsamkeiten und Unterschiede zur Ilias</vt:lpstr>
      <vt:lpstr>Diskussionsansätze </vt:lpstr>
      <vt:lpstr>Quellenverzeichnis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Madeline Miller: Das Lied des Achill</dc:title>
  <cp:lastModifiedBy>De Brasi, Diego, JProf. Dr.</cp:lastModifiedBy>
  <cp:revision>19</cp:revision>
  <dcterms:modified xsi:type="dcterms:W3CDTF">2022-05-05T09:36:09Z</dcterms:modified>
</cp:coreProperties>
</file>