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74" r:id="rId4"/>
    <p:sldId id="261" r:id="rId5"/>
    <p:sldId id="275" r:id="rId6"/>
    <p:sldId id="269" r:id="rId7"/>
    <p:sldId id="259" r:id="rId8"/>
    <p:sldId id="270" r:id="rId9"/>
    <p:sldId id="260" r:id="rId10"/>
    <p:sldId id="271" r:id="rId11"/>
    <p:sldId id="267" r:id="rId12"/>
    <p:sldId id="268" r:id="rId13"/>
    <p:sldId id="272" r:id="rId14"/>
    <p:sldId id="276" r:id="rId15"/>
    <p:sldId id="264" r:id="rId16"/>
    <p:sldId id="279" r:id="rId17"/>
    <p:sldId id="288" r:id="rId18"/>
    <p:sldId id="280" r:id="rId19"/>
    <p:sldId id="289" r:id="rId20"/>
    <p:sldId id="281" r:id="rId21"/>
    <p:sldId id="283" r:id="rId22"/>
    <p:sldId id="290" r:id="rId23"/>
    <p:sldId id="284" r:id="rId24"/>
    <p:sldId id="286" r:id="rId25"/>
    <p:sldId id="285" r:id="rId26"/>
    <p:sldId id="287" r:id="rId27"/>
    <p:sldId id="282" r:id="rId28"/>
    <p:sldId id="277" r:id="rId29"/>
    <p:sldId id="265" r:id="rId30"/>
    <p:sldId id="278" r:id="rId31"/>
    <p:sldId id="263" r:id="rId32"/>
    <p:sldId id="266" r:id="rId33"/>
    <p:sldId id="25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234558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61985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98406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55053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296963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97704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81834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65104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88196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5/5/2022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179122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‹Nr.›</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5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5/5/2022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3479100994"/>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87" r:id="rId3"/>
    <p:sldLayoutId id="2147483686" r:id="rId4"/>
    <p:sldLayoutId id="2147483685" r:id="rId5"/>
    <p:sldLayoutId id="2147483684" r:id="rId6"/>
    <p:sldLayoutId id="2147483683" r:id="rId7"/>
    <p:sldLayoutId id="2147483682" r:id="rId8"/>
    <p:sldLayoutId id="2147483681" r:id="rId9"/>
    <p:sldLayoutId id="2147483680" r:id="rId10"/>
    <p:sldLayoutId id="21474836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www.faz.net/aktuell/wissen/archaeologie-altertum/toll-schrieben-es-die-alten-roemer-16578711.html" TargetMode="External"/><Relationship Id="rId3" Type="http://schemas.openxmlformats.org/officeDocument/2006/relationships/hyperlink" Target="https://www.amazon.de/Pompeji-Robert-Harris/dp/3453877489" TargetMode="External"/><Relationship Id="rId7" Type="http://schemas.openxmlformats.org/officeDocument/2006/relationships/hyperlink" Target="https://www.tagesschau.de/inland/hochwasser-warnung-101.html" TargetMode="External"/><Relationship Id="rId2" Type="http://schemas.openxmlformats.org/officeDocument/2006/relationships/hyperlink" Target="https://www.arte-magazin.de/prosit-in-pompeji/" TargetMode="External"/><Relationship Id="rId1" Type="http://schemas.openxmlformats.org/officeDocument/2006/relationships/slideLayout" Target="../slideLayouts/slideLayout2.xml"/><Relationship Id="rId6" Type="http://schemas.openxmlformats.org/officeDocument/2006/relationships/hyperlink" Target="https://www.nationalgeographic.de/wissenschaft/2021/09/vulkanausbruch-auf-la-palma-erste-eruption-seit-50-jahren" TargetMode="External"/><Relationship Id="rId11" Type="http://schemas.openxmlformats.org/officeDocument/2006/relationships/hyperlink" Target="https://www.spektrum.de/kolumne/verdauungsstoerung-datiert-vesuvausbruch/1603288" TargetMode="External"/><Relationship Id="rId5" Type="http://schemas.openxmlformats.org/officeDocument/2006/relationships/hyperlink" Target="https://www.penguinrandomhouse.de/Autor/Robert-Harris/p105763.rhd" TargetMode="External"/><Relationship Id="rId10" Type="http://schemas.openxmlformats.org/officeDocument/2006/relationships/hyperlink" Target="https://www.amazon.de/product-reviews/3453877489/ref=cm_cr_unknown?ie=UTF8&amp;filterByStar=two_star&amp;reviewerType=all_reviews&amp;pageNumber=1#reviews-filter-bar" TargetMode="External"/><Relationship Id="rId4" Type="http://schemas.openxmlformats.org/officeDocument/2006/relationships/hyperlink" Target="https://de.wikipedia.org/wiki/Robert_Harris#/media/Datei:Robert_Harris01.jpg" TargetMode="External"/><Relationship Id="rId9" Type="http://schemas.openxmlformats.org/officeDocument/2006/relationships/hyperlink" Target="https://www.alpintouren.com/de/touren/wandern/tourbeschreibung/fotos_28990.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s://de.wikipedia.org/wiki/Robert_Harri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neuepresse.de/Nachrichten/Kultur/Robert-Harris-Die-Freiheit-verteidigen" TargetMode="External"/><Relationship Id="rId2" Type="http://schemas.openxmlformats.org/officeDocument/2006/relationships/hyperlink" Target="https://buechermenschen.de/interview/bm_2017-5/exklusiv-interview-mit-robert-harris/"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welt.de/print-welt/article293085/Etwas-wird-schief-gehen.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a:bodyPr>
          <a:lstStyle/>
          <a:p>
            <a:r>
              <a:rPr lang="de-DE" dirty="0"/>
              <a:t>„POMPEJI“</a:t>
            </a:r>
            <a:br>
              <a:rPr lang="de-DE" dirty="0"/>
            </a:br>
            <a:r>
              <a:rPr lang="de-DE" dirty="0"/>
              <a:t>- Robert Harris - </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1007553"/>
          </a:xfrm>
        </p:spPr>
        <p:txBody>
          <a:bodyPr>
            <a:normAutofit/>
          </a:bodyPr>
          <a:lstStyle/>
          <a:p>
            <a:pPr>
              <a:lnSpc>
                <a:spcPct val="90000"/>
              </a:lnSpc>
              <a:spcAft>
                <a:spcPts val="600"/>
              </a:spcAft>
            </a:pPr>
            <a:r>
              <a:rPr lang="de-DE" b="1" dirty="0" err="1">
                <a:solidFill>
                  <a:schemeClr val="tx1"/>
                </a:solidFill>
              </a:rPr>
              <a:t>Ancient</a:t>
            </a:r>
            <a:r>
              <a:rPr lang="de-DE" b="1" dirty="0">
                <a:solidFill>
                  <a:schemeClr val="tx1"/>
                </a:solidFill>
              </a:rPr>
              <a:t> Culture Club </a:t>
            </a:r>
          </a:p>
          <a:p>
            <a:pPr>
              <a:lnSpc>
                <a:spcPct val="90000"/>
              </a:lnSpc>
              <a:spcAft>
                <a:spcPts val="600"/>
              </a:spcAft>
            </a:pPr>
            <a:r>
              <a:rPr lang="de-DE" b="1" dirty="0">
                <a:solidFill>
                  <a:schemeClr val="tx1"/>
                </a:solidFill>
              </a:rPr>
              <a:t>Referentin: </a:t>
            </a:r>
            <a:r>
              <a:rPr lang="de-DE" dirty="0">
                <a:solidFill>
                  <a:schemeClr val="tx1"/>
                </a:solidFill>
              </a:rPr>
              <a:t>Lara Jakoby</a:t>
            </a:r>
          </a:p>
          <a:p>
            <a:pPr>
              <a:lnSpc>
                <a:spcPct val="90000"/>
              </a:lnSpc>
              <a:spcAft>
                <a:spcPts val="600"/>
              </a:spcAft>
            </a:pPr>
            <a:r>
              <a:rPr lang="de-DE" b="1" dirty="0">
                <a:solidFill>
                  <a:schemeClr val="tx1"/>
                </a:solidFill>
              </a:rPr>
              <a:t>Datum:</a:t>
            </a:r>
            <a:r>
              <a:rPr lang="de-DE" dirty="0">
                <a:solidFill>
                  <a:schemeClr val="tx1"/>
                </a:solidFill>
              </a:rPr>
              <a:t> 17.01.2022 </a:t>
            </a: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666103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BA0E-CA79-4832-AA33-4F6189EC6536}"/>
              </a:ext>
            </a:extLst>
          </p:cNvPr>
          <p:cNvSpPr>
            <a:spLocks noGrp="1"/>
          </p:cNvSpPr>
          <p:nvPr>
            <p:ph type="title"/>
          </p:nvPr>
        </p:nvSpPr>
        <p:spPr>
          <a:xfrm>
            <a:off x="555071" y="458037"/>
            <a:ext cx="10058400" cy="1371600"/>
          </a:xfrm>
        </p:spPr>
        <p:txBody>
          <a:bodyPr>
            <a:normAutofit/>
          </a:bodyPr>
          <a:lstStyle/>
          <a:p>
            <a:r>
              <a:rPr lang="de-DE" sz="4400" dirty="0"/>
              <a:t>II. Aktualität &amp; Relevanz des Buches </a:t>
            </a:r>
          </a:p>
        </p:txBody>
      </p:sp>
      <p:sp>
        <p:nvSpPr>
          <p:cNvPr id="3" name="Textfeld 2">
            <a:extLst>
              <a:ext uri="{FF2B5EF4-FFF2-40B4-BE49-F238E27FC236}">
                <a16:creationId xmlns:a16="http://schemas.microsoft.com/office/drawing/2014/main" id="{CAC5795A-C8CE-45A5-A8DC-4211D1E6B428}"/>
              </a:ext>
            </a:extLst>
          </p:cNvPr>
          <p:cNvSpPr txBox="1"/>
          <p:nvPr/>
        </p:nvSpPr>
        <p:spPr>
          <a:xfrm>
            <a:off x="671119" y="1610686"/>
            <a:ext cx="10687575"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Historisch sehr gut recherchiert &amp; Zusammenarbeit mit Wissenschaftlern </a:t>
            </a:r>
          </a:p>
          <a:p>
            <a:pPr>
              <a:lnSpc>
                <a:spcPct val="150000"/>
              </a:lnSpc>
            </a:pPr>
            <a:r>
              <a:rPr lang="de-DE" sz="2400" dirty="0">
                <a:sym typeface="Wingdings" panose="05000000000000000000" pitchFamily="2" charset="2"/>
              </a:rPr>
              <a:t> Danksagung im Buch</a:t>
            </a:r>
            <a:endParaRPr lang="de-DE" sz="2400" dirty="0"/>
          </a:p>
          <a:p>
            <a:pPr marL="285750" indent="-285750">
              <a:lnSpc>
                <a:spcPct val="150000"/>
              </a:lnSpc>
              <a:buFont typeface="Arial" panose="020B0604020202020204" pitchFamily="34" charset="0"/>
              <a:buChar char="•"/>
            </a:pPr>
            <a:r>
              <a:rPr lang="de-DE" sz="2400" dirty="0"/>
              <a:t>Aktualität der Thematik auf verschiedenen Ebenen</a:t>
            </a:r>
          </a:p>
          <a:p>
            <a:pPr marL="742950" lvl="1" indent="-285750">
              <a:lnSpc>
                <a:spcPct val="150000"/>
              </a:lnSpc>
              <a:buFont typeface="Arial" panose="020B0604020202020204" pitchFamily="34" charset="0"/>
              <a:buChar char="•"/>
            </a:pPr>
            <a:r>
              <a:rPr lang="de-DE" sz="2400" dirty="0"/>
              <a:t>Scheinbare Unbezwingbarkeit der modernen Zivilisation</a:t>
            </a:r>
          </a:p>
          <a:p>
            <a:pPr marL="742950" lvl="1" indent="-285750">
              <a:lnSpc>
                <a:spcPct val="150000"/>
              </a:lnSpc>
              <a:buFont typeface="Arial" panose="020B0604020202020204" pitchFamily="34" charset="0"/>
              <a:buChar char="•"/>
            </a:pPr>
            <a:r>
              <a:rPr lang="de-DE" sz="2400" dirty="0"/>
              <a:t>Bedrohungen in der Gegenwart durch Naturkatastrophen</a:t>
            </a:r>
          </a:p>
          <a:p>
            <a:pPr marL="742950" lvl="1" indent="-285750">
              <a:lnSpc>
                <a:spcPct val="150000"/>
              </a:lnSpc>
              <a:buFont typeface="Arial" panose="020B0604020202020204" pitchFamily="34" charset="0"/>
              <a:buChar char="•"/>
            </a:pPr>
            <a:endParaRPr lang="de-DE" sz="2400" dirty="0"/>
          </a:p>
          <a:p>
            <a:pPr marL="285750" indent="-285750">
              <a:lnSpc>
                <a:spcPct val="150000"/>
              </a:lnSpc>
              <a:buFont typeface="Arial" panose="020B0604020202020204" pitchFamily="34" charset="0"/>
              <a:buChar char="•"/>
            </a:pPr>
            <a:endParaRPr lang="de-DE" sz="24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4008791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E94CE01-2696-4DA0-9A8E-A94E039BA2B7}"/>
              </a:ext>
            </a:extLst>
          </p:cNvPr>
          <p:cNvPicPr>
            <a:picLocks noChangeAspect="1"/>
          </p:cNvPicPr>
          <p:nvPr/>
        </p:nvPicPr>
        <p:blipFill>
          <a:blip r:embed="rId2"/>
          <a:stretch>
            <a:fillRect/>
          </a:stretch>
        </p:blipFill>
        <p:spPr>
          <a:xfrm>
            <a:off x="6287006" y="3251256"/>
            <a:ext cx="4761422" cy="3178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0F071A83-A236-4EA8-8069-40CC88F58EF9}"/>
              </a:ext>
            </a:extLst>
          </p:cNvPr>
          <p:cNvSpPr>
            <a:spLocks noGrp="1"/>
          </p:cNvSpPr>
          <p:nvPr>
            <p:ph type="title"/>
          </p:nvPr>
        </p:nvSpPr>
        <p:spPr>
          <a:xfrm>
            <a:off x="595745" y="143830"/>
            <a:ext cx="10058400" cy="1371600"/>
          </a:xfrm>
        </p:spPr>
        <p:txBody>
          <a:bodyPr/>
          <a:lstStyle/>
          <a:p>
            <a:r>
              <a:rPr lang="de-DE"/>
              <a:t>La Palma </a:t>
            </a:r>
            <a:endParaRPr lang="de-DE" dirty="0"/>
          </a:p>
        </p:txBody>
      </p:sp>
      <p:pic>
        <p:nvPicPr>
          <p:cNvPr id="3" name="Grafik 2">
            <a:extLst>
              <a:ext uri="{FF2B5EF4-FFF2-40B4-BE49-F238E27FC236}">
                <a16:creationId xmlns:a16="http://schemas.microsoft.com/office/drawing/2014/main" id="{5166EC0C-A9E1-4B24-B761-C74F19CF864C}"/>
              </a:ext>
            </a:extLst>
          </p:cNvPr>
          <p:cNvPicPr>
            <a:picLocks noChangeAspect="1"/>
          </p:cNvPicPr>
          <p:nvPr/>
        </p:nvPicPr>
        <p:blipFill>
          <a:blip r:embed="rId3"/>
          <a:stretch>
            <a:fillRect/>
          </a:stretch>
        </p:blipFill>
        <p:spPr>
          <a:xfrm>
            <a:off x="3220685" y="572655"/>
            <a:ext cx="5750629" cy="3839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0EDF260-ADC3-4F4D-90B0-69ECAF7EFA7C}"/>
              </a:ext>
            </a:extLst>
          </p:cNvPr>
          <p:cNvPicPr>
            <a:picLocks noChangeAspect="1"/>
          </p:cNvPicPr>
          <p:nvPr/>
        </p:nvPicPr>
        <p:blipFill>
          <a:blip r:embed="rId4"/>
          <a:stretch>
            <a:fillRect/>
          </a:stretch>
        </p:blipFill>
        <p:spPr>
          <a:xfrm>
            <a:off x="697345" y="3094826"/>
            <a:ext cx="4239267" cy="2830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0026F66-2D86-4190-904C-8F87940E14F3}"/>
              </a:ext>
            </a:extLst>
          </p:cNvPr>
          <p:cNvSpPr txBox="1"/>
          <p:nvPr/>
        </p:nvSpPr>
        <p:spPr>
          <a:xfrm>
            <a:off x="595745" y="1146098"/>
            <a:ext cx="2426855" cy="369332"/>
          </a:xfrm>
          <a:prstGeom prst="rect">
            <a:avLst/>
          </a:prstGeom>
          <a:noFill/>
        </p:spPr>
        <p:txBody>
          <a:bodyPr wrap="square" rtlCol="0">
            <a:spAutoFit/>
          </a:bodyPr>
          <a:lstStyle/>
          <a:p>
            <a:r>
              <a:rPr lang="de-DE" dirty="0"/>
              <a:t>19./20. September 2021</a:t>
            </a:r>
          </a:p>
        </p:txBody>
      </p:sp>
    </p:spTree>
    <p:extLst>
      <p:ext uri="{BB962C8B-B14F-4D97-AF65-F5344CB8AC3E}">
        <p14:creationId xmlns:p14="http://schemas.microsoft.com/office/powerpoint/2010/main" val="1466020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0E2A0-4994-4331-B600-FE9378E6CD98}"/>
              </a:ext>
            </a:extLst>
          </p:cNvPr>
          <p:cNvSpPr>
            <a:spLocks noGrp="1"/>
          </p:cNvSpPr>
          <p:nvPr>
            <p:ph type="title"/>
          </p:nvPr>
        </p:nvSpPr>
        <p:spPr>
          <a:xfrm>
            <a:off x="504737" y="197978"/>
            <a:ext cx="10058400" cy="1371600"/>
          </a:xfrm>
        </p:spPr>
        <p:txBody>
          <a:bodyPr/>
          <a:lstStyle/>
          <a:p>
            <a:r>
              <a:rPr lang="de-DE" dirty="0"/>
              <a:t>Flutkatastrophe </a:t>
            </a:r>
          </a:p>
        </p:txBody>
      </p:sp>
      <p:pic>
        <p:nvPicPr>
          <p:cNvPr id="3" name="Grafik 2">
            <a:extLst>
              <a:ext uri="{FF2B5EF4-FFF2-40B4-BE49-F238E27FC236}">
                <a16:creationId xmlns:a16="http://schemas.microsoft.com/office/drawing/2014/main" id="{C3E28E32-09A4-4D03-80E8-885A08BA6FF0}"/>
              </a:ext>
            </a:extLst>
          </p:cNvPr>
          <p:cNvPicPr>
            <a:picLocks noChangeAspect="1"/>
          </p:cNvPicPr>
          <p:nvPr/>
        </p:nvPicPr>
        <p:blipFill>
          <a:blip r:embed="rId2"/>
          <a:stretch>
            <a:fillRect/>
          </a:stretch>
        </p:blipFill>
        <p:spPr>
          <a:xfrm>
            <a:off x="891421" y="1414418"/>
            <a:ext cx="10409158" cy="4675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2473DF44-7D2A-4342-AB5D-40CE4B9FA0C7}"/>
              </a:ext>
            </a:extLst>
          </p:cNvPr>
          <p:cNvSpPr txBox="1"/>
          <p:nvPr/>
        </p:nvSpPr>
        <p:spPr>
          <a:xfrm>
            <a:off x="4552950" y="932118"/>
            <a:ext cx="3933825" cy="369332"/>
          </a:xfrm>
          <a:prstGeom prst="rect">
            <a:avLst/>
          </a:prstGeom>
          <a:noFill/>
        </p:spPr>
        <p:txBody>
          <a:bodyPr wrap="square" rtlCol="0">
            <a:spAutoFit/>
          </a:bodyPr>
          <a:lstStyle/>
          <a:p>
            <a:r>
              <a:rPr lang="de-DE" dirty="0"/>
              <a:t>14./15. Juli 2021</a:t>
            </a:r>
          </a:p>
        </p:txBody>
      </p:sp>
    </p:spTree>
    <p:extLst>
      <p:ext uri="{BB962C8B-B14F-4D97-AF65-F5344CB8AC3E}">
        <p14:creationId xmlns:p14="http://schemas.microsoft.com/office/powerpoint/2010/main" val="233747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BA0E-CA79-4832-AA33-4F6189EC6536}"/>
              </a:ext>
            </a:extLst>
          </p:cNvPr>
          <p:cNvSpPr>
            <a:spLocks noGrp="1"/>
          </p:cNvSpPr>
          <p:nvPr>
            <p:ph type="title"/>
          </p:nvPr>
        </p:nvSpPr>
        <p:spPr>
          <a:xfrm>
            <a:off x="555071" y="458037"/>
            <a:ext cx="10058400" cy="1371600"/>
          </a:xfrm>
        </p:spPr>
        <p:txBody>
          <a:bodyPr>
            <a:normAutofit/>
          </a:bodyPr>
          <a:lstStyle/>
          <a:p>
            <a:r>
              <a:rPr lang="de-DE" sz="4400" dirty="0"/>
              <a:t>II. Aktualität &amp; Relevanz des Buches </a:t>
            </a:r>
          </a:p>
        </p:txBody>
      </p:sp>
      <p:sp>
        <p:nvSpPr>
          <p:cNvPr id="3" name="Textfeld 2">
            <a:extLst>
              <a:ext uri="{FF2B5EF4-FFF2-40B4-BE49-F238E27FC236}">
                <a16:creationId xmlns:a16="http://schemas.microsoft.com/office/drawing/2014/main" id="{CAC5795A-C8CE-45A5-A8DC-4211D1E6B428}"/>
              </a:ext>
            </a:extLst>
          </p:cNvPr>
          <p:cNvSpPr txBox="1"/>
          <p:nvPr/>
        </p:nvSpPr>
        <p:spPr>
          <a:xfrm>
            <a:off x="671119" y="1610686"/>
            <a:ext cx="1083857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Historisch sehr gut recherchiert &amp; Zusammenarbeit mit Wissenschaftlern </a:t>
            </a:r>
          </a:p>
          <a:p>
            <a:pPr>
              <a:lnSpc>
                <a:spcPct val="150000"/>
              </a:lnSpc>
            </a:pPr>
            <a:r>
              <a:rPr lang="de-DE" sz="2400" dirty="0">
                <a:sym typeface="Wingdings" panose="05000000000000000000" pitchFamily="2" charset="2"/>
              </a:rPr>
              <a:t> Danksagung im Buch</a:t>
            </a:r>
            <a:endParaRPr lang="de-DE" sz="2400" dirty="0"/>
          </a:p>
          <a:p>
            <a:pPr marL="285750" indent="-285750">
              <a:lnSpc>
                <a:spcPct val="150000"/>
              </a:lnSpc>
              <a:buFont typeface="Arial" panose="020B0604020202020204" pitchFamily="34" charset="0"/>
              <a:buChar char="•"/>
            </a:pPr>
            <a:r>
              <a:rPr lang="de-DE" sz="2400" dirty="0"/>
              <a:t>Aktualität der Thematik auf verschiedenen Ebenen</a:t>
            </a:r>
          </a:p>
          <a:p>
            <a:pPr marL="742950" lvl="1" indent="-285750">
              <a:lnSpc>
                <a:spcPct val="150000"/>
              </a:lnSpc>
              <a:buFont typeface="Arial" panose="020B0604020202020204" pitchFamily="34" charset="0"/>
              <a:buChar char="•"/>
            </a:pPr>
            <a:r>
              <a:rPr lang="de-DE" sz="2400" dirty="0"/>
              <a:t>Scheinbare Unbezwingbarkeit der modernen Zivilisation</a:t>
            </a:r>
          </a:p>
          <a:p>
            <a:pPr marL="742950" lvl="1" indent="-285750">
              <a:lnSpc>
                <a:spcPct val="150000"/>
              </a:lnSpc>
              <a:buFont typeface="Arial" panose="020B0604020202020204" pitchFamily="34" charset="0"/>
              <a:buChar char="•"/>
            </a:pPr>
            <a:r>
              <a:rPr lang="de-DE" sz="2400" dirty="0"/>
              <a:t>Bedrohungen in der Gegenwart durch Naturkatastrophen</a:t>
            </a:r>
          </a:p>
          <a:p>
            <a:pPr marL="285750" indent="-285750">
              <a:lnSpc>
                <a:spcPct val="150000"/>
              </a:lnSpc>
              <a:buFont typeface="Arial" panose="020B0604020202020204" pitchFamily="34" charset="0"/>
              <a:buChar char="•"/>
            </a:pPr>
            <a:r>
              <a:rPr lang="de-DE" sz="2400" dirty="0"/>
              <a:t>Verarbeitung der antiken Literatur auf unterschiedliche Weise</a:t>
            </a:r>
          </a:p>
          <a:p>
            <a:pPr marL="742950" lvl="1" indent="-285750">
              <a:lnSpc>
                <a:spcPct val="150000"/>
              </a:lnSpc>
              <a:buFont typeface="Arial" panose="020B0604020202020204" pitchFamily="34" charset="0"/>
              <a:buChar char="•"/>
            </a:pPr>
            <a:r>
              <a:rPr lang="de-DE" sz="2400" dirty="0"/>
              <a:t>Verwendung als Quellen für den Roman (z.B. Vitruv, Plinius minor/</a:t>
            </a:r>
            <a:r>
              <a:rPr lang="de-DE" sz="2400" dirty="0" err="1"/>
              <a:t>maior</a:t>
            </a:r>
            <a:r>
              <a:rPr lang="de-DE" sz="2400" dirty="0"/>
              <a:t>)</a:t>
            </a:r>
          </a:p>
          <a:p>
            <a:pPr marL="742950" lvl="1" indent="-285750">
              <a:lnSpc>
                <a:spcPct val="150000"/>
              </a:lnSpc>
              <a:buFont typeface="Arial" panose="020B0604020202020204" pitchFamily="34" charset="0"/>
              <a:buChar char="•"/>
            </a:pPr>
            <a:r>
              <a:rPr lang="de-DE" sz="2400" dirty="0"/>
              <a:t>Thematisierung der Literatur im Roman (z.B. </a:t>
            </a:r>
            <a:r>
              <a:rPr lang="de-DE" sz="2400" dirty="0" err="1"/>
              <a:t>Petron</a:t>
            </a:r>
            <a:r>
              <a:rPr lang="de-DE" sz="2400" dirty="0"/>
              <a:t>, Seneca, Strabon)</a:t>
            </a:r>
          </a:p>
          <a:p>
            <a:pPr marL="742950" lvl="1" indent="-285750">
              <a:lnSpc>
                <a:spcPct val="150000"/>
              </a:lnSpc>
              <a:buFont typeface="Arial" panose="020B0604020202020204" pitchFamily="34" charset="0"/>
              <a:buChar char="•"/>
            </a:pPr>
            <a:endParaRPr lang="de-DE" sz="2400" dirty="0"/>
          </a:p>
          <a:p>
            <a:pPr marL="285750" indent="-285750">
              <a:lnSpc>
                <a:spcPct val="150000"/>
              </a:lnSpc>
              <a:buFont typeface="Arial" panose="020B0604020202020204" pitchFamily="34" charset="0"/>
              <a:buChar char="•"/>
            </a:pPr>
            <a:endParaRPr lang="de-DE" sz="24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325290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fontScale="90000"/>
          </a:bodyPr>
          <a:lstStyle/>
          <a:p>
            <a:r>
              <a:rPr lang="de-DE" dirty="0"/>
              <a:t>III. „Pompeji“ als Vermittler der antiken Literatur</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734831"/>
          </a:xfrm>
        </p:spPr>
        <p:txBody>
          <a:bodyPr>
            <a:normAutofit/>
          </a:bodyPr>
          <a:lstStyle/>
          <a:p>
            <a:pPr>
              <a:lnSpc>
                <a:spcPct val="90000"/>
              </a:lnSpc>
              <a:spcAft>
                <a:spcPts val="600"/>
              </a:spcAft>
            </a:pPr>
            <a:endParaRPr lang="de-DE" dirty="0">
              <a:solidFill>
                <a:schemeClr val="tx1"/>
              </a:solidFill>
            </a:endParaRP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99658871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a) Muränen-Legende </a:t>
            </a:r>
            <a:r>
              <a:rPr lang="de-DE" sz="2800" dirty="0"/>
              <a:t>(Pompeji: Mars, Hora </a:t>
            </a:r>
            <a:r>
              <a:rPr lang="de-DE" sz="2800" dirty="0" err="1"/>
              <a:t>undecima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extLst>
              <p:ext uri="{D42A27DB-BD31-4B8C-83A1-F6EECF244321}">
                <p14:modId xmlns:p14="http://schemas.microsoft.com/office/powerpoint/2010/main" val="2259807843"/>
              </p:ext>
            </p:extLst>
          </p:nvPr>
        </p:nvGraphicFramePr>
        <p:xfrm>
          <a:off x="889233" y="1256562"/>
          <a:ext cx="10603684" cy="5029200"/>
        </p:xfrm>
        <a:graphic>
          <a:graphicData uri="http://schemas.openxmlformats.org/drawingml/2006/table">
            <a:tbl>
              <a:tblPr firstRow="1" bandRow="1">
                <a:tableStyleId>{5C22544A-7EE6-4342-B048-85BDC9FD1C3A}</a:tableStyleId>
              </a:tblPr>
              <a:tblGrid>
                <a:gridCol w="5301842">
                  <a:extLst>
                    <a:ext uri="{9D8B030D-6E8A-4147-A177-3AD203B41FA5}">
                      <a16:colId xmlns:a16="http://schemas.microsoft.com/office/drawing/2014/main" val="1765085532"/>
                    </a:ext>
                  </a:extLst>
                </a:gridCol>
                <a:gridCol w="5301842">
                  <a:extLst>
                    <a:ext uri="{9D8B030D-6E8A-4147-A177-3AD203B41FA5}">
                      <a16:colId xmlns:a16="http://schemas.microsoft.com/office/drawing/2014/main" val="1884784352"/>
                    </a:ext>
                  </a:extLst>
                </a:gridCol>
              </a:tblGrid>
              <a:tr h="370840">
                <a:tc>
                  <a:txBody>
                    <a:bodyPr/>
                    <a:lstStyle/>
                    <a:p>
                      <a:pPr algn="just"/>
                      <a:r>
                        <a:rPr lang="de-DE" dirty="0" err="1"/>
                        <a:t>varie</a:t>
                      </a:r>
                      <a:r>
                        <a:rPr lang="de-DE" dirty="0"/>
                        <a:t> </a:t>
                      </a:r>
                      <a:r>
                        <a:rPr lang="de-DE" dirty="0" err="1"/>
                        <a:t>aggredieris</a:t>
                      </a:r>
                      <a:r>
                        <a:rPr lang="de-DE" dirty="0"/>
                        <a:t> </a:t>
                      </a:r>
                      <a:r>
                        <a:rPr lang="de-DE" dirty="0" err="1"/>
                        <a:t>blandeque</a:t>
                      </a:r>
                      <a:r>
                        <a:rPr lang="de-DE" dirty="0"/>
                        <a:t>, nisi forte </a:t>
                      </a:r>
                      <a:r>
                        <a:rPr lang="de-DE" dirty="0" err="1"/>
                        <a:t>tanta</a:t>
                      </a:r>
                      <a:r>
                        <a:rPr lang="de-DE" dirty="0"/>
                        <a:t> </a:t>
                      </a:r>
                      <a:r>
                        <a:rPr lang="de-DE" dirty="0" err="1"/>
                        <a:t>persona</a:t>
                      </a:r>
                      <a:r>
                        <a:rPr lang="de-DE" dirty="0"/>
                        <a:t> </a:t>
                      </a:r>
                      <a:r>
                        <a:rPr lang="de-DE" dirty="0" err="1"/>
                        <a:t>eris</a:t>
                      </a:r>
                      <a:r>
                        <a:rPr lang="de-DE" dirty="0"/>
                        <a:t>, </a:t>
                      </a:r>
                      <a:r>
                        <a:rPr lang="de-DE" dirty="0" err="1"/>
                        <a:t>ut</a:t>
                      </a:r>
                      <a:r>
                        <a:rPr lang="de-DE" dirty="0"/>
                        <a:t> </a:t>
                      </a:r>
                      <a:r>
                        <a:rPr lang="de-DE" dirty="0" err="1"/>
                        <a:t>possis</a:t>
                      </a:r>
                      <a:r>
                        <a:rPr lang="de-DE" dirty="0"/>
                        <a:t> </a:t>
                      </a:r>
                      <a:r>
                        <a:rPr lang="de-DE" dirty="0" err="1"/>
                        <a:t>iram</a:t>
                      </a:r>
                      <a:r>
                        <a:rPr lang="de-DE" dirty="0"/>
                        <a:t> </a:t>
                      </a:r>
                      <a:r>
                        <a:rPr lang="de-DE" dirty="0" err="1"/>
                        <a:t>comminuere</a:t>
                      </a:r>
                      <a:r>
                        <a:rPr lang="de-DE" dirty="0"/>
                        <a:t>, </a:t>
                      </a:r>
                      <a:r>
                        <a:rPr lang="de-DE" dirty="0" err="1"/>
                        <a:t>quemadmodum</a:t>
                      </a:r>
                      <a:r>
                        <a:rPr lang="de-DE" dirty="0"/>
                        <a:t> fecit </a:t>
                      </a:r>
                      <a:r>
                        <a:rPr lang="de-DE" dirty="0" err="1"/>
                        <a:t>divus</a:t>
                      </a:r>
                      <a:r>
                        <a:rPr lang="de-DE" dirty="0"/>
                        <a:t> Augustus, cum </a:t>
                      </a:r>
                      <a:r>
                        <a:rPr lang="de-DE" dirty="0" err="1"/>
                        <a:t>cenaret</a:t>
                      </a:r>
                      <a:r>
                        <a:rPr lang="de-DE" dirty="0"/>
                        <a:t> </a:t>
                      </a:r>
                      <a:r>
                        <a:rPr lang="de-DE" dirty="0" err="1"/>
                        <a:t>apud</a:t>
                      </a:r>
                      <a:r>
                        <a:rPr lang="de-DE" dirty="0"/>
                        <a:t> </a:t>
                      </a:r>
                      <a:r>
                        <a:rPr lang="de-DE" dirty="0" err="1"/>
                        <a:t>Vedium</a:t>
                      </a:r>
                      <a:r>
                        <a:rPr lang="de-DE" dirty="0"/>
                        <a:t> </a:t>
                      </a:r>
                      <a:r>
                        <a:rPr lang="de-DE" dirty="0" err="1"/>
                        <a:t>Pollionem</a:t>
                      </a:r>
                      <a:r>
                        <a:rPr lang="de-DE" dirty="0"/>
                        <a:t>. </a:t>
                      </a:r>
                      <a:r>
                        <a:rPr lang="de-DE" dirty="0" err="1"/>
                        <a:t>Fregerat</a:t>
                      </a:r>
                      <a:r>
                        <a:rPr lang="de-DE" dirty="0"/>
                        <a:t> </a:t>
                      </a:r>
                      <a:r>
                        <a:rPr lang="de-DE" dirty="0" err="1"/>
                        <a:t>unus</a:t>
                      </a:r>
                      <a:r>
                        <a:rPr lang="de-DE" dirty="0"/>
                        <a:t> ex </a:t>
                      </a:r>
                      <a:r>
                        <a:rPr lang="de-DE" dirty="0" err="1"/>
                        <a:t>servis</a:t>
                      </a:r>
                      <a:r>
                        <a:rPr lang="de-DE" dirty="0"/>
                        <a:t> </a:t>
                      </a:r>
                      <a:r>
                        <a:rPr lang="de-DE" dirty="0" err="1"/>
                        <a:t>eius</a:t>
                      </a:r>
                      <a:r>
                        <a:rPr lang="de-DE" dirty="0"/>
                        <a:t> </a:t>
                      </a:r>
                      <a:r>
                        <a:rPr lang="de-DE" dirty="0" err="1"/>
                        <a:t>crustallinum</a:t>
                      </a:r>
                      <a:r>
                        <a:rPr lang="de-DE" dirty="0"/>
                        <a:t>: </a:t>
                      </a:r>
                      <a:r>
                        <a:rPr lang="de-DE" dirty="0" err="1"/>
                        <a:t>rapi</a:t>
                      </a:r>
                      <a:r>
                        <a:rPr lang="de-DE" dirty="0"/>
                        <a:t> </a:t>
                      </a:r>
                      <a:r>
                        <a:rPr lang="de-DE" dirty="0" err="1"/>
                        <a:t>eum</a:t>
                      </a:r>
                      <a:r>
                        <a:rPr lang="de-DE" dirty="0"/>
                        <a:t> </a:t>
                      </a:r>
                      <a:r>
                        <a:rPr lang="de-DE" dirty="0" err="1"/>
                        <a:t>Vedius</a:t>
                      </a:r>
                      <a:r>
                        <a:rPr lang="de-DE" dirty="0"/>
                        <a:t> </a:t>
                      </a:r>
                      <a:r>
                        <a:rPr lang="de-DE" dirty="0" err="1"/>
                        <a:t>iussit</a:t>
                      </a:r>
                      <a:r>
                        <a:rPr lang="de-DE" dirty="0"/>
                        <a:t> ne </a:t>
                      </a:r>
                      <a:r>
                        <a:rPr lang="de-DE" dirty="0" err="1"/>
                        <a:t>vulgari</a:t>
                      </a:r>
                      <a:r>
                        <a:rPr lang="de-DE" dirty="0"/>
                        <a:t> </a:t>
                      </a:r>
                      <a:r>
                        <a:rPr lang="de-DE" dirty="0" err="1"/>
                        <a:t>quidem</a:t>
                      </a:r>
                      <a:r>
                        <a:rPr lang="de-DE" dirty="0"/>
                        <a:t> </a:t>
                      </a:r>
                      <a:r>
                        <a:rPr lang="de-DE" dirty="0" err="1"/>
                        <a:t>more</a:t>
                      </a:r>
                      <a:r>
                        <a:rPr lang="de-DE" dirty="0"/>
                        <a:t> </a:t>
                      </a:r>
                      <a:r>
                        <a:rPr lang="de-DE" dirty="0" err="1"/>
                        <a:t>periturum</a:t>
                      </a:r>
                      <a:r>
                        <a:rPr lang="de-DE" dirty="0"/>
                        <a:t>: </a:t>
                      </a:r>
                      <a:r>
                        <a:rPr lang="de-DE" dirty="0" err="1"/>
                        <a:t>murenis</a:t>
                      </a:r>
                      <a:r>
                        <a:rPr lang="de-DE" dirty="0"/>
                        <a:t> </a:t>
                      </a:r>
                      <a:r>
                        <a:rPr lang="de-DE" dirty="0" err="1"/>
                        <a:t>obici</a:t>
                      </a:r>
                      <a:r>
                        <a:rPr lang="de-DE" dirty="0"/>
                        <a:t> </a:t>
                      </a:r>
                      <a:r>
                        <a:rPr lang="de-DE" dirty="0" err="1"/>
                        <a:t>iubebatur</a:t>
                      </a:r>
                      <a:r>
                        <a:rPr lang="de-DE" dirty="0"/>
                        <a:t>, quas </a:t>
                      </a:r>
                      <a:r>
                        <a:rPr lang="de-DE" dirty="0" err="1"/>
                        <a:t>ingentis</a:t>
                      </a:r>
                      <a:r>
                        <a:rPr lang="de-DE" dirty="0"/>
                        <a:t> in </a:t>
                      </a:r>
                      <a:r>
                        <a:rPr lang="de-DE" dirty="0" err="1"/>
                        <a:t>piscina</a:t>
                      </a:r>
                      <a:r>
                        <a:rPr lang="de-DE" dirty="0"/>
                        <a:t> </a:t>
                      </a:r>
                      <a:r>
                        <a:rPr lang="de-DE" dirty="0" err="1"/>
                        <a:t>continebat</a:t>
                      </a:r>
                      <a:r>
                        <a:rPr lang="de-DE" dirty="0"/>
                        <a:t>. </a:t>
                      </a:r>
                      <a:r>
                        <a:rPr lang="de-DE" dirty="0" err="1"/>
                        <a:t>Quis</a:t>
                      </a:r>
                      <a:r>
                        <a:rPr lang="de-DE" dirty="0"/>
                        <a:t> non hoc illum </a:t>
                      </a:r>
                      <a:r>
                        <a:rPr lang="de-DE" dirty="0" err="1"/>
                        <a:t>putaret</a:t>
                      </a:r>
                      <a:r>
                        <a:rPr lang="de-DE" dirty="0"/>
                        <a:t> </a:t>
                      </a:r>
                      <a:r>
                        <a:rPr lang="de-DE" dirty="0" err="1"/>
                        <a:t>luxuriae</a:t>
                      </a:r>
                      <a:r>
                        <a:rPr lang="de-DE" dirty="0"/>
                        <a:t> causa </a:t>
                      </a:r>
                      <a:r>
                        <a:rPr lang="de-DE" dirty="0" err="1"/>
                        <a:t>facere</a:t>
                      </a:r>
                      <a:r>
                        <a:rPr lang="de-DE" dirty="0"/>
                        <a:t>? </a:t>
                      </a:r>
                      <a:r>
                        <a:rPr lang="de-DE" dirty="0" err="1"/>
                        <a:t>Saevitia</a:t>
                      </a:r>
                      <a:r>
                        <a:rPr lang="de-DE" dirty="0"/>
                        <a:t> erat. </a:t>
                      </a:r>
                      <a:r>
                        <a:rPr lang="de-DE" dirty="0" err="1"/>
                        <a:t>Evasit</a:t>
                      </a:r>
                      <a:r>
                        <a:rPr lang="de-DE" dirty="0"/>
                        <a:t> e </a:t>
                      </a:r>
                      <a:r>
                        <a:rPr lang="de-DE" dirty="0" err="1"/>
                        <a:t>manibus</a:t>
                      </a:r>
                      <a:r>
                        <a:rPr lang="de-DE" dirty="0"/>
                        <a:t> </a:t>
                      </a:r>
                      <a:r>
                        <a:rPr lang="de-DE" dirty="0" err="1"/>
                        <a:t>puer</a:t>
                      </a:r>
                      <a:r>
                        <a:rPr lang="de-DE" dirty="0"/>
                        <a:t> et </a:t>
                      </a:r>
                      <a:r>
                        <a:rPr lang="de-DE" dirty="0" err="1"/>
                        <a:t>confugit</a:t>
                      </a:r>
                      <a:r>
                        <a:rPr lang="de-DE" dirty="0"/>
                        <a:t> ad </a:t>
                      </a:r>
                      <a:r>
                        <a:rPr lang="de-DE" dirty="0" err="1"/>
                        <a:t>Caesaris</a:t>
                      </a:r>
                      <a:r>
                        <a:rPr lang="de-DE" dirty="0"/>
                        <a:t> pedes nihil </a:t>
                      </a:r>
                      <a:r>
                        <a:rPr lang="de-DE" dirty="0" err="1"/>
                        <a:t>aliud</a:t>
                      </a:r>
                      <a:r>
                        <a:rPr lang="de-DE" dirty="0"/>
                        <a:t> </a:t>
                      </a:r>
                      <a:r>
                        <a:rPr lang="de-DE" dirty="0" err="1"/>
                        <a:t>petiturus</a:t>
                      </a:r>
                      <a:r>
                        <a:rPr lang="de-DE" dirty="0"/>
                        <a:t>, quam </a:t>
                      </a:r>
                      <a:r>
                        <a:rPr lang="de-DE" dirty="0" err="1"/>
                        <a:t>ut</a:t>
                      </a:r>
                      <a:r>
                        <a:rPr lang="de-DE" dirty="0"/>
                        <a:t> </a:t>
                      </a:r>
                      <a:r>
                        <a:rPr lang="de-DE" dirty="0" err="1"/>
                        <a:t>aliter</a:t>
                      </a:r>
                      <a:r>
                        <a:rPr lang="de-DE" dirty="0"/>
                        <a:t> </a:t>
                      </a:r>
                      <a:r>
                        <a:rPr lang="de-DE" dirty="0" err="1"/>
                        <a:t>periret</a:t>
                      </a:r>
                      <a:r>
                        <a:rPr lang="de-DE" dirty="0"/>
                        <a:t>, ne </a:t>
                      </a:r>
                      <a:r>
                        <a:rPr lang="de-DE" dirty="0" err="1"/>
                        <a:t>esca</a:t>
                      </a:r>
                      <a:r>
                        <a:rPr lang="de-DE" dirty="0"/>
                        <a:t> fieret. </a:t>
                      </a:r>
                      <a:r>
                        <a:rPr lang="de-DE" dirty="0" err="1"/>
                        <a:t>Motus</a:t>
                      </a:r>
                      <a:r>
                        <a:rPr lang="de-DE" dirty="0"/>
                        <a:t> </a:t>
                      </a:r>
                      <a:r>
                        <a:rPr lang="de-DE" dirty="0" err="1"/>
                        <a:t>est</a:t>
                      </a:r>
                      <a:r>
                        <a:rPr lang="de-DE" dirty="0"/>
                        <a:t> </a:t>
                      </a:r>
                      <a:r>
                        <a:rPr lang="de-DE" dirty="0" err="1"/>
                        <a:t>novitate</a:t>
                      </a:r>
                      <a:r>
                        <a:rPr lang="de-DE" dirty="0"/>
                        <a:t> </a:t>
                      </a:r>
                      <a:r>
                        <a:rPr lang="de-DE" dirty="0" err="1"/>
                        <a:t>crudelitatis</a:t>
                      </a:r>
                      <a:r>
                        <a:rPr lang="de-DE" dirty="0"/>
                        <a:t> Caesar et illum </a:t>
                      </a:r>
                      <a:r>
                        <a:rPr lang="de-DE" dirty="0" err="1"/>
                        <a:t>quidem</a:t>
                      </a:r>
                      <a:r>
                        <a:rPr lang="de-DE" dirty="0"/>
                        <a:t> </a:t>
                      </a:r>
                      <a:r>
                        <a:rPr lang="de-DE" dirty="0" err="1"/>
                        <a:t>mitti</a:t>
                      </a:r>
                      <a:r>
                        <a:rPr lang="de-DE" dirty="0"/>
                        <a:t>, </a:t>
                      </a:r>
                      <a:r>
                        <a:rPr lang="de-DE" dirty="0" err="1"/>
                        <a:t>crustallina</a:t>
                      </a:r>
                      <a:r>
                        <a:rPr lang="de-DE" dirty="0"/>
                        <a:t> </a:t>
                      </a:r>
                      <a:r>
                        <a:rPr lang="de-DE" dirty="0" err="1"/>
                        <a:t>autem</a:t>
                      </a:r>
                      <a:r>
                        <a:rPr lang="de-DE" dirty="0"/>
                        <a:t> </a:t>
                      </a:r>
                      <a:r>
                        <a:rPr lang="de-DE" dirty="0" err="1"/>
                        <a:t>omnia</a:t>
                      </a:r>
                      <a:r>
                        <a:rPr lang="de-DE" dirty="0"/>
                        <a:t> coram se </a:t>
                      </a:r>
                      <a:r>
                        <a:rPr lang="de-DE" dirty="0" err="1"/>
                        <a:t>frangi</a:t>
                      </a:r>
                      <a:r>
                        <a:rPr lang="de-DE" dirty="0"/>
                        <a:t> </a:t>
                      </a:r>
                      <a:r>
                        <a:rPr lang="de-DE" dirty="0" err="1"/>
                        <a:t>iussit</a:t>
                      </a:r>
                      <a:r>
                        <a:rPr lang="de-DE" dirty="0"/>
                        <a:t> </a:t>
                      </a:r>
                      <a:r>
                        <a:rPr lang="de-DE" dirty="0" err="1"/>
                        <a:t>complerique</a:t>
                      </a:r>
                      <a:r>
                        <a:rPr lang="de-DE" dirty="0"/>
                        <a:t> </a:t>
                      </a:r>
                      <a:r>
                        <a:rPr lang="de-DE" dirty="0" err="1"/>
                        <a:t>piscinam</a:t>
                      </a:r>
                      <a:r>
                        <a:rPr lang="de-DE" dirty="0"/>
                        <a:t>. </a:t>
                      </a:r>
                    </a:p>
                    <a:p>
                      <a:pPr algn="just"/>
                      <a:endParaRPr lang="de-DE" dirty="0"/>
                    </a:p>
                    <a:p>
                      <a:pPr algn="just"/>
                      <a:r>
                        <a:rPr lang="de-DE" dirty="0"/>
                        <a:t>(Sen. De </a:t>
                      </a:r>
                      <a:r>
                        <a:rPr lang="de-DE" dirty="0" err="1"/>
                        <a:t>ira</a:t>
                      </a:r>
                      <a:r>
                        <a:rPr lang="de-DE" dirty="0"/>
                        <a:t> 3,40)</a:t>
                      </a:r>
                    </a:p>
                  </a:txBody>
                  <a:tcPr/>
                </a:tc>
                <a:tc>
                  <a:txBody>
                    <a:bodyPr/>
                    <a:lstStyle/>
                    <a:p>
                      <a:pPr algn="just"/>
                      <a:r>
                        <a:rPr lang="de-DE" dirty="0"/>
                        <a:t>Auf mannigfache Weise wirst du beginnen und mit Zartgefühl, wenn du nicht ein so großer Mann bist, </a:t>
                      </a:r>
                      <a:r>
                        <a:rPr lang="de-DE" dirty="0" err="1"/>
                        <a:t>daß</a:t>
                      </a:r>
                      <a:r>
                        <a:rPr lang="de-DE" dirty="0"/>
                        <a:t> du den Zorn zerschmettern kannst, wie es der göttliche Augustus tat, als er zu Abend speiste bei </a:t>
                      </a:r>
                      <a:r>
                        <a:rPr lang="de-DE" dirty="0" err="1"/>
                        <a:t>Vedius</a:t>
                      </a:r>
                      <a:r>
                        <a:rPr lang="de-DE" dirty="0"/>
                        <a:t> </a:t>
                      </a:r>
                      <a:r>
                        <a:rPr lang="de-DE" dirty="0" err="1"/>
                        <a:t>Pollio</a:t>
                      </a:r>
                      <a:r>
                        <a:rPr lang="de-DE" dirty="0"/>
                        <a:t>. Da hatte ein Sklave einen Becher aus Bergkristall zerbrochen. Ergreifen ließ ihn </a:t>
                      </a:r>
                      <a:r>
                        <a:rPr lang="de-DE" dirty="0" err="1"/>
                        <a:t>Vedius</a:t>
                      </a:r>
                      <a:r>
                        <a:rPr lang="de-DE" dirty="0"/>
                        <a:t>, keines gewöhnlichen Todes sollte er sterben: Den Muränen gebot er ihn vorzuwerfen, von denen er gewaltige Exemplare in einem Becken hielt. Wer hätte es ihm nicht zugetraut, </a:t>
                      </a:r>
                      <a:r>
                        <a:rPr lang="de-DE" dirty="0" err="1"/>
                        <a:t>daß</a:t>
                      </a:r>
                      <a:r>
                        <a:rPr lang="de-DE" dirty="0"/>
                        <a:t> er das aus Übermut tat? Furchtbare Wut war es! Der Bursche entwand sich denen, die ihn hielten, und warf sich dem Kaiser zu Füßen. Er hatte nur eine Bitte: Anders wollte er sterben, nicht als Fischfutter. Empört war Augustus über die unerhörte Grausamkeit und befahl, den Sklaven freizulassen, aber alle Kristallbecher in seiner Gegenwart zu zerschlagen und das Becken zuzuschütten. </a:t>
                      </a:r>
                    </a:p>
                  </a:txBody>
                  <a:tcPr/>
                </a:tc>
                <a:extLst>
                  <a:ext uri="{0D108BD9-81ED-4DB2-BD59-A6C34878D82A}">
                    <a16:rowId xmlns:a16="http://schemas.microsoft.com/office/drawing/2014/main" val="2717397972"/>
                  </a:ext>
                </a:extLst>
              </a:tr>
            </a:tbl>
          </a:graphicData>
        </a:graphic>
      </p:graphicFrame>
    </p:spTree>
    <p:extLst>
      <p:ext uri="{BB962C8B-B14F-4D97-AF65-F5344CB8AC3E}">
        <p14:creationId xmlns:p14="http://schemas.microsoft.com/office/powerpoint/2010/main" val="7530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a) Muränen-Legende </a:t>
            </a:r>
            <a:r>
              <a:rPr lang="de-DE" sz="2800" dirty="0"/>
              <a:t>(Pompeji: Mars, Hora </a:t>
            </a:r>
            <a:r>
              <a:rPr lang="de-DE" sz="2800" dirty="0" err="1"/>
              <a:t>undecima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extLst>
              <p:ext uri="{D42A27DB-BD31-4B8C-83A1-F6EECF244321}">
                <p14:modId xmlns:p14="http://schemas.microsoft.com/office/powerpoint/2010/main" val="2088410388"/>
              </p:ext>
            </p:extLst>
          </p:nvPr>
        </p:nvGraphicFramePr>
        <p:xfrm>
          <a:off x="710268" y="1659233"/>
          <a:ext cx="10603684" cy="2686264"/>
        </p:xfrm>
        <a:graphic>
          <a:graphicData uri="http://schemas.openxmlformats.org/drawingml/2006/table">
            <a:tbl>
              <a:tblPr firstRow="1" bandRow="1">
                <a:tableStyleId>{5C22544A-7EE6-4342-B048-85BDC9FD1C3A}</a:tableStyleId>
              </a:tblPr>
              <a:tblGrid>
                <a:gridCol w="5301842">
                  <a:extLst>
                    <a:ext uri="{9D8B030D-6E8A-4147-A177-3AD203B41FA5}">
                      <a16:colId xmlns:a16="http://schemas.microsoft.com/office/drawing/2014/main" val="1765085532"/>
                    </a:ext>
                  </a:extLst>
                </a:gridCol>
                <a:gridCol w="5301842">
                  <a:extLst>
                    <a:ext uri="{9D8B030D-6E8A-4147-A177-3AD203B41FA5}">
                      <a16:colId xmlns:a16="http://schemas.microsoft.com/office/drawing/2014/main" val="1884784352"/>
                    </a:ext>
                  </a:extLst>
                </a:gridCol>
              </a:tblGrid>
              <a:tr h="2686264">
                <a:tc>
                  <a:txBody>
                    <a:bodyPr/>
                    <a:lstStyle/>
                    <a:p>
                      <a:pPr algn="just"/>
                      <a:r>
                        <a:rPr lang="de-DE" dirty="0" err="1"/>
                        <a:t>invenit</a:t>
                      </a:r>
                      <a:r>
                        <a:rPr lang="de-DE" dirty="0"/>
                        <a:t> in hoc </a:t>
                      </a:r>
                      <a:r>
                        <a:rPr lang="de-DE" dirty="0" err="1"/>
                        <a:t>animali</a:t>
                      </a:r>
                      <a:r>
                        <a:rPr lang="de-DE" dirty="0"/>
                        <a:t> documenta </a:t>
                      </a:r>
                      <a:r>
                        <a:rPr lang="de-DE" dirty="0" err="1"/>
                        <a:t>saevitiae</a:t>
                      </a:r>
                      <a:r>
                        <a:rPr lang="de-DE" dirty="0"/>
                        <a:t> </a:t>
                      </a:r>
                      <a:r>
                        <a:rPr lang="de-DE" dirty="0" err="1"/>
                        <a:t>Vedius</a:t>
                      </a:r>
                      <a:r>
                        <a:rPr lang="de-DE" dirty="0"/>
                        <a:t> </a:t>
                      </a:r>
                      <a:r>
                        <a:rPr lang="de-DE" dirty="0" err="1"/>
                        <a:t>Pollio</a:t>
                      </a:r>
                      <a:r>
                        <a:rPr lang="de-DE" dirty="0"/>
                        <a:t>, </a:t>
                      </a:r>
                      <a:r>
                        <a:rPr lang="de-DE" dirty="0" err="1"/>
                        <a:t>eques</a:t>
                      </a:r>
                      <a:r>
                        <a:rPr lang="de-DE" dirty="0"/>
                        <a:t> Romanus ex </a:t>
                      </a:r>
                      <a:r>
                        <a:rPr lang="de-DE" dirty="0" err="1"/>
                        <a:t>amicis</a:t>
                      </a:r>
                      <a:r>
                        <a:rPr lang="de-DE" dirty="0"/>
                        <a:t> </a:t>
                      </a:r>
                      <a:r>
                        <a:rPr lang="de-DE" dirty="0" err="1"/>
                        <a:t>Divi</a:t>
                      </a:r>
                      <a:r>
                        <a:rPr lang="de-DE" dirty="0"/>
                        <a:t> Augusti, </a:t>
                      </a:r>
                      <a:r>
                        <a:rPr lang="de-DE" dirty="0" err="1"/>
                        <a:t>vivariis</a:t>
                      </a:r>
                      <a:r>
                        <a:rPr lang="de-DE" dirty="0"/>
                        <a:t> </a:t>
                      </a:r>
                      <a:r>
                        <a:rPr lang="de-DE" dirty="0" err="1"/>
                        <a:t>earum</a:t>
                      </a:r>
                      <a:r>
                        <a:rPr lang="de-DE" dirty="0"/>
                        <a:t> </a:t>
                      </a:r>
                      <a:r>
                        <a:rPr lang="de-DE" dirty="0" err="1"/>
                        <a:t>inmergens</a:t>
                      </a:r>
                      <a:r>
                        <a:rPr lang="de-DE" dirty="0"/>
                        <a:t> </a:t>
                      </a:r>
                      <a:r>
                        <a:rPr lang="de-DE" dirty="0" err="1"/>
                        <a:t>damnata</a:t>
                      </a:r>
                      <a:r>
                        <a:rPr lang="de-DE" dirty="0"/>
                        <a:t> </a:t>
                      </a:r>
                      <a:r>
                        <a:rPr lang="de-DE" dirty="0" err="1"/>
                        <a:t>mancipia</a:t>
                      </a:r>
                      <a:r>
                        <a:rPr lang="de-DE" dirty="0"/>
                        <a:t>, non </a:t>
                      </a:r>
                      <a:r>
                        <a:rPr lang="de-DE" dirty="0" err="1"/>
                        <a:t>tamquam</a:t>
                      </a:r>
                      <a:r>
                        <a:rPr lang="de-DE" dirty="0"/>
                        <a:t> ad hoc </a:t>
                      </a:r>
                      <a:r>
                        <a:rPr lang="de-DE" dirty="0" err="1"/>
                        <a:t>feris</a:t>
                      </a:r>
                      <a:r>
                        <a:rPr lang="de-DE" dirty="0"/>
                        <a:t> </a:t>
                      </a:r>
                      <a:r>
                        <a:rPr lang="de-DE" dirty="0" err="1"/>
                        <a:t>terrarum</a:t>
                      </a:r>
                      <a:r>
                        <a:rPr lang="de-DE" dirty="0"/>
                        <a:t> non </a:t>
                      </a:r>
                      <a:r>
                        <a:rPr lang="de-DE" dirty="0" err="1"/>
                        <a:t>sufficientibus</a:t>
                      </a:r>
                      <a:r>
                        <a:rPr lang="de-DE" dirty="0"/>
                        <a:t>, sed </a:t>
                      </a:r>
                      <a:r>
                        <a:rPr lang="de-DE" dirty="0" err="1"/>
                        <a:t>quia</a:t>
                      </a:r>
                      <a:r>
                        <a:rPr lang="de-DE" dirty="0"/>
                        <a:t> in </a:t>
                      </a:r>
                      <a:r>
                        <a:rPr lang="de-DE" dirty="0" err="1"/>
                        <a:t>alio</a:t>
                      </a:r>
                      <a:r>
                        <a:rPr lang="de-DE" dirty="0"/>
                        <a:t> genere </a:t>
                      </a:r>
                      <a:r>
                        <a:rPr lang="de-DE" dirty="0" err="1"/>
                        <a:t>totum</a:t>
                      </a:r>
                      <a:r>
                        <a:rPr lang="de-DE" dirty="0"/>
                        <a:t> </a:t>
                      </a:r>
                      <a:r>
                        <a:rPr lang="de-DE" dirty="0" err="1"/>
                        <a:t>pariter</a:t>
                      </a:r>
                      <a:r>
                        <a:rPr lang="de-DE" dirty="0"/>
                        <a:t> hominem </a:t>
                      </a:r>
                      <a:r>
                        <a:rPr lang="de-DE" dirty="0" err="1"/>
                        <a:t>distrahi</a:t>
                      </a:r>
                      <a:r>
                        <a:rPr lang="de-DE" dirty="0"/>
                        <a:t> </a:t>
                      </a:r>
                      <a:r>
                        <a:rPr lang="de-DE" dirty="0" err="1"/>
                        <a:t>spectare</a:t>
                      </a:r>
                      <a:r>
                        <a:rPr lang="de-DE" dirty="0"/>
                        <a:t> non </a:t>
                      </a:r>
                      <a:r>
                        <a:rPr lang="de-DE" dirty="0" err="1"/>
                        <a:t>poterat</a:t>
                      </a:r>
                      <a:r>
                        <a:rPr lang="de-DE" dirty="0"/>
                        <a:t>. </a:t>
                      </a:r>
                      <a:r>
                        <a:rPr lang="de-DE" dirty="0" err="1"/>
                        <a:t>ferunt</a:t>
                      </a:r>
                      <a:r>
                        <a:rPr lang="de-DE" dirty="0"/>
                        <a:t> </a:t>
                      </a:r>
                      <a:r>
                        <a:rPr lang="de-DE" dirty="0" err="1"/>
                        <a:t>aceti</a:t>
                      </a:r>
                      <a:r>
                        <a:rPr lang="de-DE" dirty="0"/>
                        <a:t> </a:t>
                      </a:r>
                      <a:r>
                        <a:rPr lang="de-DE" dirty="0" err="1"/>
                        <a:t>gustu</a:t>
                      </a:r>
                      <a:r>
                        <a:rPr lang="de-DE" dirty="0"/>
                        <a:t> </a:t>
                      </a:r>
                      <a:r>
                        <a:rPr lang="de-DE" dirty="0" err="1"/>
                        <a:t>praecipue</a:t>
                      </a:r>
                      <a:r>
                        <a:rPr lang="de-DE" dirty="0"/>
                        <a:t> </a:t>
                      </a:r>
                      <a:r>
                        <a:rPr lang="de-DE" dirty="0" err="1"/>
                        <a:t>eas</a:t>
                      </a:r>
                      <a:r>
                        <a:rPr lang="de-DE" dirty="0"/>
                        <a:t> in </a:t>
                      </a:r>
                      <a:r>
                        <a:rPr lang="de-DE" dirty="0" err="1"/>
                        <a:t>rabiem</a:t>
                      </a:r>
                      <a:r>
                        <a:rPr lang="de-DE" dirty="0"/>
                        <a:t> </a:t>
                      </a:r>
                      <a:r>
                        <a:rPr lang="de-DE" dirty="0" err="1"/>
                        <a:t>agi</a:t>
                      </a:r>
                      <a:r>
                        <a:rPr lang="de-DE" dirty="0"/>
                        <a:t>. </a:t>
                      </a:r>
                    </a:p>
                    <a:p>
                      <a:pPr algn="just"/>
                      <a:endParaRPr lang="de-DE" dirty="0"/>
                    </a:p>
                    <a:p>
                      <a:pPr algn="just"/>
                      <a:r>
                        <a:rPr lang="de-DE" dirty="0"/>
                        <a:t>(Plin. nat. 9,77)</a:t>
                      </a:r>
                    </a:p>
                  </a:txBody>
                  <a:tcPr/>
                </a:tc>
                <a:tc>
                  <a:txBody>
                    <a:bodyPr/>
                    <a:lstStyle/>
                    <a:p>
                      <a:pPr algn="just"/>
                      <a:r>
                        <a:rPr lang="de-DE" dirty="0"/>
                        <a:t>Der römische Ritter </a:t>
                      </a:r>
                      <a:r>
                        <a:rPr lang="de-DE" dirty="0" err="1"/>
                        <a:t>Vedius</a:t>
                      </a:r>
                      <a:r>
                        <a:rPr lang="de-DE" dirty="0"/>
                        <a:t> </a:t>
                      </a:r>
                      <a:r>
                        <a:rPr lang="de-DE" dirty="0" err="1"/>
                        <a:t>Pollio</a:t>
                      </a:r>
                      <a:r>
                        <a:rPr lang="de-DE" dirty="0"/>
                        <a:t>, einer der Freunde des göttlichen Augustus, fand in diesem Tier ein Mittel, seine Grausamkeit augenfällig zu beweisen, indem er in die </a:t>
                      </a:r>
                      <a:r>
                        <a:rPr lang="de-DE" dirty="0" err="1"/>
                        <a:t>Muränenteiche</a:t>
                      </a:r>
                      <a:r>
                        <a:rPr lang="de-DE" dirty="0"/>
                        <a:t> verurteilte Sklaven werfen ließ, als ob die wilden Tiere des Landes dafür nicht genügt hätten, sondern weil er bei keiner anderen Tierart sehen konnte, wie der ganze Mensch auf einmal zerrissen wird. Vor allem durch den </a:t>
                      </a:r>
                      <a:r>
                        <a:rPr lang="de-DE" dirty="0" err="1"/>
                        <a:t>Genuß</a:t>
                      </a:r>
                      <a:r>
                        <a:rPr lang="de-DE" dirty="0"/>
                        <a:t> des Essigs sollen sie in Wut geraten. </a:t>
                      </a:r>
                    </a:p>
                  </a:txBody>
                  <a:tcPr/>
                </a:tc>
                <a:extLst>
                  <a:ext uri="{0D108BD9-81ED-4DB2-BD59-A6C34878D82A}">
                    <a16:rowId xmlns:a16="http://schemas.microsoft.com/office/drawing/2014/main" val="2717397972"/>
                  </a:ext>
                </a:extLst>
              </a:tr>
            </a:tbl>
          </a:graphicData>
        </a:graphic>
      </p:graphicFrame>
    </p:spTree>
    <p:extLst>
      <p:ext uri="{BB962C8B-B14F-4D97-AF65-F5344CB8AC3E}">
        <p14:creationId xmlns:p14="http://schemas.microsoft.com/office/powerpoint/2010/main" val="286591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a) Muränen-Legende </a:t>
            </a:r>
            <a:r>
              <a:rPr lang="de-DE" sz="2800" dirty="0"/>
              <a:t>(Pompeji: Mars, Hora </a:t>
            </a:r>
            <a:r>
              <a:rPr lang="de-DE" sz="2800" dirty="0" err="1"/>
              <a:t>undecima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nvGraphicFramePr>
        <p:xfrm>
          <a:off x="710268" y="1659233"/>
          <a:ext cx="10603684" cy="2686264"/>
        </p:xfrm>
        <a:graphic>
          <a:graphicData uri="http://schemas.openxmlformats.org/drawingml/2006/table">
            <a:tbl>
              <a:tblPr firstRow="1" bandRow="1">
                <a:tableStyleId>{5C22544A-7EE6-4342-B048-85BDC9FD1C3A}</a:tableStyleId>
              </a:tblPr>
              <a:tblGrid>
                <a:gridCol w="5301842">
                  <a:extLst>
                    <a:ext uri="{9D8B030D-6E8A-4147-A177-3AD203B41FA5}">
                      <a16:colId xmlns:a16="http://schemas.microsoft.com/office/drawing/2014/main" val="1765085532"/>
                    </a:ext>
                  </a:extLst>
                </a:gridCol>
                <a:gridCol w="5301842">
                  <a:extLst>
                    <a:ext uri="{9D8B030D-6E8A-4147-A177-3AD203B41FA5}">
                      <a16:colId xmlns:a16="http://schemas.microsoft.com/office/drawing/2014/main" val="1884784352"/>
                    </a:ext>
                  </a:extLst>
                </a:gridCol>
              </a:tblGrid>
              <a:tr h="2686264">
                <a:tc>
                  <a:txBody>
                    <a:bodyPr/>
                    <a:lstStyle/>
                    <a:p>
                      <a:pPr algn="just"/>
                      <a:r>
                        <a:rPr lang="de-DE" dirty="0" err="1"/>
                        <a:t>invenit</a:t>
                      </a:r>
                      <a:r>
                        <a:rPr lang="de-DE" dirty="0"/>
                        <a:t> in hoc </a:t>
                      </a:r>
                      <a:r>
                        <a:rPr lang="de-DE" dirty="0" err="1"/>
                        <a:t>animali</a:t>
                      </a:r>
                      <a:r>
                        <a:rPr lang="de-DE" dirty="0"/>
                        <a:t> documenta </a:t>
                      </a:r>
                      <a:r>
                        <a:rPr lang="de-DE" dirty="0" err="1"/>
                        <a:t>saevitiae</a:t>
                      </a:r>
                      <a:r>
                        <a:rPr lang="de-DE" dirty="0"/>
                        <a:t> </a:t>
                      </a:r>
                      <a:r>
                        <a:rPr lang="de-DE" dirty="0" err="1"/>
                        <a:t>Vedius</a:t>
                      </a:r>
                      <a:r>
                        <a:rPr lang="de-DE" dirty="0"/>
                        <a:t> </a:t>
                      </a:r>
                      <a:r>
                        <a:rPr lang="de-DE" dirty="0" err="1"/>
                        <a:t>Pollio</a:t>
                      </a:r>
                      <a:r>
                        <a:rPr lang="de-DE" dirty="0"/>
                        <a:t>, </a:t>
                      </a:r>
                      <a:r>
                        <a:rPr lang="de-DE" dirty="0" err="1"/>
                        <a:t>eques</a:t>
                      </a:r>
                      <a:r>
                        <a:rPr lang="de-DE" dirty="0"/>
                        <a:t> Romanus ex </a:t>
                      </a:r>
                      <a:r>
                        <a:rPr lang="de-DE" dirty="0" err="1"/>
                        <a:t>amicis</a:t>
                      </a:r>
                      <a:r>
                        <a:rPr lang="de-DE" dirty="0"/>
                        <a:t> </a:t>
                      </a:r>
                      <a:r>
                        <a:rPr lang="de-DE" dirty="0" err="1"/>
                        <a:t>Divi</a:t>
                      </a:r>
                      <a:r>
                        <a:rPr lang="de-DE" dirty="0"/>
                        <a:t> Augusti, </a:t>
                      </a:r>
                      <a:r>
                        <a:rPr lang="de-DE" dirty="0" err="1"/>
                        <a:t>vivariis</a:t>
                      </a:r>
                      <a:r>
                        <a:rPr lang="de-DE" dirty="0"/>
                        <a:t> </a:t>
                      </a:r>
                      <a:r>
                        <a:rPr lang="de-DE" dirty="0" err="1"/>
                        <a:t>earum</a:t>
                      </a:r>
                      <a:r>
                        <a:rPr lang="de-DE" dirty="0"/>
                        <a:t> </a:t>
                      </a:r>
                      <a:r>
                        <a:rPr lang="de-DE" dirty="0" err="1"/>
                        <a:t>inmergens</a:t>
                      </a:r>
                      <a:r>
                        <a:rPr lang="de-DE" dirty="0"/>
                        <a:t> </a:t>
                      </a:r>
                      <a:r>
                        <a:rPr lang="de-DE" dirty="0" err="1"/>
                        <a:t>damnata</a:t>
                      </a:r>
                      <a:r>
                        <a:rPr lang="de-DE" dirty="0"/>
                        <a:t> </a:t>
                      </a:r>
                      <a:r>
                        <a:rPr lang="de-DE" dirty="0" err="1"/>
                        <a:t>mancipia</a:t>
                      </a:r>
                      <a:r>
                        <a:rPr lang="de-DE" dirty="0"/>
                        <a:t>, non </a:t>
                      </a:r>
                      <a:r>
                        <a:rPr lang="de-DE" dirty="0" err="1"/>
                        <a:t>tamquam</a:t>
                      </a:r>
                      <a:r>
                        <a:rPr lang="de-DE" dirty="0"/>
                        <a:t> ad hoc </a:t>
                      </a:r>
                      <a:r>
                        <a:rPr lang="de-DE" dirty="0" err="1"/>
                        <a:t>feris</a:t>
                      </a:r>
                      <a:r>
                        <a:rPr lang="de-DE" dirty="0"/>
                        <a:t> </a:t>
                      </a:r>
                      <a:r>
                        <a:rPr lang="de-DE" dirty="0" err="1"/>
                        <a:t>terrarum</a:t>
                      </a:r>
                      <a:r>
                        <a:rPr lang="de-DE" dirty="0"/>
                        <a:t> non </a:t>
                      </a:r>
                      <a:r>
                        <a:rPr lang="de-DE" dirty="0" err="1"/>
                        <a:t>sufficientibus</a:t>
                      </a:r>
                      <a:r>
                        <a:rPr lang="de-DE" dirty="0"/>
                        <a:t>, sed </a:t>
                      </a:r>
                      <a:r>
                        <a:rPr lang="de-DE" dirty="0" err="1"/>
                        <a:t>quia</a:t>
                      </a:r>
                      <a:r>
                        <a:rPr lang="de-DE" dirty="0"/>
                        <a:t> in </a:t>
                      </a:r>
                      <a:r>
                        <a:rPr lang="de-DE" dirty="0" err="1"/>
                        <a:t>alio</a:t>
                      </a:r>
                      <a:r>
                        <a:rPr lang="de-DE" dirty="0"/>
                        <a:t> genere </a:t>
                      </a:r>
                      <a:r>
                        <a:rPr lang="de-DE" dirty="0" err="1"/>
                        <a:t>totum</a:t>
                      </a:r>
                      <a:r>
                        <a:rPr lang="de-DE" dirty="0"/>
                        <a:t> </a:t>
                      </a:r>
                      <a:r>
                        <a:rPr lang="de-DE" dirty="0" err="1"/>
                        <a:t>pariter</a:t>
                      </a:r>
                      <a:r>
                        <a:rPr lang="de-DE" dirty="0"/>
                        <a:t> hominem </a:t>
                      </a:r>
                      <a:r>
                        <a:rPr lang="de-DE" dirty="0" err="1"/>
                        <a:t>distrahi</a:t>
                      </a:r>
                      <a:r>
                        <a:rPr lang="de-DE" dirty="0"/>
                        <a:t> </a:t>
                      </a:r>
                      <a:r>
                        <a:rPr lang="de-DE" dirty="0" err="1"/>
                        <a:t>spectare</a:t>
                      </a:r>
                      <a:r>
                        <a:rPr lang="de-DE" dirty="0"/>
                        <a:t> non </a:t>
                      </a:r>
                      <a:r>
                        <a:rPr lang="de-DE" dirty="0" err="1"/>
                        <a:t>poterat</a:t>
                      </a:r>
                      <a:r>
                        <a:rPr lang="de-DE" dirty="0"/>
                        <a:t>. </a:t>
                      </a:r>
                      <a:r>
                        <a:rPr lang="de-DE" dirty="0" err="1"/>
                        <a:t>ferunt</a:t>
                      </a:r>
                      <a:r>
                        <a:rPr lang="de-DE" dirty="0"/>
                        <a:t> </a:t>
                      </a:r>
                      <a:r>
                        <a:rPr lang="de-DE" dirty="0" err="1"/>
                        <a:t>aceti</a:t>
                      </a:r>
                      <a:r>
                        <a:rPr lang="de-DE" dirty="0"/>
                        <a:t> </a:t>
                      </a:r>
                      <a:r>
                        <a:rPr lang="de-DE" dirty="0" err="1"/>
                        <a:t>gustu</a:t>
                      </a:r>
                      <a:r>
                        <a:rPr lang="de-DE" dirty="0"/>
                        <a:t> </a:t>
                      </a:r>
                      <a:r>
                        <a:rPr lang="de-DE" dirty="0" err="1"/>
                        <a:t>praecipue</a:t>
                      </a:r>
                      <a:r>
                        <a:rPr lang="de-DE" dirty="0"/>
                        <a:t> </a:t>
                      </a:r>
                      <a:r>
                        <a:rPr lang="de-DE" dirty="0" err="1"/>
                        <a:t>eas</a:t>
                      </a:r>
                      <a:r>
                        <a:rPr lang="de-DE" dirty="0"/>
                        <a:t> in </a:t>
                      </a:r>
                      <a:r>
                        <a:rPr lang="de-DE" dirty="0" err="1"/>
                        <a:t>rabiem</a:t>
                      </a:r>
                      <a:r>
                        <a:rPr lang="de-DE" dirty="0"/>
                        <a:t> </a:t>
                      </a:r>
                      <a:r>
                        <a:rPr lang="de-DE" dirty="0" err="1"/>
                        <a:t>agi</a:t>
                      </a:r>
                      <a:r>
                        <a:rPr lang="de-DE" dirty="0"/>
                        <a:t>. </a:t>
                      </a:r>
                    </a:p>
                    <a:p>
                      <a:pPr algn="just"/>
                      <a:endParaRPr lang="de-DE" dirty="0"/>
                    </a:p>
                    <a:p>
                      <a:pPr algn="just"/>
                      <a:r>
                        <a:rPr lang="de-DE" dirty="0"/>
                        <a:t>(Plin. nat. 9,77)</a:t>
                      </a:r>
                    </a:p>
                  </a:txBody>
                  <a:tcPr/>
                </a:tc>
                <a:tc>
                  <a:txBody>
                    <a:bodyPr/>
                    <a:lstStyle/>
                    <a:p>
                      <a:pPr algn="just"/>
                      <a:r>
                        <a:rPr lang="de-DE" dirty="0"/>
                        <a:t>Der römische Ritter </a:t>
                      </a:r>
                      <a:r>
                        <a:rPr lang="de-DE" dirty="0" err="1"/>
                        <a:t>Vedius</a:t>
                      </a:r>
                      <a:r>
                        <a:rPr lang="de-DE" dirty="0"/>
                        <a:t> </a:t>
                      </a:r>
                      <a:r>
                        <a:rPr lang="de-DE" dirty="0" err="1"/>
                        <a:t>Pollio</a:t>
                      </a:r>
                      <a:r>
                        <a:rPr lang="de-DE" dirty="0"/>
                        <a:t>, einer der Freunde des göttlichen Augustus, fand in diesem Tier ein Mittel, seine Grausamkeit augenfällig zu beweisen, indem er in die </a:t>
                      </a:r>
                      <a:r>
                        <a:rPr lang="de-DE" dirty="0" err="1"/>
                        <a:t>Muränenteiche</a:t>
                      </a:r>
                      <a:r>
                        <a:rPr lang="de-DE" dirty="0"/>
                        <a:t> verurteilte Sklaven werfen ließ, als ob die wilden Tiere des Landes dafür nicht genügt hätten, sondern weil er bei keiner anderen Tierart sehen konnte, wie der ganze Mensch auf einmal zerrissen wird. Vor allem durch den </a:t>
                      </a:r>
                      <a:r>
                        <a:rPr lang="de-DE" dirty="0" err="1"/>
                        <a:t>Genuß</a:t>
                      </a:r>
                      <a:r>
                        <a:rPr lang="de-DE" dirty="0"/>
                        <a:t> des Essigs sollen sie in Wut geraten. </a:t>
                      </a:r>
                    </a:p>
                  </a:txBody>
                  <a:tcPr/>
                </a:tc>
                <a:extLst>
                  <a:ext uri="{0D108BD9-81ED-4DB2-BD59-A6C34878D82A}">
                    <a16:rowId xmlns:a16="http://schemas.microsoft.com/office/drawing/2014/main" val="2717397972"/>
                  </a:ext>
                </a:extLst>
              </a:tr>
            </a:tbl>
          </a:graphicData>
        </a:graphic>
      </p:graphicFrame>
      <p:sp>
        <p:nvSpPr>
          <p:cNvPr id="4" name="Textfeld 3">
            <a:extLst>
              <a:ext uri="{FF2B5EF4-FFF2-40B4-BE49-F238E27FC236}">
                <a16:creationId xmlns:a16="http://schemas.microsoft.com/office/drawing/2014/main" id="{6C5918C0-9356-49B5-AE2A-731FF6B12383}"/>
              </a:ext>
            </a:extLst>
          </p:cNvPr>
          <p:cNvSpPr txBox="1"/>
          <p:nvPr/>
        </p:nvSpPr>
        <p:spPr>
          <a:xfrm>
            <a:off x="2333625" y="4848225"/>
            <a:ext cx="10058400" cy="523220"/>
          </a:xfrm>
          <a:prstGeom prst="rect">
            <a:avLst/>
          </a:prstGeom>
          <a:noFill/>
        </p:spPr>
        <p:txBody>
          <a:bodyPr wrap="square" rtlCol="0">
            <a:spAutoFit/>
          </a:bodyPr>
          <a:lstStyle/>
          <a:p>
            <a:r>
              <a:rPr lang="de-DE" sz="2800" b="1" dirty="0"/>
              <a:t>Welche Rolle spielt diese Geschichte im Roman?</a:t>
            </a:r>
          </a:p>
        </p:txBody>
      </p:sp>
    </p:spTree>
    <p:extLst>
      <p:ext uri="{BB962C8B-B14F-4D97-AF65-F5344CB8AC3E}">
        <p14:creationId xmlns:p14="http://schemas.microsoft.com/office/powerpoint/2010/main" val="1439037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1CC02-49A9-4AAF-ADEE-247259D1C710}"/>
              </a:ext>
            </a:extLst>
          </p:cNvPr>
          <p:cNvSpPr>
            <a:spLocks noGrp="1"/>
          </p:cNvSpPr>
          <p:nvPr>
            <p:ph type="title"/>
          </p:nvPr>
        </p:nvSpPr>
        <p:spPr>
          <a:xfrm>
            <a:off x="555072" y="273479"/>
            <a:ext cx="9687886" cy="1371600"/>
          </a:xfrm>
        </p:spPr>
        <p:txBody>
          <a:bodyPr>
            <a:normAutofit/>
          </a:bodyPr>
          <a:lstStyle/>
          <a:p>
            <a:r>
              <a:rPr lang="de-DE" sz="4400" dirty="0"/>
              <a:t>b) Riesen am Vesuv </a:t>
            </a:r>
            <a:br>
              <a:rPr lang="de-DE" sz="4400" dirty="0"/>
            </a:br>
            <a:r>
              <a:rPr lang="de-DE" sz="2800" dirty="0"/>
              <a:t>(Pompeji: Mars, Hora </a:t>
            </a:r>
            <a:r>
              <a:rPr lang="de-DE" sz="2800" dirty="0" err="1"/>
              <a:t>undecima</a:t>
            </a:r>
            <a:r>
              <a:rPr lang="de-DE" sz="2800" dirty="0"/>
              <a:t>/Merkur, Hora </a:t>
            </a:r>
            <a:r>
              <a:rPr lang="de-DE" sz="2800" dirty="0" err="1"/>
              <a:t>septima</a:t>
            </a:r>
            <a:r>
              <a:rPr lang="de-DE" sz="2800" dirty="0"/>
              <a:t>)</a:t>
            </a:r>
            <a:endParaRPr lang="de-DE" sz="4400" dirty="0"/>
          </a:p>
        </p:txBody>
      </p:sp>
      <p:graphicFrame>
        <p:nvGraphicFramePr>
          <p:cNvPr id="3" name="Tabelle 3">
            <a:extLst>
              <a:ext uri="{FF2B5EF4-FFF2-40B4-BE49-F238E27FC236}">
                <a16:creationId xmlns:a16="http://schemas.microsoft.com/office/drawing/2014/main" id="{93592270-93E4-499D-8C71-B8FDA740C8E1}"/>
              </a:ext>
            </a:extLst>
          </p:cNvPr>
          <p:cNvGraphicFramePr>
            <a:graphicFrameLocks noGrp="1"/>
          </p:cNvGraphicFramePr>
          <p:nvPr>
            <p:extLst>
              <p:ext uri="{D42A27DB-BD31-4B8C-83A1-F6EECF244321}">
                <p14:modId xmlns:p14="http://schemas.microsoft.com/office/powerpoint/2010/main" val="3641200480"/>
              </p:ext>
            </p:extLst>
          </p:nvPr>
        </p:nvGraphicFramePr>
        <p:xfrm>
          <a:off x="1947411" y="1961237"/>
          <a:ext cx="8128000" cy="33832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682895305"/>
                    </a:ext>
                  </a:extLst>
                </a:gridCol>
              </a:tblGrid>
              <a:tr h="370840">
                <a:tc>
                  <a:txBody>
                    <a:bodyPr/>
                    <a:lstStyle/>
                    <a:p>
                      <a:pPr algn="just"/>
                      <a:r>
                        <a:rPr lang="de-DE" sz="2400" dirty="0"/>
                        <a:t>(2) Das Ganze nahm folgenden Verlauf: Zahlreiche riesengroße Männer, die alles Menschenmaß übertrafen – Erscheinungen, wie man die Giganten im Bilde darstellt -, waren bald auf dem Berge, bald in dessen Umland und in den Städten zu sehen , wie sie bei Tag und bei Nacht über der Erde herumwanderten und ebenso auch durch die Luft dahinzogen.</a:t>
                      </a:r>
                    </a:p>
                    <a:p>
                      <a:pPr algn="just"/>
                      <a:endParaRPr lang="de-DE" sz="2400" dirty="0"/>
                    </a:p>
                    <a:p>
                      <a:pPr algn="just"/>
                      <a:r>
                        <a:rPr lang="de-DE" sz="2400" dirty="0"/>
                        <a:t>(Cass. </a:t>
                      </a:r>
                      <a:r>
                        <a:rPr lang="de-DE" sz="2400" dirty="0" err="1"/>
                        <a:t>Dio</a:t>
                      </a:r>
                      <a:r>
                        <a:rPr lang="de-DE" sz="2400" dirty="0"/>
                        <a:t> – Epitome Buch 66)</a:t>
                      </a:r>
                    </a:p>
                  </a:txBody>
                  <a:tcPr/>
                </a:tc>
                <a:extLst>
                  <a:ext uri="{0D108BD9-81ED-4DB2-BD59-A6C34878D82A}">
                    <a16:rowId xmlns:a16="http://schemas.microsoft.com/office/drawing/2014/main" val="691380670"/>
                  </a:ext>
                </a:extLst>
              </a:tr>
            </a:tbl>
          </a:graphicData>
        </a:graphic>
      </p:graphicFrame>
    </p:spTree>
    <p:extLst>
      <p:ext uri="{BB962C8B-B14F-4D97-AF65-F5344CB8AC3E}">
        <p14:creationId xmlns:p14="http://schemas.microsoft.com/office/powerpoint/2010/main" val="336139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1CC02-49A9-4AAF-ADEE-247259D1C710}"/>
              </a:ext>
            </a:extLst>
          </p:cNvPr>
          <p:cNvSpPr>
            <a:spLocks noGrp="1"/>
          </p:cNvSpPr>
          <p:nvPr>
            <p:ph type="title"/>
          </p:nvPr>
        </p:nvSpPr>
        <p:spPr>
          <a:xfrm>
            <a:off x="555072" y="273479"/>
            <a:ext cx="9687886" cy="1371600"/>
          </a:xfrm>
        </p:spPr>
        <p:txBody>
          <a:bodyPr>
            <a:normAutofit/>
          </a:bodyPr>
          <a:lstStyle/>
          <a:p>
            <a:r>
              <a:rPr lang="de-DE" sz="4400" dirty="0"/>
              <a:t>b) Riesen am Vesuv </a:t>
            </a:r>
            <a:br>
              <a:rPr lang="de-DE" sz="4400" dirty="0"/>
            </a:br>
            <a:r>
              <a:rPr lang="de-DE" sz="2800" dirty="0"/>
              <a:t>(Pompeji: Mars, Hora </a:t>
            </a:r>
            <a:r>
              <a:rPr lang="de-DE" sz="2800" dirty="0" err="1"/>
              <a:t>undecima</a:t>
            </a:r>
            <a:r>
              <a:rPr lang="de-DE" sz="2800" dirty="0"/>
              <a:t>/Merkur, Hora </a:t>
            </a:r>
            <a:r>
              <a:rPr lang="de-DE" sz="2800" dirty="0" err="1"/>
              <a:t>septima</a:t>
            </a:r>
            <a:r>
              <a:rPr lang="de-DE" sz="2800" dirty="0"/>
              <a:t>)</a:t>
            </a:r>
            <a:endParaRPr lang="de-DE" sz="4400" dirty="0"/>
          </a:p>
        </p:txBody>
      </p:sp>
      <p:graphicFrame>
        <p:nvGraphicFramePr>
          <p:cNvPr id="3" name="Tabelle 3">
            <a:extLst>
              <a:ext uri="{FF2B5EF4-FFF2-40B4-BE49-F238E27FC236}">
                <a16:creationId xmlns:a16="http://schemas.microsoft.com/office/drawing/2014/main" id="{93592270-93E4-499D-8C71-B8FDA740C8E1}"/>
              </a:ext>
            </a:extLst>
          </p:cNvPr>
          <p:cNvGraphicFramePr>
            <a:graphicFrameLocks noGrp="1"/>
          </p:cNvGraphicFramePr>
          <p:nvPr>
            <p:extLst>
              <p:ext uri="{D42A27DB-BD31-4B8C-83A1-F6EECF244321}">
                <p14:modId xmlns:p14="http://schemas.microsoft.com/office/powerpoint/2010/main" val="3043356470"/>
              </p:ext>
            </p:extLst>
          </p:nvPr>
        </p:nvGraphicFramePr>
        <p:xfrm>
          <a:off x="1861686" y="1737360"/>
          <a:ext cx="8128000" cy="33832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682895305"/>
                    </a:ext>
                  </a:extLst>
                </a:gridCol>
              </a:tblGrid>
              <a:tr h="370840">
                <a:tc>
                  <a:txBody>
                    <a:bodyPr/>
                    <a:lstStyle/>
                    <a:p>
                      <a:pPr algn="just"/>
                      <a:r>
                        <a:rPr lang="de-DE" sz="2400" dirty="0"/>
                        <a:t>(2) Das Ganze nahm folgenden Verlauf: Zahlreiche riesengroße Männer, die alles Menschenmaß übertrafen – Erscheinungen, wie man die Giganten im Bilde darstellt -, waren bald auf dem Berge, bald in dessen Umland und in den Städten zu sehen , wie sie bei Tag und bei Nacht über der Erde herumwanderten und ebenso auch durch die Luft dahinzogen.</a:t>
                      </a:r>
                    </a:p>
                    <a:p>
                      <a:pPr algn="just"/>
                      <a:endParaRPr lang="de-DE" sz="2400" dirty="0"/>
                    </a:p>
                    <a:p>
                      <a:pPr algn="just"/>
                      <a:r>
                        <a:rPr lang="de-DE" sz="2400" dirty="0"/>
                        <a:t>(Cass. </a:t>
                      </a:r>
                      <a:r>
                        <a:rPr lang="de-DE" sz="2400" dirty="0" err="1"/>
                        <a:t>Dio</a:t>
                      </a:r>
                      <a:r>
                        <a:rPr lang="de-DE" sz="2400" dirty="0"/>
                        <a:t> – Epitome Buch 66)</a:t>
                      </a:r>
                    </a:p>
                  </a:txBody>
                  <a:tcPr/>
                </a:tc>
                <a:extLst>
                  <a:ext uri="{0D108BD9-81ED-4DB2-BD59-A6C34878D82A}">
                    <a16:rowId xmlns:a16="http://schemas.microsoft.com/office/drawing/2014/main" val="691380670"/>
                  </a:ext>
                </a:extLst>
              </a:tr>
            </a:tbl>
          </a:graphicData>
        </a:graphic>
      </p:graphicFrame>
      <p:sp>
        <p:nvSpPr>
          <p:cNvPr id="4" name="Textfeld 3">
            <a:extLst>
              <a:ext uri="{FF2B5EF4-FFF2-40B4-BE49-F238E27FC236}">
                <a16:creationId xmlns:a16="http://schemas.microsoft.com/office/drawing/2014/main" id="{BCE96700-3FE0-44CD-B77E-A408FC1C44E4}"/>
              </a:ext>
            </a:extLst>
          </p:cNvPr>
          <p:cNvSpPr txBox="1"/>
          <p:nvPr/>
        </p:nvSpPr>
        <p:spPr>
          <a:xfrm>
            <a:off x="1019175" y="5581650"/>
            <a:ext cx="10401300" cy="461665"/>
          </a:xfrm>
          <a:prstGeom prst="rect">
            <a:avLst/>
          </a:prstGeom>
          <a:noFill/>
        </p:spPr>
        <p:txBody>
          <a:bodyPr wrap="square" rtlCol="0">
            <a:spAutoFit/>
          </a:bodyPr>
          <a:lstStyle/>
          <a:p>
            <a:r>
              <a:rPr lang="de-DE" sz="2400" b="1" dirty="0"/>
              <a:t>Worum handelte es sich laut des Romans in der Realität bei den „Riesen“?</a:t>
            </a:r>
          </a:p>
        </p:txBody>
      </p:sp>
    </p:spTree>
    <p:extLst>
      <p:ext uri="{BB962C8B-B14F-4D97-AF65-F5344CB8AC3E}">
        <p14:creationId xmlns:p14="http://schemas.microsoft.com/office/powerpoint/2010/main" val="411148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BDC24-A042-459E-86A4-6637ABCDB8DD}"/>
              </a:ext>
            </a:extLst>
          </p:cNvPr>
          <p:cNvSpPr>
            <a:spLocks noGrp="1"/>
          </p:cNvSpPr>
          <p:nvPr>
            <p:ph type="title"/>
          </p:nvPr>
        </p:nvSpPr>
        <p:spPr>
          <a:xfrm>
            <a:off x="588628" y="298646"/>
            <a:ext cx="10058400" cy="1371600"/>
          </a:xfrm>
        </p:spPr>
        <p:txBody>
          <a:bodyPr/>
          <a:lstStyle/>
          <a:p>
            <a:r>
              <a:rPr lang="de-DE" dirty="0"/>
              <a:t>Gliederung </a:t>
            </a:r>
          </a:p>
        </p:txBody>
      </p:sp>
      <p:sp>
        <p:nvSpPr>
          <p:cNvPr id="4" name="Textfeld 3">
            <a:extLst>
              <a:ext uri="{FF2B5EF4-FFF2-40B4-BE49-F238E27FC236}">
                <a16:creationId xmlns:a16="http://schemas.microsoft.com/office/drawing/2014/main" id="{1A6016C8-D09E-4F5E-84E5-641749A9A87F}"/>
              </a:ext>
            </a:extLst>
          </p:cNvPr>
          <p:cNvSpPr txBox="1"/>
          <p:nvPr/>
        </p:nvSpPr>
        <p:spPr>
          <a:xfrm>
            <a:off x="990600" y="1518406"/>
            <a:ext cx="9975908" cy="3687356"/>
          </a:xfrm>
          <a:prstGeom prst="rect">
            <a:avLst/>
          </a:prstGeom>
          <a:noFill/>
        </p:spPr>
        <p:txBody>
          <a:bodyPr wrap="square" rtlCol="0">
            <a:spAutoFit/>
          </a:bodyPr>
          <a:lstStyle/>
          <a:p>
            <a:pPr marL="400050" indent="-400050">
              <a:lnSpc>
                <a:spcPct val="200000"/>
              </a:lnSpc>
              <a:buFont typeface="+mj-lt"/>
              <a:buAutoNum type="romanUcPeriod"/>
            </a:pPr>
            <a:r>
              <a:rPr lang="de-DE" sz="2400" dirty="0"/>
              <a:t>Allgemeine Informationen zu Buch &amp; Autor </a:t>
            </a:r>
          </a:p>
          <a:p>
            <a:pPr marL="400050" indent="-400050">
              <a:lnSpc>
                <a:spcPct val="200000"/>
              </a:lnSpc>
              <a:buFont typeface="+mj-lt"/>
              <a:buAutoNum type="romanUcPeriod"/>
            </a:pPr>
            <a:r>
              <a:rPr lang="de-DE" sz="2400" dirty="0"/>
              <a:t>Aktualität &amp; Relevanz des Buches</a:t>
            </a:r>
          </a:p>
          <a:p>
            <a:pPr marL="400050" indent="-400050">
              <a:lnSpc>
                <a:spcPct val="200000"/>
              </a:lnSpc>
              <a:buFont typeface="+mj-lt"/>
              <a:buAutoNum type="romanUcPeriod"/>
            </a:pPr>
            <a:r>
              <a:rPr lang="de-DE" sz="2400" dirty="0"/>
              <a:t>„Pompeji“ als Vermittler der antiken Literatur (ausgewählte Beispiele)</a:t>
            </a:r>
          </a:p>
          <a:p>
            <a:pPr marL="400050" indent="-400050">
              <a:lnSpc>
                <a:spcPct val="200000"/>
              </a:lnSpc>
              <a:buFont typeface="+mj-lt"/>
              <a:buAutoNum type="romanUcPeriod"/>
            </a:pPr>
            <a:r>
              <a:rPr lang="de-DE" sz="2400" dirty="0"/>
              <a:t>Notwendigkeit der Überarbeitung ? </a:t>
            </a:r>
          </a:p>
          <a:p>
            <a:pPr marL="400050" indent="-400050">
              <a:lnSpc>
                <a:spcPct val="200000"/>
              </a:lnSpc>
              <a:buFont typeface="+mj-lt"/>
              <a:buAutoNum type="romanUcPeriod"/>
            </a:pPr>
            <a:r>
              <a:rPr lang="de-DE" sz="2400" dirty="0"/>
              <a:t>Meinungsaustausch zum Buch</a:t>
            </a:r>
            <a:endParaRPr lang="de-DE" dirty="0"/>
          </a:p>
        </p:txBody>
      </p:sp>
    </p:spTree>
    <p:extLst>
      <p:ext uri="{BB962C8B-B14F-4D97-AF65-F5344CB8AC3E}">
        <p14:creationId xmlns:p14="http://schemas.microsoft.com/office/powerpoint/2010/main" val="202797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c) Sibylle von </a:t>
            </a:r>
            <a:r>
              <a:rPr lang="de-DE" sz="4400" dirty="0" err="1"/>
              <a:t>Cumae</a:t>
            </a:r>
            <a:r>
              <a:rPr lang="de-DE" sz="4400" dirty="0"/>
              <a:t> </a:t>
            </a:r>
            <a:r>
              <a:rPr lang="de-DE" sz="2800" dirty="0"/>
              <a:t>(Pompeji: Mars, Hora </a:t>
            </a:r>
            <a:r>
              <a:rPr lang="de-DE" sz="2800" dirty="0" err="1"/>
              <a:t>duodecima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extLst>
              <p:ext uri="{D42A27DB-BD31-4B8C-83A1-F6EECF244321}">
                <p14:modId xmlns:p14="http://schemas.microsoft.com/office/powerpoint/2010/main" val="228054277"/>
              </p:ext>
            </p:extLst>
          </p:nvPr>
        </p:nvGraphicFramePr>
        <p:xfrm>
          <a:off x="605406" y="1432560"/>
          <a:ext cx="10981188" cy="3992880"/>
        </p:xfrm>
        <a:graphic>
          <a:graphicData uri="http://schemas.openxmlformats.org/drawingml/2006/table">
            <a:tbl>
              <a:tblPr firstRow="1" bandRow="1">
                <a:tableStyleId>{5C22544A-7EE6-4342-B048-85BDC9FD1C3A}</a:tableStyleId>
              </a:tblPr>
              <a:tblGrid>
                <a:gridCol w="6188502">
                  <a:extLst>
                    <a:ext uri="{9D8B030D-6E8A-4147-A177-3AD203B41FA5}">
                      <a16:colId xmlns:a16="http://schemas.microsoft.com/office/drawing/2014/main" val="1765085532"/>
                    </a:ext>
                  </a:extLst>
                </a:gridCol>
                <a:gridCol w="4792686">
                  <a:extLst>
                    <a:ext uri="{9D8B030D-6E8A-4147-A177-3AD203B41FA5}">
                      <a16:colId xmlns:a16="http://schemas.microsoft.com/office/drawing/2014/main" val="1884784352"/>
                    </a:ext>
                  </a:extLst>
                </a:gridCol>
              </a:tblGrid>
              <a:tr h="2686264">
                <a:tc>
                  <a:txBody>
                    <a:bodyPr/>
                    <a:lstStyle/>
                    <a:p>
                      <a:pPr algn="just"/>
                      <a:r>
                        <a:rPr lang="de-DE" dirty="0"/>
                        <a:t>Sic </a:t>
                      </a:r>
                      <a:r>
                        <a:rPr lang="de-DE" dirty="0" err="1"/>
                        <a:t>fatur</a:t>
                      </a:r>
                      <a:r>
                        <a:rPr lang="de-DE" dirty="0"/>
                        <a:t> </a:t>
                      </a:r>
                      <a:r>
                        <a:rPr lang="de-DE" dirty="0" err="1"/>
                        <a:t>lacrimans</a:t>
                      </a:r>
                      <a:r>
                        <a:rPr lang="de-DE" dirty="0"/>
                        <a:t> </a:t>
                      </a:r>
                      <a:r>
                        <a:rPr lang="de-DE" dirty="0" err="1"/>
                        <a:t>classique</a:t>
                      </a:r>
                      <a:r>
                        <a:rPr lang="de-DE" dirty="0"/>
                        <a:t> </a:t>
                      </a:r>
                      <a:r>
                        <a:rPr lang="de-DE" dirty="0" err="1"/>
                        <a:t>immittit</a:t>
                      </a:r>
                      <a:r>
                        <a:rPr lang="de-DE" dirty="0"/>
                        <a:t> </a:t>
                      </a:r>
                      <a:r>
                        <a:rPr lang="de-DE" dirty="0" err="1"/>
                        <a:t>habenas</a:t>
                      </a:r>
                      <a:r>
                        <a:rPr lang="de-DE" dirty="0"/>
                        <a:t> </a:t>
                      </a:r>
                    </a:p>
                    <a:p>
                      <a:pPr algn="just"/>
                      <a:r>
                        <a:rPr lang="de-DE" dirty="0"/>
                        <a:t>et </a:t>
                      </a:r>
                      <a:r>
                        <a:rPr lang="de-DE" dirty="0" err="1"/>
                        <a:t>tandem</a:t>
                      </a:r>
                      <a:r>
                        <a:rPr lang="de-DE" dirty="0"/>
                        <a:t> </a:t>
                      </a:r>
                      <a:r>
                        <a:rPr lang="de-DE" dirty="0" err="1"/>
                        <a:t>Euboicis</a:t>
                      </a:r>
                      <a:r>
                        <a:rPr lang="de-DE" dirty="0"/>
                        <a:t> </a:t>
                      </a:r>
                      <a:r>
                        <a:rPr lang="de-DE" dirty="0" err="1"/>
                        <a:t>Cumarum</a:t>
                      </a:r>
                      <a:r>
                        <a:rPr lang="de-DE" dirty="0"/>
                        <a:t> </a:t>
                      </a:r>
                      <a:r>
                        <a:rPr lang="de-DE" dirty="0" err="1"/>
                        <a:t>adlabitur</a:t>
                      </a:r>
                      <a:r>
                        <a:rPr lang="de-DE" dirty="0"/>
                        <a:t> </a:t>
                      </a:r>
                      <a:r>
                        <a:rPr lang="de-DE" dirty="0" err="1"/>
                        <a:t>oris</a:t>
                      </a:r>
                      <a:r>
                        <a:rPr lang="de-DE" dirty="0"/>
                        <a:t>. </a:t>
                      </a:r>
                    </a:p>
                    <a:p>
                      <a:pPr algn="just"/>
                      <a:r>
                        <a:rPr lang="de-DE" dirty="0" err="1"/>
                        <a:t>obvertunt</a:t>
                      </a:r>
                      <a:r>
                        <a:rPr lang="de-DE" dirty="0"/>
                        <a:t> </a:t>
                      </a:r>
                      <a:r>
                        <a:rPr lang="de-DE" dirty="0" err="1"/>
                        <a:t>pelago</a:t>
                      </a:r>
                      <a:r>
                        <a:rPr lang="de-DE" dirty="0"/>
                        <a:t> </a:t>
                      </a:r>
                      <a:r>
                        <a:rPr lang="de-DE" dirty="0" err="1"/>
                        <a:t>proras</a:t>
                      </a:r>
                      <a:r>
                        <a:rPr lang="de-DE" dirty="0"/>
                        <a:t>; </a:t>
                      </a:r>
                      <a:r>
                        <a:rPr lang="de-DE" dirty="0" err="1"/>
                        <a:t>tum</a:t>
                      </a:r>
                      <a:r>
                        <a:rPr lang="de-DE" dirty="0"/>
                        <a:t> </a:t>
                      </a:r>
                      <a:r>
                        <a:rPr lang="de-DE" dirty="0" err="1"/>
                        <a:t>dente</a:t>
                      </a:r>
                      <a:r>
                        <a:rPr lang="de-DE" dirty="0"/>
                        <a:t> </a:t>
                      </a:r>
                      <a:r>
                        <a:rPr lang="de-DE" dirty="0" err="1"/>
                        <a:t>tenaci</a:t>
                      </a:r>
                      <a:r>
                        <a:rPr lang="de-DE" dirty="0"/>
                        <a:t> </a:t>
                      </a:r>
                    </a:p>
                    <a:p>
                      <a:pPr algn="just"/>
                      <a:r>
                        <a:rPr lang="de-DE" dirty="0"/>
                        <a:t>ancora </a:t>
                      </a:r>
                      <a:r>
                        <a:rPr lang="de-DE" dirty="0" err="1"/>
                        <a:t>fundabat</a:t>
                      </a:r>
                      <a:r>
                        <a:rPr lang="de-DE" dirty="0"/>
                        <a:t> </a:t>
                      </a:r>
                      <a:r>
                        <a:rPr lang="de-DE" dirty="0" err="1"/>
                        <a:t>navis</a:t>
                      </a:r>
                      <a:r>
                        <a:rPr lang="de-DE" dirty="0"/>
                        <a:t> et </a:t>
                      </a:r>
                      <a:r>
                        <a:rPr lang="de-DE" dirty="0" err="1"/>
                        <a:t>litora</a:t>
                      </a:r>
                      <a:r>
                        <a:rPr lang="de-DE" dirty="0"/>
                        <a:t> </a:t>
                      </a:r>
                      <a:r>
                        <a:rPr lang="de-DE" dirty="0" err="1"/>
                        <a:t>curvae</a:t>
                      </a:r>
                      <a:r>
                        <a:rPr lang="de-DE" dirty="0"/>
                        <a:t> </a:t>
                      </a:r>
                    </a:p>
                    <a:p>
                      <a:pPr algn="just"/>
                      <a:r>
                        <a:rPr lang="de-DE" dirty="0" err="1"/>
                        <a:t>praetexunt</a:t>
                      </a:r>
                      <a:r>
                        <a:rPr lang="de-DE" dirty="0"/>
                        <a:t> </a:t>
                      </a:r>
                      <a:r>
                        <a:rPr lang="de-DE" dirty="0" err="1"/>
                        <a:t>puppes</a:t>
                      </a:r>
                      <a:r>
                        <a:rPr lang="de-DE" dirty="0"/>
                        <a:t>. </a:t>
                      </a:r>
                      <a:r>
                        <a:rPr lang="de-DE" dirty="0" err="1"/>
                        <a:t>iuvenum</a:t>
                      </a:r>
                      <a:r>
                        <a:rPr lang="de-DE" dirty="0"/>
                        <a:t> </a:t>
                      </a:r>
                      <a:r>
                        <a:rPr lang="de-DE" dirty="0" err="1"/>
                        <a:t>manus</a:t>
                      </a:r>
                      <a:r>
                        <a:rPr lang="de-DE" dirty="0"/>
                        <a:t> </a:t>
                      </a:r>
                      <a:r>
                        <a:rPr lang="de-DE" dirty="0" err="1"/>
                        <a:t>emicat</a:t>
                      </a:r>
                      <a:r>
                        <a:rPr lang="de-DE" dirty="0"/>
                        <a:t> </a:t>
                      </a:r>
                      <a:r>
                        <a:rPr lang="de-DE" dirty="0" err="1"/>
                        <a:t>ardens</a:t>
                      </a:r>
                      <a:r>
                        <a:rPr lang="de-DE" dirty="0"/>
                        <a:t> 5 </a:t>
                      </a:r>
                    </a:p>
                    <a:p>
                      <a:pPr algn="just"/>
                      <a:r>
                        <a:rPr lang="de-DE" dirty="0" err="1"/>
                        <a:t>litus</a:t>
                      </a:r>
                      <a:r>
                        <a:rPr lang="de-DE" dirty="0"/>
                        <a:t> in </a:t>
                      </a:r>
                      <a:r>
                        <a:rPr lang="de-DE" dirty="0" err="1"/>
                        <a:t>Hesperium</a:t>
                      </a:r>
                      <a:r>
                        <a:rPr lang="de-DE" dirty="0"/>
                        <a:t>; </a:t>
                      </a:r>
                      <a:r>
                        <a:rPr lang="de-DE" dirty="0" err="1"/>
                        <a:t>quaerit</a:t>
                      </a:r>
                      <a:r>
                        <a:rPr lang="de-DE" dirty="0"/>
                        <a:t> pars </a:t>
                      </a:r>
                      <a:r>
                        <a:rPr lang="de-DE" dirty="0" err="1"/>
                        <a:t>semina</a:t>
                      </a:r>
                      <a:r>
                        <a:rPr lang="de-DE" dirty="0"/>
                        <a:t> </a:t>
                      </a:r>
                      <a:r>
                        <a:rPr lang="de-DE" dirty="0" err="1"/>
                        <a:t>flammae</a:t>
                      </a:r>
                      <a:r>
                        <a:rPr lang="de-DE" dirty="0"/>
                        <a:t> </a:t>
                      </a:r>
                    </a:p>
                    <a:p>
                      <a:pPr algn="just"/>
                      <a:r>
                        <a:rPr lang="de-DE" dirty="0" err="1"/>
                        <a:t>abstrusa</a:t>
                      </a:r>
                      <a:r>
                        <a:rPr lang="de-DE" dirty="0"/>
                        <a:t> in </a:t>
                      </a:r>
                      <a:r>
                        <a:rPr lang="de-DE" dirty="0" err="1"/>
                        <a:t>venis</a:t>
                      </a:r>
                      <a:r>
                        <a:rPr lang="de-DE" dirty="0"/>
                        <a:t> </a:t>
                      </a:r>
                      <a:r>
                        <a:rPr lang="de-DE" dirty="0" err="1"/>
                        <a:t>silicis</a:t>
                      </a:r>
                      <a:r>
                        <a:rPr lang="de-DE" dirty="0"/>
                        <a:t>, pars </a:t>
                      </a:r>
                      <a:r>
                        <a:rPr lang="de-DE" dirty="0" err="1"/>
                        <a:t>densa</a:t>
                      </a:r>
                      <a:r>
                        <a:rPr lang="de-DE" dirty="0"/>
                        <a:t> </a:t>
                      </a:r>
                      <a:r>
                        <a:rPr lang="de-DE" dirty="0" err="1"/>
                        <a:t>ferarum</a:t>
                      </a:r>
                      <a:r>
                        <a:rPr lang="de-DE" dirty="0"/>
                        <a:t> </a:t>
                      </a:r>
                    </a:p>
                    <a:p>
                      <a:pPr algn="just"/>
                      <a:r>
                        <a:rPr lang="de-DE" dirty="0" err="1"/>
                        <a:t>tecta</a:t>
                      </a:r>
                      <a:r>
                        <a:rPr lang="de-DE" dirty="0"/>
                        <a:t> </a:t>
                      </a:r>
                      <a:r>
                        <a:rPr lang="de-DE" dirty="0" err="1"/>
                        <a:t>rapit</a:t>
                      </a:r>
                      <a:r>
                        <a:rPr lang="de-DE" dirty="0"/>
                        <a:t> </a:t>
                      </a:r>
                      <a:r>
                        <a:rPr lang="de-DE" dirty="0" err="1"/>
                        <a:t>silvas</a:t>
                      </a:r>
                      <a:r>
                        <a:rPr lang="de-DE" dirty="0"/>
                        <a:t> </a:t>
                      </a:r>
                      <a:r>
                        <a:rPr lang="de-DE" dirty="0" err="1"/>
                        <a:t>inventaque</a:t>
                      </a:r>
                      <a:r>
                        <a:rPr lang="de-DE" dirty="0"/>
                        <a:t> </a:t>
                      </a:r>
                      <a:r>
                        <a:rPr lang="de-DE" dirty="0" err="1"/>
                        <a:t>flumina</a:t>
                      </a:r>
                      <a:r>
                        <a:rPr lang="de-DE" dirty="0"/>
                        <a:t> </a:t>
                      </a:r>
                      <a:r>
                        <a:rPr lang="de-DE" dirty="0" err="1"/>
                        <a:t>monstrat</a:t>
                      </a:r>
                      <a:r>
                        <a:rPr lang="de-DE" dirty="0"/>
                        <a:t>. </a:t>
                      </a:r>
                    </a:p>
                    <a:p>
                      <a:pPr algn="just"/>
                      <a:r>
                        <a:rPr lang="de-DE" dirty="0"/>
                        <a:t>at </a:t>
                      </a:r>
                      <a:r>
                        <a:rPr lang="de-DE" dirty="0" err="1"/>
                        <a:t>pius</a:t>
                      </a:r>
                      <a:r>
                        <a:rPr lang="de-DE" dirty="0"/>
                        <a:t> Aeneas </a:t>
                      </a:r>
                      <a:r>
                        <a:rPr lang="de-DE" dirty="0" err="1"/>
                        <a:t>arces</a:t>
                      </a:r>
                      <a:r>
                        <a:rPr lang="de-DE" dirty="0"/>
                        <a:t> </a:t>
                      </a:r>
                      <a:r>
                        <a:rPr lang="de-DE" dirty="0" err="1"/>
                        <a:t>quibus</a:t>
                      </a:r>
                      <a:r>
                        <a:rPr lang="de-DE" dirty="0"/>
                        <a:t> </a:t>
                      </a:r>
                      <a:r>
                        <a:rPr lang="de-DE" dirty="0" err="1"/>
                        <a:t>altus</a:t>
                      </a:r>
                      <a:r>
                        <a:rPr lang="de-DE" dirty="0"/>
                        <a:t> Apollo </a:t>
                      </a:r>
                    </a:p>
                    <a:p>
                      <a:pPr algn="just"/>
                      <a:r>
                        <a:rPr lang="de-DE" dirty="0" err="1"/>
                        <a:t>praesidet</a:t>
                      </a:r>
                      <a:r>
                        <a:rPr lang="de-DE" dirty="0"/>
                        <a:t> </a:t>
                      </a:r>
                      <a:r>
                        <a:rPr lang="de-DE" dirty="0" err="1"/>
                        <a:t>horrendaeque</a:t>
                      </a:r>
                      <a:r>
                        <a:rPr lang="de-DE" dirty="0"/>
                        <a:t> </a:t>
                      </a:r>
                      <a:r>
                        <a:rPr lang="de-DE" dirty="0" err="1"/>
                        <a:t>procul</a:t>
                      </a:r>
                      <a:r>
                        <a:rPr lang="de-DE" dirty="0"/>
                        <a:t> </a:t>
                      </a:r>
                      <a:r>
                        <a:rPr lang="de-DE" dirty="0" err="1"/>
                        <a:t>secreta</a:t>
                      </a:r>
                      <a:r>
                        <a:rPr lang="de-DE" dirty="0"/>
                        <a:t> </a:t>
                      </a:r>
                      <a:r>
                        <a:rPr lang="de-DE" dirty="0" err="1"/>
                        <a:t>Sibyllae</a:t>
                      </a:r>
                      <a:r>
                        <a:rPr lang="de-DE" dirty="0"/>
                        <a:t>, 10 </a:t>
                      </a:r>
                    </a:p>
                    <a:p>
                      <a:pPr algn="just"/>
                      <a:r>
                        <a:rPr lang="de-DE" dirty="0" err="1"/>
                        <a:t>antrum</a:t>
                      </a:r>
                      <a:r>
                        <a:rPr lang="de-DE" dirty="0"/>
                        <a:t> </a:t>
                      </a:r>
                      <a:r>
                        <a:rPr lang="de-DE" dirty="0" err="1"/>
                        <a:t>immane</a:t>
                      </a:r>
                      <a:r>
                        <a:rPr lang="de-DE" dirty="0"/>
                        <a:t>, </a:t>
                      </a:r>
                      <a:r>
                        <a:rPr lang="de-DE" dirty="0" err="1"/>
                        <a:t>petit</a:t>
                      </a:r>
                      <a:r>
                        <a:rPr lang="de-DE" dirty="0"/>
                        <a:t>, </a:t>
                      </a:r>
                      <a:r>
                        <a:rPr lang="de-DE" dirty="0" err="1"/>
                        <a:t>magnam</a:t>
                      </a:r>
                      <a:r>
                        <a:rPr lang="de-DE" dirty="0"/>
                        <a:t> </a:t>
                      </a:r>
                      <a:r>
                        <a:rPr lang="de-DE" dirty="0" err="1"/>
                        <a:t>cui</a:t>
                      </a:r>
                      <a:r>
                        <a:rPr lang="de-DE" dirty="0"/>
                        <a:t> </a:t>
                      </a:r>
                      <a:r>
                        <a:rPr lang="de-DE" dirty="0" err="1"/>
                        <a:t>mentem</a:t>
                      </a:r>
                      <a:r>
                        <a:rPr lang="de-DE" dirty="0"/>
                        <a:t> </a:t>
                      </a:r>
                      <a:r>
                        <a:rPr lang="de-DE" dirty="0" err="1"/>
                        <a:t>animumque</a:t>
                      </a:r>
                      <a:r>
                        <a:rPr lang="de-DE" dirty="0"/>
                        <a:t> Delius </a:t>
                      </a:r>
                      <a:r>
                        <a:rPr lang="de-DE" dirty="0" err="1"/>
                        <a:t>inspirat</a:t>
                      </a:r>
                      <a:r>
                        <a:rPr lang="de-DE" dirty="0"/>
                        <a:t> </a:t>
                      </a:r>
                      <a:r>
                        <a:rPr lang="de-DE" dirty="0" err="1"/>
                        <a:t>vates</a:t>
                      </a:r>
                      <a:r>
                        <a:rPr lang="de-DE" dirty="0"/>
                        <a:t> </a:t>
                      </a:r>
                      <a:r>
                        <a:rPr lang="de-DE" dirty="0" err="1"/>
                        <a:t>aperitque</a:t>
                      </a:r>
                      <a:r>
                        <a:rPr lang="de-DE" dirty="0"/>
                        <a:t> </a:t>
                      </a:r>
                      <a:r>
                        <a:rPr lang="de-DE" dirty="0" err="1"/>
                        <a:t>futura</a:t>
                      </a:r>
                      <a:r>
                        <a:rPr lang="de-DE" dirty="0"/>
                        <a:t>.</a:t>
                      </a:r>
                    </a:p>
                    <a:p>
                      <a:pPr algn="just"/>
                      <a:endParaRPr lang="de-DE" dirty="0"/>
                    </a:p>
                    <a:p>
                      <a:pPr algn="just"/>
                      <a:r>
                        <a:rPr lang="de-DE" dirty="0"/>
                        <a:t>(</a:t>
                      </a:r>
                      <a:r>
                        <a:rPr lang="de-DE" dirty="0" err="1"/>
                        <a:t>Verg</a:t>
                      </a:r>
                      <a:r>
                        <a:rPr lang="de-DE" dirty="0"/>
                        <a:t>. </a:t>
                      </a:r>
                      <a:r>
                        <a:rPr lang="de-DE" dirty="0" err="1"/>
                        <a:t>Aen</a:t>
                      </a:r>
                      <a:r>
                        <a:rPr lang="de-DE" dirty="0"/>
                        <a:t>. 6,1-12)</a:t>
                      </a:r>
                    </a:p>
                  </a:txBody>
                  <a:tcPr/>
                </a:tc>
                <a:tc>
                  <a:txBody>
                    <a:bodyPr/>
                    <a:lstStyle/>
                    <a:p>
                      <a:pPr algn="just"/>
                      <a:r>
                        <a:rPr lang="de-DE" sz="1600" dirty="0"/>
                        <a:t>Weinend sagt er’s und lässt die Zügel schießen der Flotte, und dann landet er endlich am Strand des euböischen </a:t>
                      </a:r>
                      <a:r>
                        <a:rPr lang="de-DE" sz="1600" dirty="0" err="1"/>
                        <a:t>Kumae</a:t>
                      </a:r>
                      <a:r>
                        <a:rPr lang="de-DE" sz="1600" dirty="0"/>
                        <a:t>. Meerwärts wenden sie nun den Bug; mit greifendem Zahne hält der Anker die Schiffe am Grund, und es säumen die krummen Hecks das Gestade. Die Schar der Männer springt voller Eifer an </a:t>
                      </a:r>
                      <a:r>
                        <a:rPr lang="de-DE" sz="1600" dirty="0" err="1"/>
                        <a:t>Hesperiens</a:t>
                      </a:r>
                      <a:r>
                        <a:rPr lang="de-DE" sz="1600" dirty="0"/>
                        <a:t> Strand; ein Teil sucht Keime des Feuers tief aus des Kieselsteins Adern, ein anderer plündert den Wald, die dichte Behausung der Tiere, weist hin auf gefundene Quellen. Aber zur Burg, die der hohe Apollo beschirmt, und seitab zur riesigen Höhle begibt sich der fromme Aeneas; geheimer Sitz ist’s der grausen Sibylle; Begeisterung gibt ihr und große Weisheit der delische Seher ein und erschließt ihr die Zukunft. Schon erreicht man </a:t>
                      </a:r>
                      <a:r>
                        <a:rPr lang="de-DE" sz="1600" dirty="0" err="1"/>
                        <a:t>Trivias</a:t>
                      </a:r>
                      <a:r>
                        <a:rPr lang="de-DE" sz="1600" dirty="0"/>
                        <a:t> Hain und den goldenen Tempel.</a:t>
                      </a:r>
                    </a:p>
                  </a:txBody>
                  <a:tcPr/>
                </a:tc>
                <a:extLst>
                  <a:ext uri="{0D108BD9-81ED-4DB2-BD59-A6C34878D82A}">
                    <a16:rowId xmlns:a16="http://schemas.microsoft.com/office/drawing/2014/main" val="2717397972"/>
                  </a:ext>
                </a:extLst>
              </a:tr>
            </a:tbl>
          </a:graphicData>
        </a:graphic>
      </p:graphicFrame>
      <p:sp>
        <p:nvSpPr>
          <p:cNvPr id="4" name="Textfeld 3">
            <a:extLst>
              <a:ext uri="{FF2B5EF4-FFF2-40B4-BE49-F238E27FC236}">
                <a16:creationId xmlns:a16="http://schemas.microsoft.com/office/drawing/2014/main" id="{9E5E66FB-8B3E-4097-AEED-6C4FE28720C8}"/>
              </a:ext>
            </a:extLst>
          </p:cNvPr>
          <p:cNvSpPr txBox="1"/>
          <p:nvPr/>
        </p:nvSpPr>
        <p:spPr>
          <a:xfrm>
            <a:off x="1628775" y="5705475"/>
            <a:ext cx="10058400" cy="523220"/>
          </a:xfrm>
          <a:prstGeom prst="rect">
            <a:avLst/>
          </a:prstGeom>
          <a:noFill/>
        </p:spPr>
        <p:txBody>
          <a:bodyPr wrap="square" rtlCol="0">
            <a:spAutoFit/>
          </a:bodyPr>
          <a:lstStyle/>
          <a:p>
            <a:r>
              <a:rPr lang="de-DE" sz="2800" b="1" dirty="0"/>
              <a:t>Welche Rolle spielte die Sibylle von </a:t>
            </a:r>
            <a:r>
              <a:rPr lang="de-DE" sz="2800" b="1" dirty="0" err="1"/>
              <a:t>Cumae</a:t>
            </a:r>
            <a:r>
              <a:rPr lang="de-DE" sz="2800" b="1" dirty="0"/>
              <a:t> im Roman?</a:t>
            </a:r>
          </a:p>
        </p:txBody>
      </p:sp>
    </p:spTree>
    <p:extLst>
      <p:ext uri="{BB962C8B-B14F-4D97-AF65-F5344CB8AC3E}">
        <p14:creationId xmlns:p14="http://schemas.microsoft.com/office/powerpoint/2010/main" val="3299568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d) </a:t>
            </a:r>
            <a:r>
              <a:rPr lang="de-DE" sz="4400" dirty="0" err="1"/>
              <a:t>Petron</a:t>
            </a:r>
            <a:r>
              <a:rPr lang="de-DE" sz="4400" dirty="0"/>
              <a:t> &amp; </a:t>
            </a:r>
            <a:r>
              <a:rPr lang="de-DE" sz="4400" dirty="0" err="1"/>
              <a:t>Trimalchio</a:t>
            </a:r>
            <a:r>
              <a:rPr lang="de-DE" sz="4400" dirty="0"/>
              <a:t> </a:t>
            </a:r>
            <a:r>
              <a:rPr lang="de-DE" sz="2800" dirty="0"/>
              <a:t>(Pompeji: Mars, Hora </a:t>
            </a:r>
            <a:r>
              <a:rPr lang="de-DE" sz="2800" dirty="0" err="1"/>
              <a:t>duodecima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extLst>
              <p:ext uri="{D42A27DB-BD31-4B8C-83A1-F6EECF244321}">
                <p14:modId xmlns:p14="http://schemas.microsoft.com/office/powerpoint/2010/main" val="38594342"/>
              </p:ext>
            </p:extLst>
          </p:nvPr>
        </p:nvGraphicFramePr>
        <p:xfrm>
          <a:off x="822818" y="1667622"/>
          <a:ext cx="10241559" cy="2651760"/>
        </p:xfrm>
        <a:graphic>
          <a:graphicData uri="http://schemas.openxmlformats.org/drawingml/2006/table">
            <a:tbl>
              <a:tblPr firstRow="1" bandRow="1">
                <a:tableStyleId>{5C22544A-7EE6-4342-B048-85BDC9FD1C3A}</a:tableStyleId>
              </a:tblPr>
              <a:tblGrid>
                <a:gridCol w="10241559">
                  <a:extLst>
                    <a:ext uri="{9D8B030D-6E8A-4147-A177-3AD203B41FA5}">
                      <a16:colId xmlns:a16="http://schemas.microsoft.com/office/drawing/2014/main" val="1765085532"/>
                    </a:ext>
                  </a:extLst>
                </a:gridCol>
              </a:tblGrid>
              <a:tr h="2182925">
                <a:tc>
                  <a:txBody>
                    <a:bodyPr/>
                    <a:lstStyle/>
                    <a:p>
                      <a:pPr algn="just"/>
                      <a:r>
                        <a:rPr lang="de-DE" sz="2400" dirty="0"/>
                        <a:t>Er hielt die Hand ans Ohr und </a:t>
                      </a:r>
                      <a:r>
                        <a:rPr lang="de-DE" sz="2400" dirty="0" err="1"/>
                        <a:t>Brittius</a:t>
                      </a:r>
                      <a:r>
                        <a:rPr lang="de-DE" sz="2400" dirty="0"/>
                        <a:t> wiederholte es, wobei er mit der Serviette seinen Mund gegen </a:t>
                      </a:r>
                      <a:r>
                        <a:rPr lang="de-DE" sz="2400" dirty="0" err="1"/>
                        <a:t>Ampliatus</a:t>
                      </a:r>
                      <a:r>
                        <a:rPr lang="de-DE" sz="2400" dirty="0"/>
                        <a:t> abschirmte und jede Silbe betonte: „</a:t>
                      </a:r>
                      <a:r>
                        <a:rPr lang="de-DE" sz="2400" dirty="0" err="1"/>
                        <a:t>Tri</a:t>
                      </a:r>
                      <a:r>
                        <a:rPr lang="de-DE" sz="2400" dirty="0"/>
                        <a:t>-mal-</a:t>
                      </a:r>
                      <a:r>
                        <a:rPr lang="de-DE" sz="2400" dirty="0" err="1"/>
                        <a:t>chi</a:t>
                      </a:r>
                      <a:r>
                        <a:rPr lang="de-DE" sz="2400" dirty="0"/>
                        <a:t>-o“. </a:t>
                      </a:r>
                    </a:p>
                    <a:p>
                      <a:pPr algn="just"/>
                      <a:r>
                        <a:rPr lang="de-DE" sz="2400" dirty="0" err="1"/>
                        <a:t>Popidius</a:t>
                      </a:r>
                      <a:r>
                        <a:rPr lang="de-DE" sz="2400" dirty="0"/>
                        <a:t> hätte beinahe laut aufgelacht. </a:t>
                      </a:r>
                      <a:r>
                        <a:rPr lang="de-DE" sz="2400" dirty="0" err="1"/>
                        <a:t>Trimalchio</a:t>
                      </a:r>
                      <a:r>
                        <a:rPr lang="de-DE" sz="2400" dirty="0"/>
                        <a:t>! Sehr gut! Der freigelassene, unermesslich reich gewordene Sklave in der Satire des Titus Petronius, der seinen Gästen ein solches Mahl vorsetzt und nicht begreift, wie vulgär und lächerlich er dabei wirkt. Haha! </a:t>
                      </a:r>
                      <a:r>
                        <a:rPr lang="de-DE" sz="2400" dirty="0" err="1"/>
                        <a:t>Trimalchio</a:t>
                      </a:r>
                      <a:r>
                        <a:rPr lang="de-DE" sz="2400" dirty="0"/>
                        <a:t>!</a:t>
                      </a:r>
                    </a:p>
                  </a:txBody>
                  <a:tcPr/>
                </a:tc>
                <a:extLst>
                  <a:ext uri="{0D108BD9-81ED-4DB2-BD59-A6C34878D82A}">
                    <a16:rowId xmlns:a16="http://schemas.microsoft.com/office/drawing/2014/main" val="2717397972"/>
                  </a:ext>
                </a:extLst>
              </a:tr>
            </a:tbl>
          </a:graphicData>
        </a:graphic>
      </p:graphicFrame>
    </p:spTree>
    <p:extLst>
      <p:ext uri="{BB962C8B-B14F-4D97-AF65-F5344CB8AC3E}">
        <p14:creationId xmlns:p14="http://schemas.microsoft.com/office/powerpoint/2010/main" val="281447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d) </a:t>
            </a:r>
            <a:r>
              <a:rPr lang="de-DE" sz="4400" dirty="0" err="1"/>
              <a:t>Petron</a:t>
            </a:r>
            <a:r>
              <a:rPr lang="de-DE" sz="4400" dirty="0"/>
              <a:t> &amp; </a:t>
            </a:r>
            <a:r>
              <a:rPr lang="de-DE" sz="4400" dirty="0" err="1"/>
              <a:t>Trimalchio</a:t>
            </a:r>
            <a:r>
              <a:rPr lang="de-DE" sz="4400" dirty="0"/>
              <a:t> </a:t>
            </a:r>
            <a:r>
              <a:rPr lang="de-DE" sz="2800" dirty="0"/>
              <a:t>(Pompeji: Mars, Hora </a:t>
            </a:r>
            <a:r>
              <a:rPr lang="de-DE" sz="2800" dirty="0" err="1"/>
              <a:t>duodecima</a:t>
            </a:r>
            <a:r>
              <a:rPr lang="de-DE" sz="2800" dirty="0"/>
              <a:t>)</a:t>
            </a:r>
            <a:endParaRPr lang="de-DE" sz="4400" dirty="0"/>
          </a:p>
        </p:txBody>
      </p:sp>
      <p:graphicFrame>
        <p:nvGraphicFramePr>
          <p:cNvPr id="3" name="Tabelle 3">
            <a:extLst>
              <a:ext uri="{FF2B5EF4-FFF2-40B4-BE49-F238E27FC236}">
                <a16:creationId xmlns:a16="http://schemas.microsoft.com/office/drawing/2014/main" id="{FE7AD167-9080-4D94-91EC-75D3E0583FE5}"/>
              </a:ext>
            </a:extLst>
          </p:cNvPr>
          <p:cNvGraphicFramePr>
            <a:graphicFrameLocks noGrp="1"/>
          </p:cNvGraphicFramePr>
          <p:nvPr/>
        </p:nvGraphicFramePr>
        <p:xfrm>
          <a:off x="822818" y="1667622"/>
          <a:ext cx="10241559" cy="2651760"/>
        </p:xfrm>
        <a:graphic>
          <a:graphicData uri="http://schemas.openxmlformats.org/drawingml/2006/table">
            <a:tbl>
              <a:tblPr firstRow="1" bandRow="1">
                <a:tableStyleId>{5C22544A-7EE6-4342-B048-85BDC9FD1C3A}</a:tableStyleId>
              </a:tblPr>
              <a:tblGrid>
                <a:gridCol w="10241559">
                  <a:extLst>
                    <a:ext uri="{9D8B030D-6E8A-4147-A177-3AD203B41FA5}">
                      <a16:colId xmlns:a16="http://schemas.microsoft.com/office/drawing/2014/main" val="1765085532"/>
                    </a:ext>
                  </a:extLst>
                </a:gridCol>
              </a:tblGrid>
              <a:tr h="2182925">
                <a:tc>
                  <a:txBody>
                    <a:bodyPr/>
                    <a:lstStyle/>
                    <a:p>
                      <a:pPr algn="just"/>
                      <a:r>
                        <a:rPr lang="de-DE" sz="2400" dirty="0"/>
                        <a:t>Er hielt die Hand ans Ohr und </a:t>
                      </a:r>
                      <a:r>
                        <a:rPr lang="de-DE" sz="2400" dirty="0" err="1"/>
                        <a:t>Brittius</a:t>
                      </a:r>
                      <a:r>
                        <a:rPr lang="de-DE" sz="2400" dirty="0"/>
                        <a:t> wiederholte es, wobei er mit der Serviette seinen Mund gegen </a:t>
                      </a:r>
                      <a:r>
                        <a:rPr lang="de-DE" sz="2400" dirty="0" err="1"/>
                        <a:t>Ampliatus</a:t>
                      </a:r>
                      <a:r>
                        <a:rPr lang="de-DE" sz="2400" dirty="0"/>
                        <a:t> abschirmte und jede </a:t>
                      </a:r>
                      <a:r>
                        <a:rPr lang="de-DE" sz="2400" dirty="0" err="1"/>
                        <a:t>Silde</a:t>
                      </a:r>
                      <a:r>
                        <a:rPr lang="de-DE" sz="2400" dirty="0"/>
                        <a:t> betonte: „</a:t>
                      </a:r>
                      <a:r>
                        <a:rPr lang="de-DE" sz="2400" dirty="0" err="1"/>
                        <a:t>Tri</a:t>
                      </a:r>
                      <a:r>
                        <a:rPr lang="de-DE" sz="2400" dirty="0"/>
                        <a:t>-mal-</a:t>
                      </a:r>
                      <a:r>
                        <a:rPr lang="de-DE" sz="2400" dirty="0" err="1"/>
                        <a:t>chi</a:t>
                      </a:r>
                      <a:r>
                        <a:rPr lang="de-DE" sz="2400" dirty="0"/>
                        <a:t>-o“. </a:t>
                      </a:r>
                    </a:p>
                    <a:p>
                      <a:pPr algn="just"/>
                      <a:r>
                        <a:rPr lang="de-DE" sz="2400" dirty="0" err="1"/>
                        <a:t>Popidius</a:t>
                      </a:r>
                      <a:r>
                        <a:rPr lang="de-DE" sz="2400" dirty="0"/>
                        <a:t> hätte beinahe laut aufgelacht. </a:t>
                      </a:r>
                      <a:r>
                        <a:rPr lang="de-DE" sz="2400" dirty="0" err="1"/>
                        <a:t>Trimalchio</a:t>
                      </a:r>
                      <a:r>
                        <a:rPr lang="de-DE" sz="2400" dirty="0"/>
                        <a:t>! Sehr gut! Der freigelassene, unermesslich reich gewordene Sklave in der Satire des Titus Petronius, der seinen Gästen ein solches Mahl vorsetzt und nicht begreift, wie vulgär und lächerlich er dabei wirkt. Haha! </a:t>
                      </a:r>
                      <a:r>
                        <a:rPr lang="de-DE" sz="2400" dirty="0" err="1"/>
                        <a:t>Trimalchio</a:t>
                      </a:r>
                      <a:r>
                        <a:rPr lang="de-DE" sz="2400" dirty="0"/>
                        <a:t>!</a:t>
                      </a:r>
                    </a:p>
                  </a:txBody>
                  <a:tcPr/>
                </a:tc>
                <a:extLst>
                  <a:ext uri="{0D108BD9-81ED-4DB2-BD59-A6C34878D82A}">
                    <a16:rowId xmlns:a16="http://schemas.microsoft.com/office/drawing/2014/main" val="2717397972"/>
                  </a:ext>
                </a:extLst>
              </a:tr>
            </a:tbl>
          </a:graphicData>
        </a:graphic>
      </p:graphicFrame>
      <p:sp>
        <p:nvSpPr>
          <p:cNvPr id="4" name="Textfeld 3">
            <a:extLst>
              <a:ext uri="{FF2B5EF4-FFF2-40B4-BE49-F238E27FC236}">
                <a16:creationId xmlns:a16="http://schemas.microsoft.com/office/drawing/2014/main" id="{7BE1021A-A89F-4A25-A42A-DADBC1858611}"/>
              </a:ext>
            </a:extLst>
          </p:cNvPr>
          <p:cNvSpPr txBox="1"/>
          <p:nvPr/>
        </p:nvSpPr>
        <p:spPr>
          <a:xfrm>
            <a:off x="1086373" y="4932727"/>
            <a:ext cx="9714451" cy="1107996"/>
          </a:xfrm>
          <a:prstGeom prst="rect">
            <a:avLst/>
          </a:prstGeom>
          <a:noFill/>
        </p:spPr>
        <p:txBody>
          <a:bodyPr wrap="square" rtlCol="0">
            <a:spAutoFit/>
          </a:bodyPr>
          <a:lstStyle/>
          <a:p>
            <a:pPr algn="ctr"/>
            <a:r>
              <a:rPr lang="de-DE" sz="2400" b="1" dirty="0"/>
              <a:t>Was wisst ihr über </a:t>
            </a:r>
            <a:r>
              <a:rPr lang="de-DE" sz="2400" b="1" dirty="0" err="1"/>
              <a:t>Petron</a:t>
            </a:r>
            <a:r>
              <a:rPr lang="de-DE" sz="2400" b="1" dirty="0"/>
              <a:t> &amp; sein Werk (bes. </a:t>
            </a:r>
            <a:r>
              <a:rPr lang="de-DE" sz="2400" b="1" i="1" dirty="0"/>
              <a:t>Cena </a:t>
            </a:r>
            <a:r>
              <a:rPr lang="de-DE" sz="2400" b="1" i="1" dirty="0" err="1"/>
              <a:t>Trimalchonis</a:t>
            </a:r>
            <a:r>
              <a:rPr lang="de-DE" sz="2400" b="1" dirty="0"/>
              <a:t>)?</a:t>
            </a:r>
          </a:p>
          <a:p>
            <a:pPr algn="ctr"/>
            <a:r>
              <a:rPr lang="de-DE" sz="2400" b="1" dirty="0"/>
              <a:t>Inwiefern greift Robert Harris dieses Werk im Buch auf? </a:t>
            </a:r>
          </a:p>
          <a:p>
            <a:endParaRPr lang="de-DE" dirty="0"/>
          </a:p>
        </p:txBody>
      </p:sp>
    </p:spTree>
    <p:extLst>
      <p:ext uri="{BB962C8B-B14F-4D97-AF65-F5344CB8AC3E}">
        <p14:creationId xmlns:p14="http://schemas.microsoft.com/office/powerpoint/2010/main" val="424021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e) Die Vesuv-Briefe des Plinius minor</a:t>
            </a:r>
          </a:p>
        </p:txBody>
      </p:sp>
      <p:sp>
        <p:nvSpPr>
          <p:cNvPr id="5" name="Textfeld 4">
            <a:extLst>
              <a:ext uri="{FF2B5EF4-FFF2-40B4-BE49-F238E27FC236}">
                <a16:creationId xmlns:a16="http://schemas.microsoft.com/office/drawing/2014/main" id="{4876F7C3-9FB9-4339-91F2-28671EED0B1B}"/>
              </a:ext>
            </a:extLst>
          </p:cNvPr>
          <p:cNvSpPr txBox="1"/>
          <p:nvPr/>
        </p:nvSpPr>
        <p:spPr>
          <a:xfrm>
            <a:off x="939567" y="1447492"/>
            <a:ext cx="3993160" cy="1938992"/>
          </a:xfrm>
          <a:prstGeom prst="rect">
            <a:avLst/>
          </a:prstGeom>
          <a:noFill/>
        </p:spPr>
        <p:txBody>
          <a:bodyPr wrap="square" rtlCol="0">
            <a:spAutoFit/>
          </a:bodyPr>
          <a:lstStyle/>
          <a:p>
            <a:pPr algn="ctr"/>
            <a:r>
              <a:rPr lang="de-DE" sz="2000" dirty="0"/>
              <a:t>Er musste sofort mit der Arbeit beginnen. Pinie…hoher Stamm – gefiederte Äste…Er musste das alles für die Nachwelt festhalten, solange die Bilder in seinem Kopf noch frisch waren.</a:t>
            </a:r>
          </a:p>
        </p:txBody>
      </p:sp>
      <p:sp>
        <p:nvSpPr>
          <p:cNvPr id="6" name="Textfeld 5">
            <a:extLst>
              <a:ext uri="{FF2B5EF4-FFF2-40B4-BE49-F238E27FC236}">
                <a16:creationId xmlns:a16="http://schemas.microsoft.com/office/drawing/2014/main" id="{AE034569-852D-47FA-88D2-70C3A4870290}"/>
              </a:ext>
            </a:extLst>
          </p:cNvPr>
          <p:cNvSpPr txBox="1"/>
          <p:nvPr/>
        </p:nvSpPr>
        <p:spPr>
          <a:xfrm>
            <a:off x="1637949" y="3648616"/>
            <a:ext cx="3382161" cy="1015663"/>
          </a:xfrm>
          <a:prstGeom prst="rect">
            <a:avLst/>
          </a:prstGeom>
          <a:noFill/>
        </p:spPr>
        <p:txBody>
          <a:bodyPr wrap="square" rtlCol="0">
            <a:spAutoFit/>
          </a:bodyPr>
          <a:lstStyle/>
          <a:p>
            <a:pPr algn="ctr"/>
            <a:r>
              <a:rPr lang="de-DE" sz="2000" dirty="0"/>
              <a:t>„Bring ihm diesen Brief. Er kennt die Bibliothek. Sage ihm, </a:t>
            </a:r>
            <a:r>
              <a:rPr lang="de-DE" sz="2000" dirty="0" err="1"/>
              <a:t>Rectina</a:t>
            </a:r>
            <a:r>
              <a:rPr lang="de-DE" sz="2000" dirty="0"/>
              <a:t> bittet ihn, sie zu retten.“</a:t>
            </a:r>
          </a:p>
        </p:txBody>
      </p:sp>
      <p:sp>
        <p:nvSpPr>
          <p:cNvPr id="8" name="Textfeld 7">
            <a:extLst>
              <a:ext uri="{FF2B5EF4-FFF2-40B4-BE49-F238E27FC236}">
                <a16:creationId xmlns:a16="http://schemas.microsoft.com/office/drawing/2014/main" id="{C0C47679-4AD1-49B7-B91C-06831ED0794B}"/>
              </a:ext>
            </a:extLst>
          </p:cNvPr>
          <p:cNvSpPr txBox="1"/>
          <p:nvPr/>
        </p:nvSpPr>
        <p:spPr>
          <a:xfrm>
            <a:off x="7537507" y="3648616"/>
            <a:ext cx="2852257" cy="1015663"/>
          </a:xfrm>
          <a:prstGeom prst="rect">
            <a:avLst/>
          </a:prstGeom>
          <a:noFill/>
        </p:spPr>
        <p:txBody>
          <a:bodyPr wrap="square" rtlCol="0">
            <a:spAutoFit/>
          </a:bodyPr>
          <a:lstStyle/>
          <a:p>
            <a:pPr algn="ctr"/>
            <a:r>
              <a:rPr lang="de-DE" sz="2000" dirty="0"/>
              <a:t>„Das Glück ist mit den Tapferen, </a:t>
            </a:r>
            <a:r>
              <a:rPr lang="de-DE" sz="2000" dirty="0" err="1"/>
              <a:t>Torquatus</a:t>
            </a:r>
            <a:r>
              <a:rPr lang="de-DE" sz="2000" dirty="0"/>
              <a:t>. Lass auf die Küste zusteuern!“</a:t>
            </a:r>
          </a:p>
        </p:txBody>
      </p:sp>
      <p:sp>
        <p:nvSpPr>
          <p:cNvPr id="9" name="Textfeld 8">
            <a:extLst>
              <a:ext uri="{FF2B5EF4-FFF2-40B4-BE49-F238E27FC236}">
                <a16:creationId xmlns:a16="http://schemas.microsoft.com/office/drawing/2014/main" id="{612715E3-974F-47EC-8884-F3C1BACD6892}"/>
              </a:ext>
            </a:extLst>
          </p:cNvPr>
          <p:cNvSpPr txBox="1"/>
          <p:nvPr/>
        </p:nvSpPr>
        <p:spPr>
          <a:xfrm>
            <a:off x="4932727" y="1390774"/>
            <a:ext cx="5494789" cy="1938992"/>
          </a:xfrm>
          <a:prstGeom prst="rect">
            <a:avLst/>
          </a:prstGeom>
          <a:noFill/>
        </p:spPr>
        <p:txBody>
          <a:bodyPr wrap="square" rtlCol="0">
            <a:spAutoFit/>
          </a:bodyPr>
          <a:lstStyle/>
          <a:p>
            <a:pPr algn="ctr"/>
            <a:r>
              <a:rPr lang="de-DE" sz="2000" dirty="0" err="1">
                <a:solidFill>
                  <a:schemeClr val="accent1">
                    <a:lumMod val="75000"/>
                  </a:schemeClr>
                </a:solidFill>
              </a:rPr>
              <a:t>Nubes</a:t>
            </a:r>
            <a:r>
              <a:rPr lang="de-DE" sz="2000" dirty="0">
                <a:solidFill>
                  <a:schemeClr val="accent1">
                    <a:lumMod val="75000"/>
                  </a:schemeClr>
                </a:solidFill>
              </a:rPr>
              <a:t>, incertum </a:t>
            </a:r>
            <a:r>
              <a:rPr lang="de-DE" sz="2000" dirty="0" err="1">
                <a:solidFill>
                  <a:schemeClr val="accent1">
                    <a:lumMod val="75000"/>
                  </a:schemeClr>
                </a:solidFill>
              </a:rPr>
              <a:t>procul</a:t>
            </a:r>
            <a:r>
              <a:rPr lang="de-DE" sz="2000" dirty="0">
                <a:solidFill>
                  <a:schemeClr val="accent1">
                    <a:lumMod val="75000"/>
                  </a:schemeClr>
                </a:solidFill>
              </a:rPr>
              <a:t> </a:t>
            </a:r>
            <a:r>
              <a:rPr lang="de-DE" sz="2000" dirty="0" err="1">
                <a:solidFill>
                  <a:schemeClr val="accent1">
                    <a:lumMod val="75000"/>
                  </a:schemeClr>
                </a:solidFill>
              </a:rPr>
              <a:t>intuentibus</a:t>
            </a:r>
            <a:r>
              <a:rPr lang="de-DE" sz="2000" dirty="0">
                <a:solidFill>
                  <a:schemeClr val="accent1">
                    <a:lumMod val="75000"/>
                  </a:schemeClr>
                </a:solidFill>
              </a:rPr>
              <a:t>, ex quo </a:t>
            </a:r>
            <a:r>
              <a:rPr lang="de-DE" sz="2000" dirty="0" err="1">
                <a:solidFill>
                  <a:schemeClr val="accent1">
                    <a:lumMod val="75000"/>
                  </a:schemeClr>
                </a:solidFill>
              </a:rPr>
              <a:t>monte</a:t>
            </a:r>
            <a:r>
              <a:rPr lang="de-DE" sz="2000" dirty="0">
                <a:solidFill>
                  <a:schemeClr val="accent1">
                    <a:lumMod val="75000"/>
                  </a:schemeClr>
                </a:solidFill>
              </a:rPr>
              <a:t> (</a:t>
            </a:r>
            <a:r>
              <a:rPr lang="de-DE" sz="2000" dirty="0" err="1">
                <a:solidFill>
                  <a:schemeClr val="accent1">
                    <a:lumMod val="75000"/>
                  </a:schemeClr>
                </a:solidFill>
              </a:rPr>
              <a:t>Vesuvium</a:t>
            </a:r>
            <a:r>
              <a:rPr lang="de-DE" sz="2000" dirty="0">
                <a:solidFill>
                  <a:schemeClr val="accent1">
                    <a:lumMod val="75000"/>
                  </a:schemeClr>
                </a:solidFill>
              </a:rPr>
              <a:t> </a:t>
            </a:r>
            <a:r>
              <a:rPr lang="de-DE" sz="2000" dirty="0" err="1">
                <a:solidFill>
                  <a:schemeClr val="accent1">
                    <a:lumMod val="75000"/>
                  </a:schemeClr>
                </a:solidFill>
              </a:rPr>
              <a:t>fuisse</a:t>
            </a:r>
            <a:r>
              <a:rPr lang="de-DE" sz="2000" dirty="0">
                <a:solidFill>
                  <a:schemeClr val="accent1">
                    <a:lumMod val="75000"/>
                  </a:schemeClr>
                </a:solidFill>
              </a:rPr>
              <a:t> </a:t>
            </a:r>
            <a:r>
              <a:rPr lang="de-DE" sz="2000" dirty="0" err="1">
                <a:solidFill>
                  <a:schemeClr val="accent1">
                    <a:lumMod val="75000"/>
                  </a:schemeClr>
                </a:solidFill>
              </a:rPr>
              <a:t>postea</a:t>
            </a:r>
            <a:r>
              <a:rPr lang="de-DE" sz="2000" dirty="0">
                <a:solidFill>
                  <a:schemeClr val="accent1">
                    <a:lumMod val="75000"/>
                  </a:schemeClr>
                </a:solidFill>
              </a:rPr>
              <a:t> </a:t>
            </a:r>
            <a:r>
              <a:rPr lang="de-DE" sz="2000" dirty="0" err="1">
                <a:solidFill>
                  <a:schemeClr val="accent1">
                    <a:lumMod val="75000"/>
                  </a:schemeClr>
                </a:solidFill>
              </a:rPr>
              <a:t>cognitum</a:t>
            </a:r>
            <a:r>
              <a:rPr lang="de-DE" sz="2000" dirty="0">
                <a:solidFill>
                  <a:schemeClr val="accent1">
                    <a:lumMod val="75000"/>
                  </a:schemeClr>
                </a:solidFill>
              </a:rPr>
              <a:t> </a:t>
            </a:r>
            <a:r>
              <a:rPr lang="de-DE" sz="2000" dirty="0" err="1">
                <a:solidFill>
                  <a:schemeClr val="accent1">
                    <a:lumMod val="75000"/>
                  </a:schemeClr>
                </a:solidFill>
              </a:rPr>
              <a:t>est</a:t>
            </a:r>
            <a:r>
              <a:rPr lang="de-DE" sz="2000" dirty="0">
                <a:solidFill>
                  <a:schemeClr val="accent1">
                    <a:lumMod val="75000"/>
                  </a:schemeClr>
                </a:solidFill>
              </a:rPr>
              <a:t>), </a:t>
            </a:r>
            <a:r>
              <a:rPr lang="de-DE" sz="2000" dirty="0" err="1">
                <a:solidFill>
                  <a:schemeClr val="accent1">
                    <a:lumMod val="75000"/>
                  </a:schemeClr>
                </a:solidFill>
              </a:rPr>
              <a:t>oriebatur</a:t>
            </a:r>
            <a:r>
              <a:rPr lang="de-DE" sz="2000" dirty="0">
                <a:solidFill>
                  <a:schemeClr val="accent1">
                    <a:lumMod val="75000"/>
                  </a:schemeClr>
                </a:solidFill>
              </a:rPr>
              <a:t>, cuius </a:t>
            </a:r>
            <a:r>
              <a:rPr lang="de-DE" sz="2000" dirty="0" err="1">
                <a:solidFill>
                  <a:schemeClr val="accent1">
                    <a:lumMod val="75000"/>
                  </a:schemeClr>
                </a:solidFill>
              </a:rPr>
              <a:t>similitudinem</a:t>
            </a:r>
            <a:r>
              <a:rPr lang="de-DE" sz="2000" dirty="0">
                <a:solidFill>
                  <a:schemeClr val="accent1">
                    <a:lumMod val="75000"/>
                  </a:schemeClr>
                </a:solidFill>
              </a:rPr>
              <a:t> et </a:t>
            </a:r>
            <a:r>
              <a:rPr lang="de-DE" sz="2000" dirty="0" err="1">
                <a:solidFill>
                  <a:schemeClr val="accent1">
                    <a:lumMod val="75000"/>
                  </a:schemeClr>
                </a:solidFill>
              </a:rPr>
              <a:t>formam</a:t>
            </a:r>
            <a:r>
              <a:rPr lang="de-DE" sz="2000" dirty="0">
                <a:solidFill>
                  <a:schemeClr val="accent1">
                    <a:lumMod val="75000"/>
                  </a:schemeClr>
                </a:solidFill>
              </a:rPr>
              <a:t> non </a:t>
            </a:r>
            <a:r>
              <a:rPr lang="de-DE" sz="2000" dirty="0" err="1">
                <a:solidFill>
                  <a:schemeClr val="accent1">
                    <a:lumMod val="75000"/>
                  </a:schemeClr>
                </a:solidFill>
              </a:rPr>
              <a:t>alia</a:t>
            </a:r>
            <a:r>
              <a:rPr lang="de-DE" sz="2000" dirty="0">
                <a:solidFill>
                  <a:schemeClr val="accent1">
                    <a:lumMod val="75000"/>
                  </a:schemeClr>
                </a:solidFill>
              </a:rPr>
              <a:t> </a:t>
            </a:r>
            <a:r>
              <a:rPr lang="de-DE" sz="2000" dirty="0" err="1">
                <a:solidFill>
                  <a:schemeClr val="accent1">
                    <a:lumMod val="75000"/>
                  </a:schemeClr>
                </a:solidFill>
              </a:rPr>
              <a:t>magis</a:t>
            </a:r>
            <a:r>
              <a:rPr lang="de-DE" sz="2000" dirty="0">
                <a:solidFill>
                  <a:schemeClr val="accent1">
                    <a:lumMod val="75000"/>
                  </a:schemeClr>
                </a:solidFill>
              </a:rPr>
              <a:t> </a:t>
            </a:r>
            <a:r>
              <a:rPr lang="de-DE" sz="2000" dirty="0" err="1">
                <a:solidFill>
                  <a:schemeClr val="accent1">
                    <a:lumMod val="75000"/>
                  </a:schemeClr>
                </a:solidFill>
              </a:rPr>
              <a:t>arbor</a:t>
            </a:r>
            <a:r>
              <a:rPr lang="de-DE" sz="2000" dirty="0">
                <a:solidFill>
                  <a:schemeClr val="accent1">
                    <a:lumMod val="75000"/>
                  </a:schemeClr>
                </a:solidFill>
              </a:rPr>
              <a:t> quam </a:t>
            </a:r>
            <a:r>
              <a:rPr lang="de-DE" sz="2000" b="1" dirty="0" err="1">
                <a:solidFill>
                  <a:schemeClr val="accent1">
                    <a:lumMod val="75000"/>
                  </a:schemeClr>
                </a:solidFill>
              </a:rPr>
              <a:t>pinus</a:t>
            </a:r>
            <a:r>
              <a:rPr lang="de-DE" sz="2000" dirty="0">
                <a:solidFill>
                  <a:schemeClr val="accent1">
                    <a:lumMod val="75000"/>
                  </a:schemeClr>
                </a:solidFill>
              </a:rPr>
              <a:t> </a:t>
            </a:r>
            <a:r>
              <a:rPr lang="de-DE" sz="2000" dirty="0" err="1">
                <a:solidFill>
                  <a:schemeClr val="accent1">
                    <a:lumMod val="75000"/>
                  </a:schemeClr>
                </a:solidFill>
              </a:rPr>
              <a:t>expresserit</a:t>
            </a:r>
            <a:r>
              <a:rPr lang="de-DE" sz="2000" dirty="0">
                <a:solidFill>
                  <a:schemeClr val="accent1">
                    <a:lumMod val="75000"/>
                  </a:schemeClr>
                </a:solidFill>
              </a:rPr>
              <a:t>. Nam </a:t>
            </a:r>
            <a:r>
              <a:rPr lang="de-DE" sz="2000" dirty="0" err="1">
                <a:solidFill>
                  <a:schemeClr val="accent1">
                    <a:lumMod val="75000"/>
                  </a:schemeClr>
                </a:solidFill>
              </a:rPr>
              <a:t>l</a:t>
            </a:r>
            <a:r>
              <a:rPr lang="de-DE" sz="2000" b="1" dirty="0" err="1">
                <a:solidFill>
                  <a:schemeClr val="accent1">
                    <a:lumMod val="75000"/>
                  </a:schemeClr>
                </a:solidFill>
              </a:rPr>
              <a:t>ongissimo</a:t>
            </a:r>
            <a:r>
              <a:rPr lang="de-DE" sz="2000" dirty="0">
                <a:solidFill>
                  <a:schemeClr val="accent1">
                    <a:lumMod val="75000"/>
                  </a:schemeClr>
                </a:solidFill>
              </a:rPr>
              <a:t> </a:t>
            </a:r>
            <a:r>
              <a:rPr lang="de-DE" sz="2000" dirty="0" err="1">
                <a:solidFill>
                  <a:schemeClr val="accent1">
                    <a:lumMod val="75000"/>
                  </a:schemeClr>
                </a:solidFill>
              </a:rPr>
              <a:t>velut</a:t>
            </a:r>
            <a:r>
              <a:rPr lang="de-DE" sz="2000" dirty="0">
                <a:solidFill>
                  <a:schemeClr val="accent1">
                    <a:lumMod val="75000"/>
                  </a:schemeClr>
                </a:solidFill>
              </a:rPr>
              <a:t> </a:t>
            </a:r>
            <a:r>
              <a:rPr lang="de-DE" sz="2000" b="1" dirty="0" err="1">
                <a:solidFill>
                  <a:schemeClr val="accent1">
                    <a:lumMod val="75000"/>
                  </a:schemeClr>
                </a:solidFill>
              </a:rPr>
              <a:t>trunco</a:t>
            </a:r>
            <a:r>
              <a:rPr lang="de-DE" sz="2000" dirty="0">
                <a:solidFill>
                  <a:schemeClr val="accent1">
                    <a:lumMod val="75000"/>
                  </a:schemeClr>
                </a:solidFill>
              </a:rPr>
              <a:t> </a:t>
            </a:r>
            <a:r>
              <a:rPr lang="de-DE" sz="2000" dirty="0" err="1">
                <a:solidFill>
                  <a:schemeClr val="accent1">
                    <a:lumMod val="75000"/>
                  </a:schemeClr>
                </a:solidFill>
              </a:rPr>
              <a:t>elata</a:t>
            </a:r>
            <a:r>
              <a:rPr lang="de-DE" sz="2000" dirty="0">
                <a:solidFill>
                  <a:schemeClr val="accent1">
                    <a:lumMod val="75000"/>
                  </a:schemeClr>
                </a:solidFill>
              </a:rPr>
              <a:t> in </a:t>
            </a:r>
            <a:r>
              <a:rPr lang="de-DE" sz="2000" dirty="0" err="1">
                <a:solidFill>
                  <a:schemeClr val="accent1">
                    <a:lumMod val="75000"/>
                  </a:schemeClr>
                </a:solidFill>
              </a:rPr>
              <a:t>altum</a:t>
            </a:r>
            <a:r>
              <a:rPr lang="de-DE" sz="2000" dirty="0">
                <a:solidFill>
                  <a:schemeClr val="accent1">
                    <a:lumMod val="75000"/>
                  </a:schemeClr>
                </a:solidFill>
              </a:rPr>
              <a:t> </a:t>
            </a:r>
            <a:r>
              <a:rPr lang="de-DE" sz="2000" b="1" dirty="0" err="1">
                <a:solidFill>
                  <a:schemeClr val="accent1">
                    <a:lumMod val="75000"/>
                  </a:schemeClr>
                </a:solidFill>
              </a:rPr>
              <a:t>quibusdam</a:t>
            </a:r>
            <a:r>
              <a:rPr lang="de-DE" sz="2000" b="1" dirty="0">
                <a:solidFill>
                  <a:schemeClr val="accent1">
                    <a:lumMod val="75000"/>
                  </a:schemeClr>
                </a:solidFill>
              </a:rPr>
              <a:t> </a:t>
            </a:r>
            <a:r>
              <a:rPr lang="de-DE" sz="2000" b="1" dirty="0" err="1">
                <a:solidFill>
                  <a:schemeClr val="accent1">
                    <a:lumMod val="75000"/>
                  </a:schemeClr>
                </a:solidFill>
              </a:rPr>
              <a:t>ramis</a:t>
            </a:r>
            <a:r>
              <a:rPr lang="de-DE" sz="2000" b="1" dirty="0">
                <a:solidFill>
                  <a:schemeClr val="accent1">
                    <a:lumMod val="75000"/>
                  </a:schemeClr>
                </a:solidFill>
              </a:rPr>
              <a:t> </a:t>
            </a:r>
            <a:r>
              <a:rPr lang="de-DE" sz="2000" b="1" dirty="0" err="1">
                <a:solidFill>
                  <a:schemeClr val="accent1">
                    <a:lumMod val="75000"/>
                  </a:schemeClr>
                </a:solidFill>
              </a:rPr>
              <a:t>diffundebatur</a:t>
            </a:r>
            <a:r>
              <a:rPr lang="de-DE" sz="2000" dirty="0">
                <a:solidFill>
                  <a:schemeClr val="accent1">
                    <a:lumMod val="75000"/>
                  </a:schemeClr>
                </a:solidFill>
              </a:rPr>
              <a:t>, (…).</a:t>
            </a:r>
          </a:p>
        </p:txBody>
      </p:sp>
      <p:sp>
        <p:nvSpPr>
          <p:cNvPr id="10" name="Textfeld 9">
            <a:extLst>
              <a:ext uri="{FF2B5EF4-FFF2-40B4-BE49-F238E27FC236}">
                <a16:creationId xmlns:a16="http://schemas.microsoft.com/office/drawing/2014/main" id="{211B3B8B-90CC-46C9-83F6-BB2224304512}"/>
              </a:ext>
            </a:extLst>
          </p:cNvPr>
          <p:cNvSpPr txBox="1"/>
          <p:nvPr/>
        </p:nvSpPr>
        <p:spPr>
          <a:xfrm>
            <a:off x="1248561" y="4664279"/>
            <a:ext cx="4160939" cy="1631216"/>
          </a:xfrm>
          <a:prstGeom prst="rect">
            <a:avLst/>
          </a:prstGeom>
          <a:noFill/>
        </p:spPr>
        <p:txBody>
          <a:bodyPr wrap="square" rtlCol="0">
            <a:spAutoFit/>
          </a:bodyPr>
          <a:lstStyle/>
          <a:p>
            <a:pPr algn="ctr"/>
            <a:r>
              <a:rPr lang="de-DE" sz="2000" dirty="0" err="1">
                <a:solidFill>
                  <a:schemeClr val="accent1">
                    <a:lumMod val="75000"/>
                  </a:schemeClr>
                </a:solidFill>
              </a:rPr>
              <a:t>accipit</a:t>
            </a:r>
            <a:r>
              <a:rPr lang="de-DE" sz="2000" dirty="0">
                <a:solidFill>
                  <a:schemeClr val="accent1">
                    <a:lumMod val="75000"/>
                  </a:schemeClr>
                </a:solidFill>
              </a:rPr>
              <a:t> </a:t>
            </a:r>
            <a:r>
              <a:rPr lang="de-DE" sz="2000" b="1" dirty="0" err="1">
                <a:solidFill>
                  <a:schemeClr val="accent1">
                    <a:lumMod val="75000"/>
                  </a:schemeClr>
                </a:solidFill>
              </a:rPr>
              <a:t>codicillos</a:t>
            </a:r>
            <a:r>
              <a:rPr lang="de-DE" sz="2000" b="1" dirty="0">
                <a:solidFill>
                  <a:schemeClr val="accent1">
                    <a:lumMod val="75000"/>
                  </a:schemeClr>
                </a:solidFill>
              </a:rPr>
              <a:t> </a:t>
            </a:r>
            <a:r>
              <a:rPr lang="de-DE" sz="2000" b="1" dirty="0" err="1">
                <a:solidFill>
                  <a:schemeClr val="accent1">
                    <a:lumMod val="75000"/>
                  </a:schemeClr>
                </a:solidFill>
              </a:rPr>
              <a:t>Rectinae</a:t>
            </a:r>
            <a:r>
              <a:rPr lang="de-DE" sz="2000" b="1" dirty="0">
                <a:solidFill>
                  <a:schemeClr val="accent1">
                    <a:lumMod val="75000"/>
                  </a:schemeClr>
                </a:solidFill>
              </a:rPr>
              <a:t>  </a:t>
            </a:r>
            <a:r>
              <a:rPr lang="de-DE" sz="2000" dirty="0" err="1">
                <a:solidFill>
                  <a:schemeClr val="accent1">
                    <a:lumMod val="75000"/>
                  </a:schemeClr>
                </a:solidFill>
              </a:rPr>
              <a:t>Casci</a:t>
            </a:r>
            <a:r>
              <a:rPr lang="de-DE" sz="2000" dirty="0">
                <a:solidFill>
                  <a:schemeClr val="accent1">
                    <a:lumMod val="75000"/>
                  </a:schemeClr>
                </a:solidFill>
              </a:rPr>
              <a:t> </a:t>
            </a:r>
            <a:r>
              <a:rPr lang="de-DE" sz="2000" dirty="0" err="1">
                <a:solidFill>
                  <a:schemeClr val="accent1">
                    <a:lumMod val="75000"/>
                  </a:schemeClr>
                </a:solidFill>
              </a:rPr>
              <a:t>imminenti</a:t>
            </a:r>
            <a:r>
              <a:rPr lang="de-DE" sz="2000" dirty="0">
                <a:solidFill>
                  <a:schemeClr val="accent1">
                    <a:lumMod val="75000"/>
                  </a:schemeClr>
                </a:solidFill>
              </a:rPr>
              <a:t> </a:t>
            </a:r>
            <a:r>
              <a:rPr lang="de-DE" sz="2000" dirty="0" err="1">
                <a:solidFill>
                  <a:schemeClr val="accent1">
                    <a:lumMod val="75000"/>
                  </a:schemeClr>
                </a:solidFill>
              </a:rPr>
              <a:t>periculo</a:t>
            </a:r>
            <a:r>
              <a:rPr lang="de-DE" sz="2000" dirty="0">
                <a:solidFill>
                  <a:schemeClr val="accent1">
                    <a:lumMod val="75000"/>
                  </a:schemeClr>
                </a:solidFill>
              </a:rPr>
              <a:t> </a:t>
            </a:r>
            <a:r>
              <a:rPr lang="de-DE" sz="2000" dirty="0" err="1">
                <a:solidFill>
                  <a:schemeClr val="accent1">
                    <a:lumMod val="75000"/>
                  </a:schemeClr>
                </a:solidFill>
              </a:rPr>
              <a:t>exterritae</a:t>
            </a:r>
            <a:r>
              <a:rPr lang="de-DE" sz="2000" dirty="0">
                <a:solidFill>
                  <a:schemeClr val="accent1">
                    <a:lumMod val="75000"/>
                  </a:schemeClr>
                </a:solidFill>
              </a:rPr>
              <a:t> (</a:t>
            </a:r>
            <a:r>
              <a:rPr lang="de-DE" sz="2000" dirty="0" err="1">
                <a:solidFill>
                  <a:schemeClr val="accent1">
                    <a:lumMod val="75000"/>
                  </a:schemeClr>
                </a:solidFill>
              </a:rPr>
              <a:t>nam</a:t>
            </a:r>
            <a:r>
              <a:rPr lang="de-DE" sz="2000" dirty="0">
                <a:solidFill>
                  <a:schemeClr val="accent1">
                    <a:lumMod val="75000"/>
                  </a:schemeClr>
                </a:solidFill>
              </a:rPr>
              <a:t> </a:t>
            </a:r>
            <a:r>
              <a:rPr lang="de-DE" sz="2000" dirty="0" err="1">
                <a:solidFill>
                  <a:schemeClr val="accent1">
                    <a:lumMod val="75000"/>
                  </a:schemeClr>
                </a:solidFill>
              </a:rPr>
              <a:t>villa</a:t>
            </a:r>
            <a:r>
              <a:rPr lang="de-DE" sz="2000" dirty="0">
                <a:solidFill>
                  <a:schemeClr val="accent1">
                    <a:lumMod val="75000"/>
                  </a:schemeClr>
                </a:solidFill>
              </a:rPr>
              <a:t> </a:t>
            </a:r>
            <a:r>
              <a:rPr lang="de-DE" sz="2000" dirty="0" err="1">
                <a:solidFill>
                  <a:schemeClr val="accent1">
                    <a:lumMod val="75000"/>
                  </a:schemeClr>
                </a:solidFill>
              </a:rPr>
              <a:t>eius</a:t>
            </a:r>
            <a:r>
              <a:rPr lang="de-DE" sz="2000" dirty="0">
                <a:solidFill>
                  <a:schemeClr val="accent1">
                    <a:lumMod val="75000"/>
                  </a:schemeClr>
                </a:solidFill>
              </a:rPr>
              <a:t> </a:t>
            </a:r>
            <a:r>
              <a:rPr lang="de-DE" sz="2000" dirty="0" err="1">
                <a:solidFill>
                  <a:schemeClr val="accent1">
                    <a:lumMod val="75000"/>
                  </a:schemeClr>
                </a:solidFill>
              </a:rPr>
              <a:t>subiacebat</a:t>
            </a:r>
            <a:r>
              <a:rPr lang="de-DE" sz="2000" dirty="0">
                <a:solidFill>
                  <a:schemeClr val="accent1">
                    <a:lumMod val="75000"/>
                  </a:schemeClr>
                </a:solidFill>
              </a:rPr>
              <a:t>, </a:t>
            </a:r>
            <a:r>
              <a:rPr lang="de-DE" sz="2000" dirty="0" err="1">
                <a:solidFill>
                  <a:schemeClr val="accent1">
                    <a:lumMod val="75000"/>
                  </a:schemeClr>
                </a:solidFill>
              </a:rPr>
              <a:t>nec</a:t>
            </a:r>
            <a:r>
              <a:rPr lang="de-DE" sz="2000" dirty="0">
                <a:solidFill>
                  <a:schemeClr val="accent1">
                    <a:lumMod val="75000"/>
                  </a:schemeClr>
                </a:solidFill>
              </a:rPr>
              <a:t> ulla nisi </a:t>
            </a:r>
            <a:r>
              <a:rPr lang="de-DE" sz="2000" dirty="0" err="1">
                <a:solidFill>
                  <a:schemeClr val="accent1">
                    <a:lumMod val="75000"/>
                  </a:schemeClr>
                </a:solidFill>
              </a:rPr>
              <a:t>navibus</a:t>
            </a:r>
            <a:r>
              <a:rPr lang="de-DE" sz="2000" dirty="0">
                <a:solidFill>
                  <a:schemeClr val="accent1">
                    <a:lumMod val="75000"/>
                  </a:schemeClr>
                </a:solidFill>
              </a:rPr>
              <a:t> </a:t>
            </a:r>
            <a:r>
              <a:rPr lang="de-DE" sz="2000" dirty="0" err="1">
                <a:solidFill>
                  <a:schemeClr val="accent1">
                    <a:lumMod val="75000"/>
                  </a:schemeClr>
                </a:solidFill>
              </a:rPr>
              <a:t>fuga</a:t>
            </a:r>
            <a:r>
              <a:rPr lang="de-DE" sz="2000" dirty="0">
                <a:solidFill>
                  <a:schemeClr val="accent1">
                    <a:lumMod val="75000"/>
                  </a:schemeClr>
                </a:solidFill>
              </a:rPr>
              <a:t>); </a:t>
            </a:r>
            <a:r>
              <a:rPr lang="de-DE" sz="2000" dirty="0" err="1">
                <a:solidFill>
                  <a:schemeClr val="accent1">
                    <a:lumMod val="75000"/>
                  </a:schemeClr>
                </a:solidFill>
              </a:rPr>
              <a:t>ut</a:t>
            </a:r>
            <a:r>
              <a:rPr lang="de-DE" sz="2000" dirty="0">
                <a:solidFill>
                  <a:schemeClr val="accent1">
                    <a:lumMod val="75000"/>
                  </a:schemeClr>
                </a:solidFill>
              </a:rPr>
              <a:t> se </a:t>
            </a:r>
            <a:r>
              <a:rPr lang="de-DE" sz="2000" dirty="0" err="1">
                <a:solidFill>
                  <a:schemeClr val="accent1">
                    <a:lumMod val="75000"/>
                  </a:schemeClr>
                </a:solidFill>
              </a:rPr>
              <a:t>tanto</a:t>
            </a:r>
            <a:r>
              <a:rPr lang="de-DE" sz="2000" dirty="0">
                <a:solidFill>
                  <a:schemeClr val="accent1">
                    <a:lumMod val="75000"/>
                  </a:schemeClr>
                </a:solidFill>
              </a:rPr>
              <a:t> </a:t>
            </a:r>
            <a:r>
              <a:rPr lang="de-DE" sz="2000" dirty="0" err="1">
                <a:solidFill>
                  <a:schemeClr val="accent1">
                    <a:lumMod val="75000"/>
                  </a:schemeClr>
                </a:solidFill>
              </a:rPr>
              <a:t>discrimini</a:t>
            </a:r>
            <a:r>
              <a:rPr lang="de-DE" sz="2000" dirty="0">
                <a:solidFill>
                  <a:schemeClr val="accent1">
                    <a:lumMod val="75000"/>
                  </a:schemeClr>
                </a:solidFill>
              </a:rPr>
              <a:t> </a:t>
            </a:r>
            <a:r>
              <a:rPr lang="de-DE" sz="2000" dirty="0" err="1">
                <a:solidFill>
                  <a:schemeClr val="accent1">
                    <a:lumMod val="75000"/>
                  </a:schemeClr>
                </a:solidFill>
              </a:rPr>
              <a:t>eriperet</a:t>
            </a:r>
            <a:r>
              <a:rPr lang="de-DE" sz="2000" dirty="0">
                <a:solidFill>
                  <a:schemeClr val="accent1">
                    <a:lumMod val="75000"/>
                  </a:schemeClr>
                </a:solidFill>
              </a:rPr>
              <a:t>, </a:t>
            </a:r>
            <a:r>
              <a:rPr lang="de-DE" sz="2000" dirty="0" err="1">
                <a:solidFill>
                  <a:schemeClr val="accent1">
                    <a:lumMod val="75000"/>
                  </a:schemeClr>
                </a:solidFill>
              </a:rPr>
              <a:t>orabat</a:t>
            </a:r>
            <a:r>
              <a:rPr lang="de-DE" sz="2000" dirty="0">
                <a:solidFill>
                  <a:schemeClr val="accent1">
                    <a:lumMod val="75000"/>
                  </a:schemeClr>
                </a:solidFill>
              </a:rPr>
              <a:t>.</a:t>
            </a:r>
          </a:p>
        </p:txBody>
      </p:sp>
      <p:sp>
        <p:nvSpPr>
          <p:cNvPr id="11" name="Textfeld 10">
            <a:extLst>
              <a:ext uri="{FF2B5EF4-FFF2-40B4-BE49-F238E27FC236}">
                <a16:creationId xmlns:a16="http://schemas.microsoft.com/office/drawing/2014/main" id="{68DE41CF-BBF8-45C1-A3E1-24A61043182B}"/>
              </a:ext>
            </a:extLst>
          </p:cNvPr>
          <p:cNvSpPr txBox="1"/>
          <p:nvPr/>
        </p:nvSpPr>
        <p:spPr>
          <a:xfrm>
            <a:off x="6644080" y="4806892"/>
            <a:ext cx="4639112" cy="1323439"/>
          </a:xfrm>
          <a:prstGeom prst="rect">
            <a:avLst/>
          </a:prstGeom>
          <a:noFill/>
        </p:spPr>
        <p:txBody>
          <a:bodyPr wrap="square" rtlCol="0">
            <a:spAutoFit/>
          </a:bodyPr>
          <a:lstStyle/>
          <a:p>
            <a:pPr algn="ctr"/>
            <a:r>
              <a:rPr lang="de-DE" sz="2000" dirty="0" err="1">
                <a:solidFill>
                  <a:schemeClr val="accent1">
                    <a:lumMod val="75000"/>
                  </a:schemeClr>
                </a:solidFill>
              </a:rPr>
              <a:t>Cunctatus</a:t>
            </a:r>
            <a:r>
              <a:rPr lang="de-DE" sz="2000" dirty="0">
                <a:solidFill>
                  <a:schemeClr val="accent1">
                    <a:lumMod val="75000"/>
                  </a:schemeClr>
                </a:solidFill>
              </a:rPr>
              <a:t> </a:t>
            </a:r>
            <a:r>
              <a:rPr lang="de-DE" sz="2000" dirty="0" err="1">
                <a:solidFill>
                  <a:schemeClr val="accent1">
                    <a:lumMod val="75000"/>
                  </a:schemeClr>
                </a:solidFill>
              </a:rPr>
              <a:t>paulum</a:t>
            </a:r>
            <a:r>
              <a:rPr lang="de-DE" sz="2000" dirty="0">
                <a:solidFill>
                  <a:schemeClr val="accent1">
                    <a:lumMod val="75000"/>
                  </a:schemeClr>
                </a:solidFill>
              </a:rPr>
              <a:t>, an </a:t>
            </a:r>
            <a:r>
              <a:rPr lang="de-DE" sz="2000" dirty="0" err="1">
                <a:solidFill>
                  <a:schemeClr val="accent1">
                    <a:lumMod val="75000"/>
                  </a:schemeClr>
                </a:solidFill>
              </a:rPr>
              <a:t>retro</a:t>
            </a:r>
            <a:r>
              <a:rPr lang="de-DE" sz="2000" dirty="0">
                <a:solidFill>
                  <a:schemeClr val="accent1">
                    <a:lumMod val="75000"/>
                  </a:schemeClr>
                </a:solidFill>
              </a:rPr>
              <a:t> </a:t>
            </a:r>
            <a:r>
              <a:rPr lang="de-DE" sz="2000" dirty="0" err="1">
                <a:solidFill>
                  <a:schemeClr val="accent1">
                    <a:lumMod val="75000"/>
                  </a:schemeClr>
                </a:solidFill>
              </a:rPr>
              <a:t>flecteret</a:t>
            </a:r>
            <a:r>
              <a:rPr lang="de-DE" sz="2000" dirty="0">
                <a:solidFill>
                  <a:schemeClr val="accent1">
                    <a:lumMod val="75000"/>
                  </a:schemeClr>
                </a:solidFill>
              </a:rPr>
              <a:t>, </a:t>
            </a:r>
            <a:r>
              <a:rPr lang="de-DE" sz="2000" dirty="0" err="1">
                <a:solidFill>
                  <a:schemeClr val="accent1">
                    <a:lumMod val="75000"/>
                  </a:schemeClr>
                </a:solidFill>
              </a:rPr>
              <a:t>mox</a:t>
            </a:r>
            <a:r>
              <a:rPr lang="de-DE" sz="2000" dirty="0">
                <a:solidFill>
                  <a:schemeClr val="accent1">
                    <a:lumMod val="75000"/>
                  </a:schemeClr>
                </a:solidFill>
              </a:rPr>
              <a:t> </a:t>
            </a:r>
            <a:r>
              <a:rPr lang="de-DE" sz="2000" dirty="0" err="1">
                <a:solidFill>
                  <a:schemeClr val="accent1">
                    <a:lumMod val="75000"/>
                  </a:schemeClr>
                </a:solidFill>
              </a:rPr>
              <a:t>gubernatori</a:t>
            </a:r>
            <a:r>
              <a:rPr lang="de-DE" sz="2000" dirty="0">
                <a:solidFill>
                  <a:schemeClr val="accent1">
                    <a:lumMod val="75000"/>
                  </a:schemeClr>
                </a:solidFill>
              </a:rPr>
              <a:t>, </a:t>
            </a:r>
            <a:r>
              <a:rPr lang="de-DE" sz="2000" dirty="0" err="1">
                <a:solidFill>
                  <a:schemeClr val="accent1">
                    <a:lumMod val="75000"/>
                  </a:schemeClr>
                </a:solidFill>
              </a:rPr>
              <a:t>ut</a:t>
            </a:r>
            <a:r>
              <a:rPr lang="de-DE" sz="2000" dirty="0">
                <a:solidFill>
                  <a:schemeClr val="accent1">
                    <a:lumMod val="75000"/>
                  </a:schemeClr>
                </a:solidFill>
              </a:rPr>
              <a:t> </a:t>
            </a:r>
            <a:r>
              <a:rPr lang="de-DE" sz="2000" dirty="0" err="1">
                <a:solidFill>
                  <a:schemeClr val="accent1">
                    <a:lumMod val="75000"/>
                  </a:schemeClr>
                </a:solidFill>
              </a:rPr>
              <a:t>ita</a:t>
            </a:r>
            <a:r>
              <a:rPr lang="de-DE" sz="2000" dirty="0">
                <a:solidFill>
                  <a:schemeClr val="accent1">
                    <a:lumMod val="75000"/>
                  </a:schemeClr>
                </a:solidFill>
              </a:rPr>
              <a:t> </a:t>
            </a:r>
            <a:r>
              <a:rPr lang="de-DE" sz="2000" dirty="0" err="1">
                <a:solidFill>
                  <a:schemeClr val="accent1">
                    <a:lumMod val="75000"/>
                  </a:schemeClr>
                </a:solidFill>
              </a:rPr>
              <a:t>faceret</a:t>
            </a:r>
            <a:r>
              <a:rPr lang="de-DE" sz="2000" dirty="0">
                <a:solidFill>
                  <a:schemeClr val="accent1">
                    <a:lumMod val="75000"/>
                  </a:schemeClr>
                </a:solidFill>
              </a:rPr>
              <a:t>, </a:t>
            </a:r>
            <a:r>
              <a:rPr lang="de-DE" sz="2000" dirty="0" err="1">
                <a:solidFill>
                  <a:schemeClr val="accent1">
                    <a:lumMod val="75000"/>
                  </a:schemeClr>
                </a:solidFill>
              </a:rPr>
              <a:t>monenti</a:t>
            </a:r>
            <a:r>
              <a:rPr lang="de-DE" sz="2000" dirty="0">
                <a:solidFill>
                  <a:schemeClr val="accent1">
                    <a:lumMod val="75000"/>
                  </a:schemeClr>
                </a:solidFill>
              </a:rPr>
              <a:t> </a:t>
            </a:r>
            <a:r>
              <a:rPr lang="de-DE" sz="2000" b="1" dirty="0">
                <a:solidFill>
                  <a:schemeClr val="accent1">
                    <a:lumMod val="75000"/>
                  </a:schemeClr>
                </a:solidFill>
              </a:rPr>
              <a:t>„</a:t>
            </a:r>
            <a:r>
              <a:rPr lang="de-DE" sz="2000" b="1" dirty="0" err="1">
                <a:solidFill>
                  <a:schemeClr val="accent1">
                    <a:lumMod val="75000"/>
                  </a:schemeClr>
                </a:solidFill>
              </a:rPr>
              <a:t>fortes</a:t>
            </a:r>
            <a:r>
              <a:rPr lang="de-DE" sz="2000" b="1" dirty="0">
                <a:solidFill>
                  <a:schemeClr val="accent1">
                    <a:lumMod val="75000"/>
                  </a:schemeClr>
                </a:solidFill>
              </a:rPr>
              <a:t>“ </a:t>
            </a:r>
            <a:r>
              <a:rPr lang="de-DE" sz="2000" b="1" dirty="0" err="1">
                <a:solidFill>
                  <a:schemeClr val="accent1">
                    <a:lumMod val="75000"/>
                  </a:schemeClr>
                </a:solidFill>
              </a:rPr>
              <a:t>inquit</a:t>
            </a:r>
            <a:r>
              <a:rPr lang="de-DE" sz="2000" b="1" dirty="0">
                <a:solidFill>
                  <a:schemeClr val="accent1">
                    <a:lumMod val="75000"/>
                  </a:schemeClr>
                </a:solidFill>
              </a:rPr>
              <a:t> „</a:t>
            </a:r>
            <a:r>
              <a:rPr lang="de-DE" sz="2000" b="1" dirty="0" err="1">
                <a:solidFill>
                  <a:schemeClr val="accent1">
                    <a:lumMod val="75000"/>
                  </a:schemeClr>
                </a:solidFill>
              </a:rPr>
              <a:t>fortuna</a:t>
            </a:r>
            <a:r>
              <a:rPr lang="de-DE" sz="2000" b="1" dirty="0">
                <a:solidFill>
                  <a:schemeClr val="accent1">
                    <a:lumMod val="75000"/>
                  </a:schemeClr>
                </a:solidFill>
              </a:rPr>
              <a:t> </a:t>
            </a:r>
            <a:r>
              <a:rPr lang="de-DE" sz="2000" b="1" dirty="0" err="1">
                <a:solidFill>
                  <a:schemeClr val="accent1">
                    <a:lumMod val="75000"/>
                  </a:schemeClr>
                </a:solidFill>
              </a:rPr>
              <a:t>iuvat</a:t>
            </a:r>
            <a:r>
              <a:rPr lang="de-DE" sz="2000" b="1" dirty="0">
                <a:solidFill>
                  <a:schemeClr val="accent1">
                    <a:lumMod val="75000"/>
                  </a:schemeClr>
                </a:solidFill>
              </a:rPr>
              <a:t>; </a:t>
            </a:r>
            <a:r>
              <a:rPr lang="de-DE" sz="2000" b="1" dirty="0" err="1">
                <a:solidFill>
                  <a:schemeClr val="accent1">
                    <a:lumMod val="75000"/>
                  </a:schemeClr>
                </a:solidFill>
              </a:rPr>
              <a:t>Pomponianum</a:t>
            </a:r>
            <a:r>
              <a:rPr lang="de-DE" sz="2000" b="1" dirty="0">
                <a:solidFill>
                  <a:schemeClr val="accent1">
                    <a:lumMod val="75000"/>
                  </a:schemeClr>
                </a:solidFill>
              </a:rPr>
              <a:t> </a:t>
            </a:r>
            <a:r>
              <a:rPr lang="de-DE" sz="2000" b="1" dirty="0" err="1">
                <a:solidFill>
                  <a:schemeClr val="accent1">
                    <a:lumMod val="75000"/>
                  </a:schemeClr>
                </a:solidFill>
              </a:rPr>
              <a:t>pete</a:t>
            </a:r>
            <a:r>
              <a:rPr lang="de-DE" sz="2000" b="1" dirty="0">
                <a:solidFill>
                  <a:schemeClr val="accent1">
                    <a:lumMod val="75000"/>
                  </a:schemeClr>
                </a:solidFill>
              </a:rPr>
              <a:t>.“</a:t>
            </a:r>
          </a:p>
        </p:txBody>
      </p:sp>
    </p:spTree>
    <p:extLst>
      <p:ext uri="{BB962C8B-B14F-4D97-AF65-F5344CB8AC3E}">
        <p14:creationId xmlns:p14="http://schemas.microsoft.com/office/powerpoint/2010/main" val="1689881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e) Die Vesuv-Briefe des Plinius minor</a:t>
            </a:r>
          </a:p>
        </p:txBody>
      </p:sp>
      <p:sp>
        <p:nvSpPr>
          <p:cNvPr id="7" name="Textfeld 6">
            <a:extLst>
              <a:ext uri="{FF2B5EF4-FFF2-40B4-BE49-F238E27FC236}">
                <a16:creationId xmlns:a16="http://schemas.microsoft.com/office/drawing/2014/main" id="{2D8700E5-17B4-4149-88C5-416A5E504E69}"/>
              </a:ext>
            </a:extLst>
          </p:cNvPr>
          <p:cNvSpPr txBox="1"/>
          <p:nvPr/>
        </p:nvSpPr>
        <p:spPr>
          <a:xfrm>
            <a:off x="1115736" y="1393409"/>
            <a:ext cx="5494789" cy="2862322"/>
          </a:xfrm>
          <a:prstGeom prst="rect">
            <a:avLst/>
          </a:prstGeom>
          <a:noFill/>
        </p:spPr>
        <p:txBody>
          <a:bodyPr wrap="square" rtlCol="0">
            <a:spAutoFit/>
          </a:bodyPr>
          <a:lstStyle/>
          <a:p>
            <a:pPr algn="ctr"/>
            <a:r>
              <a:rPr lang="de-DE" sz="2000" dirty="0"/>
              <a:t>„Gaius, willst du nicht mitkommen? Vergiss deine Übersetzung.“ Er streckte die Hand aus und lächelte. „Ich erlasse dir deine Lektion.“ „Wirklich, Onkel?“ Gaius starrte über den Golf und kaute auf seiner Unterlippe. Ganz offensichtlich war auch ihm bewusst geworden, was ein zweiter Ätna am Golf bedeutete. „Das ist nett von dir, aber um ehrlich zu sein – ich bin gerade an einer schwierigen Passage angekommen. Natürlich, wenn du darauf bestehst…“</a:t>
            </a:r>
          </a:p>
        </p:txBody>
      </p:sp>
      <p:sp>
        <p:nvSpPr>
          <p:cNvPr id="3" name="Textfeld 2">
            <a:extLst>
              <a:ext uri="{FF2B5EF4-FFF2-40B4-BE49-F238E27FC236}">
                <a16:creationId xmlns:a16="http://schemas.microsoft.com/office/drawing/2014/main" id="{5483EA19-2976-4C63-B842-138722654F7B}"/>
              </a:ext>
            </a:extLst>
          </p:cNvPr>
          <p:cNvSpPr txBox="1"/>
          <p:nvPr/>
        </p:nvSpPr>
        <p:spPr>
          <a:xfrm>
            <a:off x="7013196" y="2231742"/>
            <a:ext cx="3791824" cy="1323439"/>
          </a:xfrm>
          <a:prstGeom prst="rect">
            <a:avLst/>
          </a:prstGeom>
          <a:noFill/>
        </p:spPr>
        <p:txBody>
          <a:bodyPr wrap="square" rtlCol="0">
            <a:spAutoFit/>
          </a:bodyPr>
          <a:lstStyle/>
          <a:p>
            <a:pPr algn="ctr"/>
            <a:r>
              <a:rPr lang="it-IT" sz="2000" dirty="0" err="1">
                <a:solidFill>
                  <a:schemeClr val="accent1">
                    <a:lumMod val="75000"/>
                  </a:schemeClr>
                </a:solidFill>
              </a:rPr>
              <a:t>mihi</a:t>
            </a:r>
            <a:r>
              <a:rPr lang="it-IT" sz="2000" dirty="0">
                <a:solidFill>
                  <a:schemeClr val="accent1">
                    <a:lumMod val="75000"/>
                  </a:schemeClr>
                </a:solidFill>
              </a:rPr>
              <a:t>, si venire una </a:t>
            </a:r>
            <a:r>
              <a:rPr lang="it-IT" sz="2000" dirty="0" err="1">
                <a:solidFill>
                  <a:schemeClr val="accent1">
                    <a:lumMod val="75000"/>
                  </a:schemeClr>
                </a:solidFill>
              </a:rPr>
              <a:t>vellem</a:t>
            </a:r>
            <a:r>
              <a:rPr lang="it-IT" sz="2000" dirty="0">
                <a:solidFill>
                  <a:schemeClr val="accent1">
                    <a:lumMod val="75000"/>
                  </a:schemeClr>
                </a:solidFill>
              </a:rPr>
              <a:t>, </a:t>
            </a:r>
            <a:r>
              <a:rPr lang="it-IT" sz="2000" dirty="0" err="1">
                <a:solidFill>
                  <a:schemeClr val="accent1">
                    <a:lumMod val="75000"/>
                  </a:schemeClr>
                </a:solidFill>
              </a:rPr>
              <a:t>facit</a:t>
            </a:r>
            <a:r>
              <a:rPr lang="it-IT" sz="2000" dirty="0">
                <a:solidFill>
                  <a:schemeClr val="accent1">
                    <a:lumMod val="75000"/>
                  </a:schemeClr>
                </a:solidFill>
              </a:rPr>
              <a:t> </a:t>
            </a:r>
            <a:r>
              <a:rPr lang="it-IT" sz="2000" dirty="0" err="1">
                <a:solidFill>
                  <a:schemeClr val="accent1">
                    <a:lumMod val="75000"/>
                  </a:schemeClr>
                </a:solidFill>
              </a:rPr>
              <a:t>copiam</a:t>
            </a:r>
            <a:r>
              <a:rPr lang="it-IT" sz="2000" dirty="0">
                <a:solidFill>
                  <a:schemeClr val="accent1">
                    <a:lumMod val="75000"/>
                  </a:schemeClr>
                </a:solidFill>
              </a:rPr>
              <a:t>; </a:t>
            </a:r>
            <a:r>
              <a:rPr lang="it-IT" sz="2000" dirty="0" err="1">
                <a:solidFill>
                  <a:schemeClr val="accent1">
                    <a:lumMod val="75000"/>
                  </a:schemeClr>
                </a:solidFill>
              </a:rPr>
              <a:t>respondi</a:t>
            </a:r>
            <a:r>
              <a:rPr lang="it-IT" sz="2000" dirty="0">
                <a:solidFill>
                  <a:schemeClr val="accent1">
                    <a:lumMod val="75000"/>
                  </a:schemeClr>
                </a:solidFill>
              </a:rPr>
              <a:t> </a:t>
            </a:r>
            <a:r>
              <a:rPr lang="it-IT" sz="2000" b="1" dirty="0" err="1">
                <a:solidFill>
                  <a:schemeClr val="accent1">
                    <a:lumMod val="75000"/>
                  </a:schemeClr>
                </a:solidFill>
              </a:rPr>
              <a:t>studere</a:t>
            </a:r>
            <a:r>
              <a:rPr lang="it-IT" sz="2000" b="1" dirty="0">
                <a:solidFill>
                  <a:schemeClr val="accent1">
                    <a:lumMod val="75000"/>
                  </a:schemeClr>
                </a:solidFill>
              </a:rPr>
              <a:t> me </a:t>
            </a:r>
            <a:r>
              <a:rPr lang="it-IT" sz="2000" b="1" dirty="0" err="1">
                <a:solidFill>
                  <a:schemeClr val="accent1">
                    <a:lumMod val="75000"/>
                  </a:schemeClr>
                </a:solidFill>
              </a:rPr>
              <a:t>malle</a:t>
            </a:r>
            <a:r>
              <a:rPr lang="it-IT" sz="2000" dirty="0">
                <a:solidFill>
                  <a:schemeClr val="accent1">
                    <a:lumMod val="75000"/>
                  </a:schemeClr>
                </a:solidFill>
              </a:rPr>
              <a:t>, et forte ipse, </a:t>
            </a:r>
            <a:r>
              <a:rPr lang="it-IT" sz="2000" dirty="0" err="1">
                <a:solidFill>
                  <a:schemeClr val="accent1">
                    <a:lumMod val="75000"/>
                  </a:schemeClr>
                </a:solidFill>
              </a:rPr>
              <a:t>quod</a:t>
            </a:r>
            <a:r>
              <a:rPr lang="it-IT" sz="2000" dirty="0">
                <a:solidFill>
                  <a:schemeClr val="accent1">
                    <a:lumMod val="75000"/>
                  </a:schemeClr>
                </a:solidFill>
              </a:rPr>
              <a:t> </a:t>
            </a:r>
            <a:r>
              <a:rPr lang="it-IT" sz="2000" dirty="0" err="1">
                <a:solidFill>
                  <a:schemeClr val="accent1">
                    <a:lumMod val="75000"/>
                  </a:schemeClr>
                </a:solidFill>
              </a:rPr>
              <a:t>scriberem</a:t>
            </a:r>
            <a:r>
              <a:rPr lang="it-IT" sz="2000" dirty="0">
                <a:solidFill>
                  <a:schemeClr val="accent1">
                    <a:lumMod val="75000"/>
                  </a:schemeClr>
                </a:solidFill>
              </a:rPr>
              <a:t>, </a:t>
            </a:r>
            <a:r>
              <a:rPr lang="it-IT" sz="2000" dirty="0" err="1">
                <a:solidFill>
                  <a:schemeClr val="accent1">
                    <a:lumMod val="75000"/>
                  </a:schemeClr>
                </a:solidFill>
              </a:rPr>
              <a:t>dederat</a:t>
            </a:r>
            <a:r>
              <a:rPr lang="it-IT" sz="2000" dirty="0">
                <a:solidFill>
                  <a:schemeClr val="accent1">
                    <a:lumMod val="75000"/>
                  </a:schemeClr>
                </a:solidFill>
              </a:rPr>
              <a:t>. </a:t>
            </a:r>
            <a:endParaRPr lang="de-DE" sz="2000" dirty="0">
              <a:solidFill>
                <a:schemeClr val="accent1">
                  <a:lumMod val="75000"/>
                </a:schemeClr>
              </a:solidFill>
            </a:endParaRPr>
          </a:p>
        </p:txBody>
      </p:sp>
      <p:sp>
        <p:nvSpPr>
          <p:cNvPr id="4" name="Textfeld 3">
            <a:extLst>
              <a:ext uri="{FF2B5EF4-FFF2-40B4-BE49-F238E27FC236}">
                <a16:creationId xmlns:a16="http://schemas.microsoft.com/office/drawing/2014/main" id="{91D9B2BE-A245-44BE-9D18-60A405992D9E}"/>
              </a:ext>
            </a:extLst>
          </p:cNvPr>
          <p:cNvSpPr txBox="1"/>
          <p:nvPr/>
        </p:nvSpPr>
        <p:spPr>
          <a:xfrm>
            <a:off x="5943599" y="4597072"/>
            <a:ext cx="4784522" cy="1631216"/>
          </a:xfrm>
          <a:prstGeom prst="rect">
            <a:avLst/>
          </a:prstGeom>
          <a:noFill/>
        </p:spPr>
        <p:txBody>
          <a:bodyPr wrap="square" rtlCol="0">
            <a:spAutoFit/>
          </a:bodyPr>
          <a:lstStyle/>
          <a:p>
            <a:pPr algn="ctr"/>
            <a:r>
              <a:rPr lang="de-DE" sz="2000" dirty="0"/>
              <a:t>„Das ist mein Freund </a:t>
            </a:r>
            <a:r>
              <a:rPr lang="de-DE" sz="2000" dirty="0" err="1"/>
              <a:t>Pomponianus</a:t>
            </a:r>
            <a:r>
              <a:rPr lang="de-DE" sz="2000" dirty="0"/>
              <a:t>. Der arme alte Narr“, sagte er. „Selbst in normalen Zeiten ein Nervenbündel. Wir müssen ihn trösten. Wir müssen unser tapferstes Gesicht aufsetzen. Helft mir ans Ufer.“</a:t>
            </a:r>
          </a:p>
        </p:txBody>
      </p:sp>
      <p:sp>
        <p:nvSpPr>
          <p:cNvPr id="10" name="Textfeld 9">
            <a:extLst>
              <a:ext uri="{FF2B5EF4-FFF2-40B4-BE49-F238E27FC236}">
                <a16:creationId xmlns:a16="http://schemas.microsoft.com/office/drawing/2014/main" id="{6C614857-C2EA-48B9-9CF8-C441FEDB6BE1}"/>
              </a:ext>
            </a:extLst>
          </p:cNvPr>
          <p:cNvSpPr txBox="1"/>
          <p:nvPr/>
        </p:nvSpPr>
        <p:spPr>
          <a:xfrm>
            <a:off x="1115736" y="4674016"/>
            <a:ext cx="4672668" cy="1323439"/>
          </a:xfrm>
          <a:prstGeom prst="rect">
            <a:avLst/>
          </a:prstGeom>
          <a:noFill/>
        </p:spPr>
        <p:txBody>
          <a:bodyPr wrap="square" rtlCol="0">
            <a:spAutoFit/>
          </a:bodyPr>
          <a:lstStyle/>
          <a:p>
            <a:pPr algn="ctr"/>
            <a:r>
              <a:rPr lang="de-DE" sz="2000" dirty="0">
                <a:solidFill>
                  <a:schemeClr val="accent1">
                    <a:lumMod val="75000"/>
                  </a:schemeClr>
                </a:solidFill>
              </a:rPr>
              <a:t>quo </a:t>
            </a:r>
            <a:r>
              <a:rPr lang="de-DE" sz="2000" dirty="0" err="1">
                <a:solidFill>
                  <a:schemeClr val="accent1">
                    <a:lumMod val="75000"/>
                  </a:schemeClr>
                </a:solidFill>
              </a:rPr>
              <a:t>tunc</a:t>
            </a:r>
            <a:r>
              <a:rPr lang="de-DE" sz="2000" dirty="0">
                <a:solidFill>
                  <a:schemeClr val="accent1">
                    <a:lumMod val="75000"/>
                  </a:schemeClr>
                </a:solidFill>
              </a:rPr>
              <a:t> </a:t>
            </a:r>
            <a:r>
              <a:rPr lang="de-DE" sz="2000" dirty="0" err="1">
                <a:solidFill>
                  <a:schemeClr val="accent1">
                    <a:lumMod val="75000"/>
                  </a:schemeClr>
                </a:solidFill>
              </a:rPr>
              <a:t>avunculus</a:t>
            </a:r>
            <a:r>
              <a:rPr lang="de-DE" sz="2000" dirty="0">
                <a:solidFill>
                  <a:schemeClr val="accent1">
                    <a:lumMod val="75000"/>
                  </a:schemeClr>
                </a:solidFill>
              </a:rPr>
              <a:t> </a:t>
            </a:r>
            <a:r>
              <a:rPr lang="de-DE" sz="2000" dirty="0" err="1">
                <a:solidFill>
                  <a:schemeClr val="accent1">
                    <a:lumMod val="75000"/>
                  </a:schemeClr>
                </a:solidFill>
              </a:rPr>
              <a:t>meus</a:t>
            </a:r>
            <a:r>
              <a:rPr lang="de-DE" sz="2000" dirty="0">
                <a:solidFill>
                  <a:schemeClr val="accent1">
                    <a:lumMod val="75000"/>
                  </a:schemeClr>
                </a:solidFill>
              </a:rPr>
              <a:t> </a:t>
            </a:r>
            <a:r>
              <a:rPr lang="de-DE" sz="2000" dirty="0" err="1">
                <a:solidFill>
                  <a:schemeClr val="accent1">
                    <a:lumMod val="75000"/>
                  </a:schemeClr>
                </a:solidFill>
              </a:rPr>
              <a:t>secundissimo</a:t>
            </a:r>
            <a:r>
              <a:rPr lang="de-DE" sz="2000" dirty="0">
                <a:solidFill>
                  <a:schemeClr val="accent1">
                    <a:lumMod val="75000"/>
                  </a:schemeClr>
                </a:solidFill>
              </a:rPr>
              <a:t> </a:t>
            </a:r>
            <a:r>
              <a:rPr lang="de-DE" sz="2000" dirty="0" err="1">
                <a:solidFill>
                  <a:schemeClr val="accent1">
                    <a:lumMod val="75000"/>
                  </a:schemeClr>
                </a:solidFill>
              </a:rPr>
              <a:t>invectus</a:t>
            </a:r>
            <a:r>
              <a:rPr lang="de-DE" sz="2000" dirty="0">
                <a:solidFill>
                  <a:schemeClr val="accent1">
                    <a:lumMod val="75000"/>
                  </a:schemeClr>
                </a:solidFill>
              </a:rPr>
              <a:t> </a:t>
            </a:r>
            <a:r>
              <a:rPr lang="de-DE" sz="2000" dirty="0" err="1">
                <a:solidFill>
                  <a:schemeClr val="accent1">
                    <a:lumMod val="75000"/>
                  </a:schemeClr>
                </a:solidFill>
              </a:rPr>
              <a:t>complectitur</a:t>
            </a:r>
            <a:r>
              <a:rPr lang="de-DE" sz="2000" dirty="0">
                <a:solidFill>
                  <a:schemeClr val="accent1">
                    <a:lumMod val="75000"/>
                  </a:schemeClr>
                </a:solidFill>
              </a:rPr>
              <a:t> </a:t>
            </a:r>
            <a:r>
              <a:rPr lang="de-DE" sz="2000" b="1" dirty="0" err="1">
                <a:solidFill>
                  <a:schemeClr val="accent1">
                    <a:lumMod val="75000"/>
                  </a:schemeClr>
                </a:solidFill>
              </a:rPr>
              <a:t>trepidantem</a:t>
            </a:r>
            <a:r>
              <a:rPr lang="de-DE" sz="2000" dirty="0">
                <a:solidFill>
                  <a:schemeClr val="accent1">
                    <a:lumMod val="75000"/>
                  </a:schemeClr>
                </a:solidFill>
              </a:rPr>
              <a:t>, </a:t>
            </a:r>
            <a:r>
              <a:rPr lang="de-DE" sz="2000" b="1" dirty="0" err="1">
                <a:solidFill>
                  <a:schemeClr val="accent1">
                    <a:lumMod val="75000"/>
                  </a:schemeClr>
                </a:solidFill>
              </a:rPr>
              <a:t>consolatur</a:t>
            </a:r>
            <a:r>
              <a:rPr lang="de-DE" sz="2000" dirty="0">
                <a:solidFill>
                  <a:schemeClr val="accent1">
                    <a:lumMod val="75000"/>
                  </a:schemeClr>
                </a:solidFill>
              </a:rPr>
              <a:t>, </a:t>
            </a:r>
            <a:r>
              <a:rPr lang="de-DE" sz="2000" b="1" dirty="0" err="1">
                <a:solidFill>
                  <a:schemeClr val="accent1">
                    <a:lumMod val="75000"/>
                  </a:schemeClr>
                </a:solidFill>
              </a:rPr>
              <a:t>hortatur</a:t>
            </a:r>
            <a:r>
              <a:rPr lang="de-DE" sz="2000" dirty="0">
                <a:solidFill>
                  <a:schemeClr val="accent1">
                    <a:lumMod val="75000"/>
                  </a:schemeClr>
                </a:solidFill>
              </a:rPr>
              <a:t>, </a:t>
            </a:r>
            <a:r>
              <a:rPr lang="de-DE" sz="2000" dirty="0" err="1">
                <a:solidFill>
                  <a:schemeClr val="accent1">
                    <a:lumMod val="75000"/>
                  </a:schemeClr>
                </a:solidFill>
              </a:rPr>
              <a:t>utque</a:t>
            </a:r>
            <a:r>
              <a:rPr lang="de-DE" sz="2000" dirty="0">
                <a:solidFill>
                  <a:schemeClr val="accent1">
                    <a:lumMod val="75000"/>
                  </a:schemeClr>
                </a:solidFill>
              </a:rPr>
              <a:t> </a:t>
            </a:r>
            <a:r>
              <a:rPr lang="de-DE" sz="2000" dirty="0" err="1">
                <a:solidFill>
                  <a:schemeClr val="accent1">
                    <a:lumMod val="75000"/>
                  </a:schemeClr>
                </a:solidFill>
              </a:rPr>
              <a:t>timorem</a:t>
            </a:r>
            <a:r>
              <a:rPr lang="de-DE" sz="2000" dirty="0">
                <a:solidFill>
                  <a:schemeClr val="accent1">
                    <a:lumMod val="75000"/>
                  </a:schemeClr>
                </a:solidFill>
              </a:rPr>
              <a:t> </a:t>
            </a:r>
            <a:r>
              <a:rPr lang="de-DE" sz="2000" dirty="0" err="1">
                <a:solidFill>
                  <a:schemeClr val="accent1">
                    <a:lumMod val="75000"/>
                  </a:schemeClr>
                </a:solidFill>
              </a:rPr>
              <a:t>eius</a:t>
            </a:r>
            <a:r>
              <a:rPr lang="de-DE" sz="2000" dirty="0">
                <a:solidFill>
                  <a:schemeClr val="accent1">
                    <a:lumMod val="75000"/>
                  </a:schemeClr>
                </a:solidFill>
              </a:rPr>
              <a:t> sua </a:t>
            </a:r>
            <a:r>
              <a:rPr lang="de-DE" sz="2000" b="1" dirty="0" err="1">
                <a:solidFill>
                  <a:schemeClr val="accent1">
                    <a:lumMod val="75000"/>
                  </a:schemeClr>
                </a:solidFill>
              </a:rPr>
              <a:t>securitate</a:t>
            </a:r>
            <a:r>
              <a:rPr lang="de-DE" sz="2000" dirty="0">
                <a:solidFill>
                  <a:schemeClr val="accent1">
                    <a:lumMod val="75000"/>
                  </a:schemeClr>
                </a:solidFill>
              </a:rPr>
              <a:t> </a:t>
            </a:r>
            <a:r>
              <a:rPr lang="de-DE" sz="2000" dirty="0" err="1">
                <a:solidFill>
                  <a:schemeClr val="accent1">
                    <a:lumMod val="75000"/>
                  </a:schemeClr>
                </a:solidFill>
              </a:rPr>
              <a:t>leniret</a:t>
            </a:r>
            <a:r>
              <a:rPr lang="de-DE" sz="2000" dirty="0">
                <a:solidFill>
                  <a:schemeClr val="accent1">
                    <a:lumMod val="75000"/>
                  </a:schemeClr>
                </a:solidFill>
              </a:rPr>
              <a:t>, (…).</a:t>
            </a:r>
          </a:p>
        </p:txBody>
      </p:sp>
    </p:spTree>
    <p:extLst>
      <p:ext uri="{BB962C8B-B14F-4D97-AF65-F5344CB8AC3E}">
        <p14:creationId xmlns:p14="http://schemas.microsoft.com/office/powerpoint/2010/main" val="351105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B4C88-B95C-4E8B-A455-2FC51EA3EA0F}"/>
              </a:ext>
            </a:extLst>
          </p:cNvPr>
          <p:cNvSpPr>
            <a:spLocks noGrp="1"/>
          </p:cNvSpPr>
          <p:nvPr>
            <p:ph type="title"/>
          </p:nvPr>
        </p:nvSpPr>
        <p:spPr>
          <a:xfrm>
            <a:off x="453005" y="189589"/>
            <a:ext cx="10981189" cy="1371600"/>
          </a:xfrm>
        </p:spPr>
        <p:txBody>
          <a:bodyPr>
            <a:normAutofit/>
          </a:bodyPr>
          <a:lstStyle/>
          <a:p>
            <a:r>
              <a:rPr lang="de-DE" sz="4400" dirty="0"/>
              <a:t>e) Die Vesuv-Briefe des Plinius minor </a:t>
            </a:r>
          </a:p>
        </p:txBody>
      </p:sp>
      <p:sp>
        <p:nvSpPr>
          <p:cNvPr id="6" name="Textfeld 5">
            <a:extLst>
              <a:ext uri="{FF2B5EF4-FFF2-40B4-BE49-F238E27FC236}">
                <a16:creationId xmlns:a16="http://schemas.microsoft.com/office/drawing/2014/main" id="{AE034569-852D-47FA-88D2-70C3A4870290}"/>
              </a:ext>
            </a:extLst>
          </p:cNvPr>
          <p:cNvSpPr txBox="1"/>
          <p:nvPr/>
        </p:nvSpPr>
        <p:spPr>
          <a:xfrm>
            <a:off x="6283353" y="1453737"/>
            <a:ext cx="3053593" cy="1631216"/>
          </a:xfrm>
          <a:prstGeom prst="rect">
            <a:avLst/>
          </a:prstGeom>
          <a:noFill/>
        </p:spPr>
        <p:txBody>
          <a:bodyPr wrap="square" rtlCol="0">
            <a:spAutoFit/>
          </a:bodyPr>
          <a:lstStyle/>
          <a:p>
            <a:pPr algn="ctr"/>
            <a:r>
              <a:rPr lang="de-DE" sz="2000" dirty="0"/>
              <a:t>„Halt den Mund“, sagte seine Frau. „Schließlich haben wir Kissen und Bettlaken. Wir können uns vor den Steinen schützen.“ </a:t>
            </a:r>
          </a:p>
        </p:txBody>
      </p:sp>
      <p:sp>
        <p:nvSpPr>
          <p:cNvPr id="7" name="Textfeld 6">
            <a:extLst>
              <a:ext uri="{FF2B5EF4-FFF2-40B4-BE49-F238E27FC236}">
                <a16:creationId xmlns:a16="http://schemas.microsoft.com/office/drawing/2014/main" id="{2D8700E5-17B4-4149-88C5-416A5E504E69}"/>
              </a:ext>
            </a:extLst>
          </p:cNvPr>
          <p:cNvSpPr txBox="1"/>
          <p:nvPr/>
        </p:nvSpPr>
        <p:spPr>
          <a:xfrm>
            <a:off x="601211" y="1607626"/>
            <a:ext cx="5494789" cy="1323439"/>
          </a:xfrm>
          <a:prstGeom prst="rect">
            <a:avLst/>
          </a:prstGeom>
          <a:noFill/>
        </p:spPr>
        <p:txBody>
          <a:bodyPr wrap="square" rtlCol="0">
            <a:spAutoFit/>
          </a:bodyPr>
          <a:lstStyle/>
          <a:p>
            <a:pPr algn="ctr"/>
            <a:r>
              <a:rPr lang="de-DE" sz="2000" dirty="0"/>
              <a:t>Nach einer Weile drang lautes Schnarchen durch die Schlafzimmertür. Erstaunlich, dachte er. Entweder tat Plinius nur so, als schliefe er – was er bezweifelte -, oder der alte Mann war tatsächlich eingenickt.</a:t>
            </a:r>
          </a:p>
        </p:txBody>
      </p:sp>
      <p:sp>
        <p:nvSpPr>
          <p:cNvPr id="8" name="Textfeld 7">
            <a:extLst>
              <a:ext uri="{FF2B5EF4-FFF2-40B4-BE49-F238E27FC236}">
                <a16:creationId xmlns:a16="http://schemas.microsoft.com/office/drawing/2014/main" id="{C0C47679-4AD1-49B7-B91C-06831ED0794B}"/>
              </a:ext>
            </a:extLst>
          </p:cNvPr>
          <p:cNvSpPr txBox="1"/>
          <p:nvPr/>
        </p:nvSpPr>
        <p:spPr>
          <a:xfrm>
            <a:off x="5626216" y="3704350"/>
            <a:ext cx="2852257" cy="2554545"/>
          </a:xfrm>
          <a:prstGeom prst="rect">
            <a:avLst/>
          </a:prstGeom>
          <a:noFill/>
        </p:spPr>
        <p:txBody>
          <a:bodyPr wrap="square" rtlCol="0">
            <a:spAutoFit/>
          </a:bodyPr>
          <a:lstStyle/>
          <a:p>
            <a:pPr algn="ctr"/>
            <a:r>
              <a:rPr lang="de-DE" sz="2000" dirty="0"/>
              <a:t>Er konnte Plinius noch immer schnarchen hören. Er hämmerte gegen die Tür und versuchte sie zu öffnen, aber in der kurzen Zeit seiner Abwesenheit hatte sich neues Geröll angesammelt. </a:t>
            </a:r>
          </a:p>
        </p:txBody>
      </p:sp>
      <p:sp>
        <p:nvSpPr>
          <p:cNvPr id="3" name="Textfeld 2">
            <a:extLst>
              <a:ext uri="{FF2B5EF4-FFF2-40B4-BE49-F238E27FC236}">
                <a16:creationId xmlns:a16="http://schemas.microsoft.com/office/drawing/2014/main" id="{7D2F0DBD-5B35-4482-95EB-96E87CD29078}"/>
              </a:ext>
            </a:extLst>
          </p:cNvPr>
          <p:cNvSpPr txBox="1"/>
          <p:nvPr/>
        </p:nvSpPr>
        <p:spPr>
          <a:xfrm>
            <a:off x="1070994" y="3038517"/>
            <a:ext cx="4555222" cy="1631216"/>
          </a:xfrm>
          <a:prstGeom prst="rect">
            <a:avLst/>
          </a:prstGeom>
          <a:noFill/>
        </p:spPr>
        <p:txBody>
          <a:bodyPr wrap="square" rtlCol="0">
            <a:spAutoFit/>
          </a:bodyPr>
          <a:lstStyle/>
          <a:p>
            <a:pPr algn="ctr"/>
            <a:r>
              <a:rPr lang="de-DE" sz="2000" dirty="0" err="1">
                <a:solidFill>
                  <a:schemeClr val="accent1">
                    <a:lumMod val="75000"/>
                  </a:schemeClr>
                </a:solidFill>
              </a:rPr>
              <a:t>Tum</a:t>
            </a:r>
            <a:r>
              <a:rPr lang="de-DE" sz="2000" dirty="0">
                <a:solidFill>
                  <a:schemeClr val="accent1">
                    <a:lumMod val="75000"/>
                  </a:schemeClr>
                </a:solidFill>
              </a:rPr>
              <a:t> se </a:t>
            </a:r>
            <a:r>
              <a:rPr lang="de-DE" sz="2000" dirty="0" err="1">
                <a:solidFill>
                  <a:schemeClr val="accent1">
                    <a:lumMod val="75000"/>
                  </a:schemeClr>
                </a:solidFill>
              </a:rPr>
              <a:t>quieti</a:t>
            </a:r>
            <a:r>
              <a:rPr lang="de-DE" sz="2000" dirty="0">
                <a:solidFill>
                  <a:schemeClr val="accent1">
                    <a:lumMod val="75000"/>
                  </a:schemeClr>
                </a:solidFill>
              </a:rPr>
              <a:t> </a:t>
            </a:r>
            <a:r>
              <a:rPr lang="de-DE" sz="2000" dirty="0" err="1">
                <a:solidFill>
                  <a:schemeClr val="accent1">
                    <a:lumMod val="75000"/>
                  </a:schemeClr>
                </a:solidFill>
              </a:rPr>
              <a:t>dedit</a:t>
            </a:r>
            <a:r>
              <a:rPr lang="de-DE" sz="2000" dirty="0">
                <a:solidFill>
                  <a:schemeClr val="accent1">
                    <a:lumMod val="75000"/>
                  </a:schemeClr>
                </a:solidFill>
              </a:rPr>
              <a:t> et </a:t>
            </a:r>
            <a:r>
              <a:rPr lang="de-DE" sz="2000" dirty="0" err="1">
                <a:solidFill>
                  <a:schemeClr val="accent1">
                    <a:lumMod val="75000"/>
                  </a:schemeClr>
                </a:solidFill>
              </a:rPr>
              <a:t>quievit</a:t>
            </a:r>
            <a:r>
              <a:rPr lang="de-DE" sz="2000" dirty="0">
                <a:solidFill>
                  <a:schemeClr val="accent1">
                    <a:lumMod val="75000"/>
                  </a:schemeClr>
                </a:solidFill>
              </a:rPr>
              <a:t> </a:t>
            </a:r>
            <a:r>
              <a:rPr lang="de-DE" sz="2000" dirty="0" err="1">
                <a:solidFill>
                  <a:schemeClr val="accent1">
                    <a:lumMod val="75000"/>
                  </a:schemeClr>
                </a:solidFill>
              </a:rPr>
              <a:t>verissimo</a:t>
            </a:r>
            <a:r>
              <a:rPr lang="de-DE" sz="2000" dirty="0">
                <a:solidFill>
                  <a:schemeClr val="accent1">
                    <a:lumMod val="75000"/>
                  </a:schemeClr>
                </a:solidFill>
              </a:rPr>
              <a:t> </a:t>
            </a:r>
            <a:r>
              <a:rPr lang="de-DE" sz="2000" dirty="0" err="1">
                <a:solidFill>
                  <a:schemeClr val="accent1">
                    <a:lumMod val="75000"/>
                  </a:schemeClr>
                </a:solidFill>
              </a:rPr>
              <a:t>quidem</a:t>
            </a:r>
            <a:r>
              <a:rPr lang="de-DE" sz="2000" dirty="0">
                <a:solidFill>
                  <a:schemeClr val="accent1">
                    <a:lumMod val="75000"/>
                  </a:schemeClr>
                </a:solidFill>
              </a:rPr>
              <a:t> </a:t>
            </a:r>
            <a:r>
              <a:rPr lang="de-DE" sz="2000" dirty="0" err="1">
                <a:solidFill>
                  <a:schemeClr val="accent1">
                    <a:lumMod val="75000"/>
                  </a:schemeClr>
                </a:solidFill>
              </a:rPr>
              <a:t>somno</a:t>
            </a:r>
            <a:r>
              <a:rPr lang="de-DE" sz="2000" dirty="0">
                <a:solidFill>
                  <a:schemeClr val="accent1">
                    <a:lumMod val="75000"/>
                  </a:schemeClr>
                </a:solidFill>
              </a:rPr>
              <a:t>. Nam </a:t>
            </a:r>
            <a:r>
              <a:rPr lang="de-DE" sz="2000" b="1" dirty="0" err="1">
                <a:solidFill>
                  <a:schemeClr val="accent1">
                    <a:lumMod val="75000"/>
                  </a:schemeClr>
                </a:solidFill>
              </a:rPr>
              <a:t>meatus</a:t>
            </a:r>
            <a:r>
              <a:rPr lang="de-DE" sz="2000" b="1" dirty="0">
                <a:solidFill>
                  <a:schemeClr val="accent1">
                    <a:lumMod val="75000"/>
                  </a:schemeClr>
                </a:solidFill>
              </a:rPr>
              <a:t> </a:t>
            </a:r>
            <a:r>
              <a:rPr lang="de-DE" sz="2000" b="1" dirty="0" err="1">
                <a:solidFill>
                  <a:schemeClr val="accent1">
                    <a:lumMod val="75000"/>
                  </a:schemeClr>
                </a:solidFill>
              </a:rPr>
              <a:t>animae</a:t>
            </a:r>
            <a:r>
              <a:rPr lang="de-DE" sz="2000" dirty="0">
                <a:solidFill>
                  <a:schemeClr val="accent1">
                    <a:lumMod val="75000"/>
                  </a:schemeClr>
                </a:solidFill>
              </a:rPr>
              <a:t>, </a:t>
            </a:r>
            <a:r>
              <a:rPr lang="de-DE" sz="2000" dirty="0" err="1">
                <a:solidFill>
                  <a:schemeClr val="accent1">
                    <a:lumMod val="75000"/>
                  </a:schemeClr>
                </a:solidFill>
              </a:rPr>
              <a:t>qui</a:t>
            </a:r>
            <a:r>
              <a:rPr lang="de-DE" sz="2000" dirty="0">
                <a:solidFill>
                  <a:schemeClr val="accent1">
                    <a:lumMod val="75000"/>
                  </a:schemeClr>
                </a:solidFill>
              </a:rPr>
              <a:t> </a:t>
            </a:r>
            <a:r>
              <a:rPr lang="de-DE" sz="2000" dirty="0" err="1">
                <a:solidFill>
                  <a:schemeClr val="accent1">
                    <a:lumMod val="75000"/>
                  </a:schemeClr>
                </a:solidFill>
              </a:rPr>
              <a:t>illi</a:t>
            </a:r>
            <a:r>
              <a:rPr lang="de-DE" sz="2000" dirty="0">
                <a:solidFill>
                  <a:schemeClr val="accent1">
                    <a:lumMod val="75000"/>
                  </a:schemeClr>
                </a:solidFill>
              </a:rPr>
              <a:t> </a:t>
            </a:r>
            <a:r>
              <a:rPr lang="de-DE" sz="2000" dirty="0" err="1">
                <a:solidFill>
                  <a:schemeClr val="accent1">
                    <a:lumMod val="75000"/>
                  </a:schemeClr>
                </a:solidFill>
              </a:rPr>
              <a:t>propter</a:t>
            </a:r>
            <a:r>
              <a:rPr lang="de-DE" sz="2000" dirty="0">
                <a:solidFill>
                  <a:schemeClr val="accent1">
                    <a:lumMod val="75000"/>
                  </a:schemeClr>
                </a:solidFill>
              </a:rPr>
              <a:t> </a:t>
            </a:r>
            <a:r>
              <a:rPr lang="de-DE" sz="2000" dirty="0" err="1">
                <a:solidFill>
                  <a:schemeClr val="accent1">
                    <a:lumMod val="75000"/>
                  </a:schemeClr>
                </a:solidFill>
              </a:rPr>
              <a:t>amplitudinem</a:t>
            </a:r>
            <a:r>
              <a:rPr lang="de-DE" sz="2000" dirty="0">
                <a:solidFill>
                  <a:schemeClr val="accent1">
                    <a:lumMod val="75000"/>
                  </a:schemeClr>
                </a:solidFill>
              </a:rPr>
              <a:t> corporis </a:t>
            </a:r>
            <a:r>
              <a:rPr lang="de-DE" sz="2000" dirty="0" err="1">
                <a:solidFill>
                  <a:schemeClr val="accent1">
                    <a:lumMod val="75000"/>
                  </a:schemeClr>
                </a:solidFill>
              </a:rPr>
              <a:t>gravior</a:t>
            </a:r>
            <a:r>
              <a:rPr lang="de-DE" sz="2000" dirty="0">
                <a:solidFill>
                  <a:schemeClr val="accent1">
                    <a:lumMod val="75000"/>
                  </a:schemeClr>
                </a:solidFill>
              </a:rPr>
              <a:t> et </a:t>
            </a:r>
            <a:r>
              <a:rPr lang="de-DE" sz="2000" b="1" dirty="0" err="1">
                <a:solidFill>
                  <a:schemeClr val="accent1">
                    <a:lumMod val="75000"/>
                  </a:schemeClr>
                </a:solidFill>
              </a:rPr>
              <a:t>sonantior</a:t>
            </a:r>
            <a:r>
              <a:rPr lang="de-DE" sz="2000" dirty="0">
                <a:solidFill>
                  <a:schemeClr val="accent1">
                    <a:lumMod val="75000"/>
                  </a:schemeClr>
                </a:solidFill>
              </a:rPr>
              <a:t> erat, ab </a:t>
            </a:r>
            <a:r>
              <a:rPr lang="de-DE" sz="2000" dirty="0" err="1">
                <a:solidFill>
                  <a:schemeClr val="accent1">
                    <a:lumMod val="75000"/>
                  </a:schemeClr>
                </a:solidFill>
              </a:rPr>
              <a:t>iis</a:t>
            </a:r>
            <a:r>
              <a:rPr lang="de-DE" sz="2000" dirty="0">
                <a:solidFill>
                  <a:schemeClr val="accent1">
                    <a:lumMod val="75000"/>
                  </a:schemeClr>
                </a:solidFill>
              </a:rPr>
              <a:t>, </a:t>
            </a:r>
            <a:r>
              <a:rPr lang="de-DE" sz="2000" dirty="0" err="1">
                <a:solidFill>
                  <a:schemeClr val="accent1">
                    <a:lumMod val="75000"/>
                  </a:schemeClr>
                </a:solidFill>
              </a:rPr>
              <a:t>qui</a:t>
            </a:r>
            <a:r>
              <a:rPr lang="de-DE" sz="2000" dirty="0">
                <a:solidFill>
                  <a:schemeClr val="accent1">
                    <a:lumMod val="75000"/>
                  </a:schemeClr>
                </a:solidFill>
              </a:rPr>
              <a:t> </a:t>
            </a:r>
            <a:r>
              <a:rPr lang="de-DE" sz="2000" dirty="0" err="1">
                <a:solidFill>
                  <a:schemeClr val="accent1">
                    <a:lumMod val="75000"/>
                  </a:schemeClr>
                </a:solidFill>
              </a:rPr>
              <a:t>limini</a:t>
            </a:r>
            <a:r>
              <a:rPr lang="de-DE" sz="2000" dirty="0">
                <a:solidFill>
                  <a:schemeClr val="accent1">
                    <a:lumMod val="75000"/>
                  </a:schemeClr>
                </a:solidFill>
              </a:rPr>
              <a:t> </a:t>
            </a:r>
            <a:r>
              <a:rPr lang="de-DE" sz="2000" dirty="0" err="1">
                <a:solidFill>
                  <a:schemeClr val="accent1">
                    <a:lumMod val="75000"/>
                  </a:schemeClr>
                </a:solidFill>
              </a:rPr>
              <a:t>obversabantur</a:t>
            </a:r>
            <a:r>
              <a:rPr lang="de-DE" sz="2000" dirty="0">
                <a:solidFill>
                  <a:schemeClr val="accent1">
                    <a:lumMod val="75000"/>
                  </a:schemeClr>
                </a:solidFill>
              </a:rPr>
              <a:t>, </a:t>
            </a:r>
            <a:r>
              <a:rPr lang="de-DE" sz="2000" b="1" dirty="0" err="1">
                <a:solidFill>
                  <a:schemeClr val="accent1">
                    <a:lumMod val="75000"/>
                  </a:schemeClr>
                </a:solidFill>
              </a:rPr>
              <a:t>audiebatur</a:t>
            </a:r>
            <a:r>
              <a:rPr lang="de-DE" sz="2000" dirty="0">
                <a:solidFill>
                  <a:schemeClr val="accent1">
                    <a:lumMod val="75000"/>
                  </a:schemeClr>
                </a:solidFill>
              </a:rPr>
              <a:t>. </a:t>
            </a:r>
          </a:p>
        </p:txBody>
      </p:sp>
      <p:sp>
        <p:nvSpPr>
          <p:cNvPr id="9" name="Textfeld 8">
            <a:extLst>
              <a:ext uri="{FF2B5EF4-FFF2-40B4-BE49-F238E27FC236}">
                <a16:creationId xmlns:a16="http://schemas.microsoft.com/office/drawing/2014/main" id="{F943EB6B-ADCF-40FD-8AB8-EED9F04D2C6A}"/>
              </a:ext>
            </a:extLst>
          </p:cNvPr>
          <p:cNvSpPr txBox="1"/>
          <p:nvPr/>
        </p:nvSpPr>
        <p:spPr>
          <a:xfrm>
            <a:off x="9244667" y="1453737"/>
            <a:ext cx="2589402" cy="1938992"/>
          </a:xfrm>
          <a:prstGeom prst="rect">
            <a:avLst/>
          </a:prstGeom>
          <a:noFill/>
        </p:spPr>
        <p:txBody>
          <a:bodyPr wrap="square" rtlCol="0">
            <a:spAutoFit/>
          </a:bodyPr>
          <a:lstStyle/>
          <a:p>
            <a:pPr algn="ctr"/>
            <a:r>
              <a:rPr lang="pt-BR" sz="2000" b="1" dirty="0">
                <a:solidFill>
                  <a:schemeClr val="accent1">
                    <a:lumMod val="75000"/>
                  </a:schemeClr>
                </a:solidFill>
              </a:rPr>
              <a:t>Cervicalia </a:t>
            </a:r>
            <a:r>
              <a:rPr lang="pt-BR" sz="2000" dirty="0">
                <a:solidFill>
                  <a:schemeClr val="accent1">
                    <a:lumMod val="75000"/>
                  </a:schemeClr>
                </a:solidFill>
              </a:rPr>
              <a:t>capitibus imposita linteis constringunt; id </a:t>
            </a:r>
            <a:r>
              <a:rPr lang="pt-BR" sz="2000" b="1" dirty="0">
                <a:solidFill>
                  <a:schemeClr val="accent1">
                    <a:lumMod val="75000"/>
                  </a:schemeClr>
                </a:solidFill>
              </a:rPr>
              <a:t>munimentum adversus incidentia </a:t>
            </a:r>
            <a:r>
              <a:rPr lang="pt-BR" sz="2000" dirty="0">
                <a:solidFill>
                  <a:schemeClr val="accent1">
                    <a:lumMod val="75000"/>
                  </a:schemeClr>
                </a:solidFill>
              </a:rPr>
              <a:t>fuit. </a:t>
            </a:r>
            <a:endParaRPr lang="de-DE" sz="2000" dirty="0">
              <a:solidFill>
                <a:schemeClr val="accent1">
                  <a:lumMod val="75000"/>
                </a:schemeClr>
              </a:solidFill>
            </a:endParaRPr>
          </a:p>
        </p:txBody>
      </p:sp>
      <p:sp>
        <p:nvSpPr>
          <p:cNvPr id="10" name="Textfeld 9">
            <a:extLst>
              <a:ext uri="{FF2B5EF4-FFF2-40B4-BE49-F238E27FC236}">
                <a16:creationId xmlns:a16="http://schemas.microsoft.com/office/drawing/2014/main" id="{F302B2C6-41A2-4761-914B-D42EED3A1723}"/>
              </a:ext>
            </a:extLst>
          </p:cNvPr>
          <p:cNvSpPr txBox="1"/>
          <p:nvPr/>
        </p:nvSpPr>
        <p:spPr>
          <a:xfrm>
            <a:off x="8755309" y="4012126"/>
            <a:ext cx="2852257" cy="1938992"/>
          </a:xfrm>
          <a:prstGeom prst="rect">
            <a:avLst/>
          </a:prstGeom>
          <a:noFill/>
        </p:spPr>
        <p:txBody>
          <a:bodyPr wrap="square" rtlCol="0">
            <a:spAutoFit/>
          </a:bodyPr>
          <a:lstStyle/>
          <a:p>
            <a:pPr algn="ctr"/>
            <a:r>
              <a:rPr lang="de-DE" sz="2000" dirty="0">
                <a:solidFill>
                  <a:schemeClr val="accent1">
                    <a:lumMod val="75000"/>
                  </a:schemeClr>
                </a:solidFill>
              </a:rPr>
              <a:t>Sed </a:t>
            </a:r>
            <a:r>
              <a:rPr lang="de-DE" sz="2000" dirty="0" err="1">
                <a:solidFill>
                  <a:schemeClr val="accent1">
                    <a:lumMod val="75000"/>
                  </a:schemeClr>
                </a:solidFill>
              </a:rPr>
              <a:t>area</a:t>
            </a:r>
            <a:r>
              <a:rPr lang="de-DE" sz="2000" dirty="0">
                <a:solidFill>
                  <a:schemeClr val="accent1">
                    <a:lumMod val="75000"/>
                  </a:schemeClr>
                </a:solidFill>
              </a:rPr>
              <a:t>, ex qua </a:t>
            </a:r>
            <a:r>
              <a:rPr lang="de-DE" sz="2000" dirty="0" err="1">
                <a:solidFill>
                  <a:schemeClr val="accent1">
                    <a:lumMod val="75000"/>
                  </a:schemeClr>
                </a:solidFill>
              </a:rPr>
              <a:t>diaeta</a:t>
            </a:r>
            <a:r>
              <a:rPr lang="de-DE" sz="2000" dirty="0">
                <a:solidFill>
                  <a:schemeClr val="accent1">
                    <a:lumMod val="75000"/>
                  </a:schemeClr>
                </a:solidFill>
              </a:rPr>
              <a:t> </a:t>
            </a:r>
            <a:r>
              <a:rPr lang="de-DE" sz="2000" dirty="0" err="1">
                <a:solidFill>
                  <a:schemeClr val="accent1">
                    <a:lumMod val="75000"/>
                  </a:schemeClr>
                </a:solidFill>
              </a:rPr>
              <a:t>adibatur</a:t>
            </a:r>
            <a:r>
              <a:rPr lang="de-DE" sz="2000" dirty="0">
                <a:solidFill>
                  <a:schemeClr val="accent1">
                    <a:lumMod val="75000"/>
                  </a:schemeClr>
                </a:solidFill>
              </a:rPr>
              <a:t>, </a:t>
            </a:r>
            <a:r>
              <a:rPr lang="de-DE" sz="2000" dirty="0" err="1">
                <a:solidFill>
                  <a:schemeClr val="accent1">
                    <a:lumMod val="75000"/>
                  </a:schemeClr>
                </a:solidFill>
              </a:rPr>
              <a:t>ita</a:t>
            </a:r>
            <a:r>
              <a:rPr lang="de-DE" sz="2000" dirty="0">
                <a:solidFill>
                  <a:schemeClr val="accent1">
                    <a:lumMod val="75000"/>
                  </a:schemeClr>
                </a:solidFill>
              </a:rPr>
              <a:t> </a:t>
            </a:r>
            <a:r>
              <a:rPr lang="de-DE" sz="2000" dirty="0" err="1">
                <a:solidFill>
                  <a:schemeClr val="accent1">
                    <a:lumMod val="75000"/>
                  </a:schemeClr>
                </a:solidFill>
              </a:rPr>
              <a:t>iam</a:t>
            </a:r>
            <a:r>
              <a:rPr lang="de-DE" sz="2000" dirty="0">
                <a:solidFill>
                  <a:schemeClr val="accent1">
                    <a:lumMod val="75000"/>
                  </a:schemeClr>
                </a:solidFill>
              </a:rPr>
              <a:t> </a:t>
            </a:r>
            <a:r>
              <a:rPr lang="de-DE" sz="2000" dirty="0" err="1">
                <a:solidFill>
                  <a:schemeClr val="accent1">
                    <a:lumMod val="75000"/>
                  </a:schemeClr>
                </a:solidFill>
              </a:rPr>
              <a:t>cinere</a:t>
            </a:r>
            <a:r>
              <a:rPr lang="de-DE" sz="2000" dirty="0">
                <a:solidFill>
                  <a:schemeClr val="accent1">
                    <a:lumMod val="75000"/>
                  </a:schemeClr>
                </a:solidFill>
              </a:rPr>
              <a:t> </a:t>
            </a:r>
            <a:r>
              <a:rPr lang="de-DE" sz="2000" dirty="0" err="1">
                <a:solidFill>
                  <a:schemeClr val="accent1">
                    <a:lumMod val="75000"/>
                  </a:schemeClr>
                </a:solidFill>
              </a:rPr>
              <a:t>mixtisque</a:t>
            </a:r>
            <a:r>
              <a:rPr lang="de-DE" sz="2000" dirty="0">
                <a:solidFill>
                  <a:schemeClr val="accent1">
                    <a:lumMod val="75000"/>
                  </a:schemeClr>
                </a:solidFill>
              </a:rPr>
              <a:t> </a:t>
            </a:r>
            <a:r>
              <a:rPr lang="de-DE" sz="2000" dirty="0" err="1">
                <a:solidFill>
                  <a:schemeClr val="accent1">
                    <a:lumMod val="75000"/>
                  </a:schemeClr>
                </a:solidFill>
              </a:rPr>
              <a:t>pumicibus</a:t>
            </a:r>
            <a:r>
              <a:rPr lang="de-DE" sz="2000" dirty="0">
                <a:solidFill>
                  <a:schemeClr val="accent1">
                    <a:lumMod val="75000"/>
                  </a:schemeClr>
                </a:solidFill>
              </a:rPr>
              <a:t> </a:t>
            </a:r>
            <a:r>
              <a:rPr lang="de-DE" sz="2000" b="1" dirty="0" err="1">
                <a:solidFill>
                  <a:schemeClr val="accent1">
                    <a:lumMod val="75000"/>
                  </a:schemeClr>
                </a:solidFill>
              </a:rPr>
              <a:t>oppleta</a:t>
            </a:r>
            <a:r>
              <a:rPr lang="de-DE" sz="2000" b="1" dirty="0">
                <a:solidFill>
                  <a:schemeClr val="accent1">
                    <a:lumMod val="75000"/>
                  </a:schemeClr>
                </a:solidFill>
              </a:rPr>
              <a:t> </a:t>
            </a:r>
            <a:r>
              <a:rPr lang="de-DE" sz="2000" b="1" dirty="0" err="1">
                <a:solidFill>
                  <a:schemeClr val="accent1">
                    <a:lumMod val="75000"/>
                  </a:schemeClr>
                </a:solidFill>
              </a:rPr>
              <a:t>surrexerat</a:t>
            </a:r>
            <a:r>
              <a:rPr lang="de-DE" sz="2000" dirty="0">
                <a:solidFill>
                  <a:schemeClr val="accent1">
                    <a:lumMod val="75000"/>
                  </a:schemeClr>
                </a:solidFill>
              </a:rPr>
              <a:t>, </a:t>
            </a:r>
            <a:r>
              <a:rPr lang="de-DE" sz="2000" dirty="0" err="1">
                <a:solidFill>
                  <a:schemeClr val="accent1">
                    <a:lumMod val="75000"/>
                  </a:schemeClr>
                </a:solidFill>
              </a:rPr>
              <a:t>ut</a:t>
            </a:r>
            <a:r>
              <a:rPr lang="de-DE" sz="2000" dirty="0">
                <a:solidFill>
                  <a:schemeClr val="accent1">
                    <a:lumMod val="75000"/>
                  </a:schemeClr>
                </a:solidFill>
              </a:rPr>
              <a:t>, si </a:t>
            </a:r>
            <a:r>
              <a:rPr lang="de-DE" sz="2000" dirty="0" err="1">
                <a:solidFill>
                  <a:schemeClr val="accent1">
                    <a:lumMod val="75000"/>
                  </a:schemeClr>
                </a:solidFill>
              </a:rPr>
              <a:t>longior</a:t>
            </a:r>
            <a:r>
              <a:rPr lang="de-DE" sz="2000" dirty="0">
                <a:solidFill>
                  <a:schemeClr val="accent1">
                    <a:lumMod val="75000"/>
                  </a:schemeClr>
                </a:solidFill>
              </a:rPr>
              <a:t> in </a:t>
            </a:r>
            <a:r>
              <a:rPr lang="de-DE" sz="2000" dirty="0" err="1">
                <a:solidFill>
                  <a:schemeClr val="accent1">
                    <a:lumMod val="75000"/>
                  </a:schemeClr>
                </a:solidFill>
              </a:rPr>
              <a:t>cubiculo</a:t>
            </a:r>
            <a:r>
              <a:rPr lang="de-DE" sz="2000" dirty="0">
                <a:solidFill>
                  <a:schemeClr val="accent1">
                    <a:lumMod val="75000"/>
                  </a:schemeClr>
                </a:solidFill>
              </a:rPr>
              <a:t> </a:t>
            </a:r>
            <a:r>
              <a:rPr lang="de-DE" sz="2000" dirty="0" err="1">
                <a:solidFill>
                  <a:schemeClr val="accent1">
                    <a:lumMod val="75000"/>
                  </a:schemeClr>
                </a:solidFill>
              </a:rPr>
              <a:t>mora</a:t>
            </a:r>
            <a:r>
              <a:rPr lang="de-DE" sz="2000" dirty="0">
                <a:solidFill>
                  <a:schemeClr val="accent1">
                    <a:lumMod val="75000"/>
                  </a:schemeClr>
                </a:solidFill>
              </a:rPr>
              <a:t>, </a:t>
            </a:r>
            <a:r>
              <a:rPr lang="de-DE" sz="2000" dirty="0" err="1">
                <a:solidFill>
                  <a:schemeClr val="accent1">
                    <a:lumMod val="75000"/>
                  </a:schemeClr>
                </a:solidFill>
              </a:rPr>
              <a:t>exitus</a:t>
            </a:r>
            <a:r>
              <a:rPr lang="de-DE" sz="2000" dirty="0">
                <a:solidFill>
                  <a:schemeClr val="accent1">
                    <a:lumMod val="75000"/>
                  </a:schemeClr>
                </a:solidFill>
              </a:rPr>
              <a:t> </a:t>
            </a:r>
            <a:r>
              <a:rPr lang="de-DE" sz="2000" dirty="0" err="1">
                <a:solidFill>
                  <a:schemeClr val="accent1">
                    <a:lumMod val="75000"/>
                  </a:schemeClr>
                </a:solidFill>
              </a:rPr>
              <a:t>negaretur</a:t>
            </a:r>
            <a:r>
              <a:rPr lang="de-DE" sz="2000" dirty="0">
                <a:solidFill>
                  <a:schemeClr val="accent1">
                    <a:lumMod val="75000"/>
                  </a:schemeClr>
                </a:solidFill>
              </a:rPr>
              <a:t>. </a:t>
            </a:r>
          </a:p>
        </p:txBody>
      </p:sp>
    </p:spTree>
    <p:extLst>
      <p:ext uri="{BB962C8B-B14F-4D97-AF65-F5344CB8AC3E}">
        <p14:creationId xmlns:p14="http://schemas.microsoft.com/office/powerpoint/2010/main" val="294009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8"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9"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Berg, Himmel, Wasser, draußen enthält.&#10;&#10;Automatisch generierte Beschreibung">
            <a:extLst>
              <a:ext uri="{FF2B5EF4-FFF2-40B4-BE49-F238E27FC236}">
                <a16:creationId xmlns:a16="http://schemas.microsoft.com/office/drawing/2014/main" id="{44DA4E95-DF77-4AFB-A141-1B46E3AC255C}"/>
              </a:ext>
            </a:extLst>
          </p:cNvPr>
          <p:cNvPicPr>
            <a:picLocks noChangeAspect="1"/>
          </p:cNvPicPr>
          <p:nvPr/>
        </p:nvPicPr>
        <p:blipFill rotWithShape="1">
          <a:blip r:embed="rId2"/>
          <a:srcRect t="25000"/>
          <a:stretch/>
        </p:blipFill>
        <p:spPr>
          <a:xfrm>
            <a:off x="20" y="-22"/>
            <a:ext cx="12191977" cy="6858022"/>
          </a:xfrm>
          <a:prstGeom prst="rect">
            <a:avLst/>
          </a:prstGeom>
        </p:spPr>
      </p:pic>
      <p:sp>
        <p:nvSpPr>
          <p:cNvPr id="32"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970E8F08-D3C9-48CA-846D-12B398F28EEC}"/>
              </a:ext>
            </a:extLst>
          </p:cNvPr>
          <p:cNvSpPr txBox="1"/>
          <p:nvPr/>
        </p:nvSpPr>
        <p:spPr>
          <a:xfrm>
            <a:off x="643466" y="643467"/>
            <a:ext cx="5452529" cy="3569242"/>
          </a:xfrm>
          <a:prstGeom prst="rect">
            <a:avLst/>
          </a:prstGeom>
        </p:spPr>
        <p:txBody>
          <a:bodyPr vert="horz" lIns="91440" tIns="45720" rIns="91440" bIns="45720" rtlCol="0" anchor="t">
            <a:normAutofit/>
          </a:bodyPr>
          <a:lstStyle/>
          <a:p>
            <a:pPr defTabSz="914400">
              <a:lnSpc>
                <a:spcPct val="83000"/>
              </a:lnSpc>
              <a:spcBef>
                <a:spcPct val="0"/>
              </a:spcBef>
              <a:spcAft>
                <a:spcPts val="600"/>
              </a:spcAft>
            </a:pPr>
            <a:r>
              <a:rPr lang="en-US" sz="5100" cap="all" spc="-100">
                <a:solidFill>
                  <a:schemeClr val="bg1"/>
                </a:solidFill>
                <a:latin typeface="+mj-lt"/>
              </a:rPr>
              <a:t>Wie bewertet ihr die Rezeption der Vesuv-Briefe im Roman?</a:t>
            </a:r>
          </a:p>
        </p:txBody>
      </p:sp>
      <p:sp>
        <p:nvSpPr>
          <p:cNvPr id="25" name="Rectangle 24">
            <a:extLst>
              <a:ext uri="{FF2B5EF4-FFF2-40B4-BE49-F238E27FC236}">
                <a16:creationId xmlns:a16="http://schemas.microsoft.com/office/drawing/2014/main"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20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95E6B-CE22-4C7F-8F55-DD7BB88FA949}"/>
              </a:ext>
            </a:extLst>
          </p:cNvPr>
          <p:cNvSpPr>
            <a:spLocks noGrp="1"/>
          </p:cNvSpPr>
          <p:nvPr>
            <p:ph type="title"/>
          </p:nvPr>
        </p:nvSpPr>
        <p:spPr>
          <a:xfrm>
            <a:off x="429236" y="239923"/>
            <a:ext cx="10058400" cy="1371600"/>
          </a:xfrm>
        </p:spPr>
        <p:txBody>
          <a:bodyPr>
            <a:normAutofit/>
          </a:bodyPr>
          <a:lstStyle/>
          <a:p>
            <a:r>
              <a:rPr lang="de-DE" dirty="0"/>
              <a:t>Graffiti in Pompeji </a:t>
            </a:r>
            <a:r>
              <a:rPr lang="de-DE" sz="2800" dirty="0"/>
              <a:t>(Pompeji: </a:t>
            </a:r>
            <a:r>
              <a:rPr lang="de-DE" sz="2800" dirty="0" err="1"/>
              <a:t>Mekur</a:t>
            </a:r>
            <a:r>
              <a:rPr lang="de-DE" sz="2800" dirty="0"/>
              <a:t>, Hora </a:t>
            </a:r>
            <a:r>
              <a:rPr lang="de-DE" sz="2800" dirty="0" err="1"/>
              <a:t>quarta</a:t>
            </a:r>
            <a:r>
              <a:rPr lang="de-DE" sz="2800" dirty="0"/>
              <a:t>)</a:t>
            </a:r>
            <a:endParaRPr lang="de-DE" dirty="0"/>
          </a:p>
        </p:txBody>
      </p:sp>
      <p:pic>
        <p:nvPicPr>
          <p:cNvPr id="3" name="Grafik 2">
            <a:extLst>
              <a:ext uri="{FF2B5EF4-FFF2-40B4-BE49-F238E27FC236}">
                <a16:creationId xmlns:a16="http://schemas.microsoft.com/office/drawing/2014/main" id="{A6A9DB99-DC53-4B04-8B15-7813EDDB63E2}"/>
              </a:ext>
            </a:extLst>
          </p:cNvPr>
          <p:cNvPicPr>
            <a:picLocks noChangeAspect="1"/>
          </p:cNvPicPr>
          <p:nvPr/>
        </p:nvPicPr>
        <p:blipFill>
          <a:blip r:embed="rId2"/>
          <a:stretch>
            <a:fillRect/>
          </a:stretch>
        </p:blipFill>
        <p:spPr>
          <a:xfrm>
            <a:off x="910605" y="1357744"/>
            <a:ext cx="7771576" cy="4928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46488FAD-6EB1-4D80-8768-468BE7B87338}"/>
              </a:ext>
            </a:extLst>
          </p:cNvPr>
          <p:cNvSpPr txBox="1"/>
          <p:nvPr/>
        </p:nvSpPr>
        <p:spPr>
          <a:xfrm>
            <a:off x="8950036" y="2625601"/>
            <a:ext cx="1893454" cy="1323439"/>
          </a:xfrm>
          <a:prstGeom prst="rect">
            <a:avLst/>
          </a:prstGeom>
          <a:noFill/>
        </p:spPr>
        <p:txBody>
          <a:bodyPr wrap="square" rtlCol="0">
            <a:spAutoFit/>
          </a:bodyPr>
          <a:lstStyle/>
          <a:p>
            <a:r>
              <a:rPr lang="de-DE" sz="2000" dirty="0"/>
              <a:t>Wahlwerbung für C. </a:t>
            </a:r>
            <a:r>
              <a:rPr lang="de-DE" sz="2000" dirty="0" err="1"/>
              <a:t>Lollius</a:t>
            </a:r>
            <a:r>
              <a:rPr lang="de-DE" sz="2000" dirty="0"/>
              <a:t> </a:t>
            </a:r>
            <a:r>
              <a:rPr lang="de-DE" sz="2000" dirty="0" err="1"/>
              <a:t>Fuscus</a:t>
            </a:r>
            <a:r>
              <a:rPr lang="de-DE" sz="2000" dirty="0"/>
              <a:t> an einer Schenke in Pompeji </a:t>
            </a:r>
          </a:p>
        </p:txBody>
      </p:sp>
    </p:spTree>
    <p:extLst>
      <p:ext uri="{BB962C8B-B14F-4D97-AF65-F5344CB8AC3E}">
        <p14:creationId xmlns:p14="http://schemas.microsoft.com/office/powerpoint/2010/main" val="626684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fontScale="90000"/>
          </a:bodyPr>
          <a:lstStyle/>
          <a:p>
            <a:r>
              <a:rPr lang="de-DE" dirty="0"/>
              <a:t>IV. Notwendigkeit der Überarbeitung?</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734831"/>
          </a:xfrm>
        </p:spPr>
        <p:txBody>
          <a:bodyPr>
            <a:normAutofit/>
          </a:bodyPr>
          <a:lstStyle/>
          <a:p>
            <a:pPr>
              <a:lnSpc>
                <a:spcPct val="90000"/>
              </a:lnSpc>
              <a:spcAft>
                <a:spcPts val="600"/>
              </a:spcAft>
            </a:pPr>
            <a:endParaRPr lang="de-DE" dirty="0">
              <a:solidFill>
                <a:schemeClr val="tx1"/>
              </a:solidFill>
            </a:endParaRP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83436080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FC88B-8CBA-4925-BCB8-94ABBCC6C852}"/>
              </a:ext>
            </a:extLst>
          </p:cNvPr>
          <p:cNvSpPr>
            <a:spLocks noGrp="1"/>
          </p:cNvSpPr>
          <p:nvPr>
            <p:ph type="title"/>
          </p:nvPr>
        </p:nvSpPr>
        <p:spPr>
          <a:xfrm>
            <a:off x="430635" y="259845"/>
            <a:ext cx="10058400" cy="1371600"/>
          </a:xfrm>
        </p:spPr>
        <p:txBody>
          <a:bodyPr>
            <a:normAutofit/>
          </a:bodyPr>
          <a:lstStyle/>
          <a:p>
            <a:r>
              <a:rPr lang="de-DE" sz="4400" dirty="0"/>
              <a:t>V. Notwendigkeit der Überarbeitung?</a:t>
            </a:r>
          </a:p>
        </p:txBody>
      </p:sp>
      <p:pic>
        <p:nvPicPr>
          <p:cNvPr id="6" name="Grafik 5">
            <a:extLst>
              <a:ext uri="{FF2B5EF4-FFF2-40B4-BE49-F238E27FC236}">
                <a16:creationId xmlns:a16="http://schemas.microsoft.com/office/drawing/2014/main" id="{65A6FDBE-2086-4F20-B59D-7C9C4B80DDA6}"/>
              </a:ext>
            </a:extLst>
          </p:cNvPr>
          <p:cNvPicPr>
            <a:picLocks noChangeAspect="1"/>
          </p:cNvPicPr>
          <p:nvPr/>
        </p:nvPicPr>
        <p:blipFill>
          <a:blip r:embed="rId2"/>
          <a:stretch>
            <a:fillRect/>
          </a:stretch>
        </p:blipFill>
        <p:spPr>
          <a:xfrm>
            <a:off x="3299582" y="1766598"/>
            <a:ext cx="8277225" cy="4562475"/>
          </a:xfrm>
          <a:prstGeom prst="rect">
            <a:avLst/>
          </a:prstGeom>
          <a:ln>
            <a:noFill/>
          </a:ln>
          <a:effectLst>
            <a:outerShdw blurRad="190500" algn="tl" rotWithShape="0">
              <a:srgbClr val="000000">
                <a:alpha val="70000"/>
              </a:srgbClr>
            </a:outerShdw>
          </a:effectLst>
        </p:spPr>
      </p:pic>
      <p:pic>
        <p:nvPicPr>
          <p:cNvPr id="4" name="Grafik 3">
            <a:extLst>
              <a:ext uri="{FF2B5EF4-FFF2-40B4-BE49-F238E27FC236}">
                <a16:creationId xmlns:a16="http://schemas.microsoft.com/office/drawing/2014/main" id="{BCDC5F8F-063E-4C31-94CE-941321290A70}"/>
              </a:ext>
            </a:extLst>
          </p:cNvPr>
          <p:cNvPicPr>
            <a:picLocks noChangeAspect="1"/>
          </p:cNvPicPr>
          <p:nvPr/>
        </p:nvPicPr>
        <p:blipFill>
          <a:blip r:embed="rId3"/>
          <a:stretch>
            <a:fillRect/>
          </a:stretch>
        </p:blipFill>
        <p:spPr>
          <a:xfrm>
            <a:off x="567516" y="1445958"/>
            <a:ext cx="4606072" cy="18010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802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fontScale="90000"/>
          </a:bodyPr>
          <a:lstStyle/>
          <a:p>
            <a:r>
              <a:rPr lang="de-DE" dirty="0"/>
              <a:t>I. Allgemeine Informationen zu Buch &amp; Autor </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734831"/>
          </a:xfrm>
        </p:spPr>
        <p:txBody>
          <a:bodyPr>
            <a:normAutofit/>
          </a:bodyPr>
          <a:lstStyle/>
          <a:p>
            <a:pPr>
              <a:lnSpc>
                <a:spcPct val="90000"/>
              </a:lnSpc>
              <a:spcAft>
                <a:spcPts val="600"/>
              </a:spcAft>
            </a:pPr>
            <a:endParaRPr lang="de-DE" dirty="0">
              <a:solidFill>
                <a:schemeClr val="tx1"/>
              </a:solidFill>
            </a:endParaRP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68936687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fontScale="90000"/>
          </a:bodyPr>
          <a:lstStyle/>
          <a:p>
            <a:r>
              <a:rPr lang="de-DE" dirty="0"/>
              <a:t>V. Meinungsaustausch zum Buch </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734831"/>
          </a:xfrm>
        </p:spPr>
        <p:txBody>
          <a:bodyPr>
            <a:normAutofit/>
          </a:bodyPr>
          <a:lstStyle/>
          <a:p>
            <a:pPr>
              <a:lnSpc>
                <a:spcPct val="90000"/>
              </a:lnSpc>
              <a:spcAft>
                <a:spcPts val="600"/>
              </a:spcAft>
            </a:pPr>
            <a:endParaRPr lang="de-DE" dirty="0">
              <a:solidFill>
                <a:schemeClr val="tx1"/>
              </a:solidFill>
            </a:endParaRP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51394557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BF5D-4E92-4269-831C-BF41E01472EE}"/>
              </a:ext>
            </a:extLst>
          </p:cNvPr>
          <p:cNvSpPr>
            <a:spLocks noGrp="1"/>
          </p:cNvSpPr>
          <p:nvPr>
            <p:ph type="title"/>
          </p:nvPr>
        </p:nvSpPr>
        <p:spPr>
          <a:xfrm>
            <a:off x="555072" y="348980"/>
            <a:ext cx="10058400" cy="1371600"/>
          </a:xfrm>
        </p:spPr>
        <p:txBody>
          <a:bodyPr>
            <a:normAutofit/>
          </a:bodyPr>
          <a:lstStyle/>
          <a:p>
            <a:r>
              <a:rPr lang="de-DE" sz="4400" dirty="0"/>
              <a:t>III. Meinungsaustausch zum Buch </a:t>
            </a:r>
          </a:p>
        </p:txBody>
      </p:sp>
      <p:pic>
        <p:nvPicPr>
          <p:cNvPr id="4" name="Grafik 3">
            <a:extLst>
              <a:ext uri="{FF2B5EF4-FFF2-40B4-BE49-F238E27FC236}">
                <a16:creationId xmlns:a16="http://schemas.microsoft.com/office/drawing/2014/main" id="{28B6A7C4-DBE1-4A5A-B94E-235A37799C8D}"/>
              </a:ext>
            </a:extLst>
          </p:cNvPr>
          <p:cNvPicPr>
            <a:picLocks noChangeAspect="1"/>
          </p:cNvPicPr>
          <p:nvPr/>
        </p:nvPicPr>
        <p:blipFill>
          <a:blip r:embed="rId2"/>
          <a:stretch>
            <a:fillRect/>
          </a:stretch>
        </p:blipFill>
        <p:spPr>
          <a:xfrm>
            <a:off x="631041" y="1567928"/>
            <a:ext cx="7087589" cy="3334215"/>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E9F18DF4-8987-4EAE-A610-9C1ABDA9272C}"/>
              </a:ext>
            </a:extLst>
          </p:cNvPr>
          <p:cNvPicPr>
            <a:picLocks noChangeAspect="1"/>
          </p:cNvPicPr>
          <p:nvPr/>
        </p:nvPicPr>
        <p:blipFill>
          <a:blip r:embed="rId3"/>
          <a:stretch>
            <a:fillRect/>
          </a:stretch>
        </p:blipFill>
        <p:spPr>
          <a:xfrm>
            <a:off x="3574473" y="4484022"/>
            <a:ext cx="8102216" cy="18229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094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21DF6-FFA7-43C9-969A-1BC4628323FA}"/>
              </a:ext>
            </a:extLst>
          </p:cNvPr>
          <p:cNvSpPr>
            <a:spLocks noGrp="1"/>
          </p:cNvSpPr>
          <p:nvPr>
            <p:ph type="title"/>
          </p:nvPr>
        </p:nvSpPr>
        <p:spPr>
          <a:xfrm>
            <a:off x="546683" y="206367"/>
            <a:ext cx="10058400" cy="1371600"/>
          </a:xfrm>
        </p:spPr>
        <p:txBody>
          <a:bodyPr>
            <a:normAutofit/>
          </a:bodyPr>
          <a:lstStyle/>
          <a:p>
            <a:r>
              <a:rPr lang="de-DE" sz="4400" dirty="0"/>
              <a:t>Textausausgaben zur Primärliteratur </a:t>
            </a:r>
          </a:p>
        </p:txBody>
      </p:sp>
      <p:sp>
        <p:nvSpPr>
          <p:cNvPr id="3" name="Textfeld 2">
            <a:extLst>
              <a:ext uri="{FF2B5EF4-FFF2-40B4-BE49-F238E27FC236}">
                <a16:creationId xmlns:a16="http://schemas.microsoft.com/office/drawing/2014/main" id="{BA791741-A3A0-473C-9A16-816C5A654FD5}"/>
              </a:ext>
            </a:extLst>
          </p:cNvPr>
          <p:cNvSpPr txBox="1"/>
          <p:nvPr/>
        </p:nvSpPr>
        <p:spPr>
          <a:xfrm>
            <a:off x="637563" y="1518407"/>
            <a:ext cx="10721130" cy="4247317"/>
          </a:xfrm>
          <a:prstGeom prst="rect">
            <a:avLst/>
          </a:prstGeom>
          <a:noFill/>
        </p:spPr>
        <p:txBody>
          <a:bodyPr wrap="square" rtlCol="0">
            <a:spAutoFit/>
          </a:bodyPr>
          <a:lstStyle/>
          <a:p>
            <a:r>
              <a:rPr lang="de-DE" dirty="0"/>
              <a:t>C. Plinius </a:t>
            </a:r>
            <a:r>
              <a:rPr lang="de-DE" dirty="0" err="1"/>
              <a:t>Secundus</a:t>
            </a:r>
            <a:r>
              <a:rPr lang="de-DE" dirty="0"/>
              <a:t> </a:t>
            </a:r>
            <a:r>
              <a:rPr lang="de-DE" dirty="0" err="1"/>
              <a:t>d.Ä</a:t>
            </a:r>
            <a:r>
              <a:rPr lang="de-DE" dirty="0"/>
              <a:t>. Naturkunde. Lateinisch-deutsch. Buch IX. Zoologie: Wassertiere, König, Roderich (Hrsg.), München 1979.</a:t>
            </a:r>
          </a:p>
          <a:p>
            <a:endParaRPr lang="de-DE" dirty="0"/>
          </a:p>
          <a:p>
            <a:r>
              <a:rPr lang="de-DE" dirty="0"/>
              <a:t>Cassius </a:t>
            </a:r>
            <a:r>
              <a:rPr lang="de-DE" dirty="0" err="1"/>
              <a:t>Dio</a:t>
            </a:r>
            <a:r>
              <a:rPr lang="de-DE" dirty="0"/>
              <a:t>. Römische Geschichte. Band 5. Epitome der Bücher 61-80, Veh, Otto (Hrsg.), Zürich 1987.</a:t>
            </a:r>
          </a:p>
          <a:p>
            <a:endParaRPr lang="de-DE" dirty="0"/>
          </a:p>
          <a:p>
            <a:r>
              <a:rPr lang="de-DE" dirty="0"/>
              <a:t>Gaius Plinius </a:t>
            </a:r>
            <a:r>
              <a:rPr lang="de-DE" dirty="0" err="1"/>
              <a:t>Caecilius</a:t>
            </a:r>
            <a:r>
              <a:rPr lang="de-DE" dirty="0"/>
              <a:t> </a:t>
            </a:r>
            <a:r>
              <a:rPr lang="de-DE" dirty="0" err="1"/>
              <a:t>Secundus</a:t>
            </a:r>
            <a:r>
              <a:rPr lang="de-DE" dirty="0"/>
              <a:t>. Briefe. </a:t>
            </a:r>
            <a:r>
              <a:rPr lang="de-DE" dirty="0" err="1"/>
              <a:t>Epistularum</a:t>
            </a:r>
            <a:r>
              <a:rPr lang="de-DE" dirty="0"/>
              <a:t> Libri </a:t>
            </a:r>
            <a:r>
              <a:rPr lang="de-DE" dirty="0" err="1"/>
              <a:t>Decem</a:t>
            </a:r>
            <a:r>
              <a:rPr lang="de-DE" dirty="0"/>
              <a:t>. Lateinisch-deutsch, Kasten, Helmut (Hrsg.), Berlin </a:t>
            </a:r>
            <a:r>
              <a:rPr lang="de-DE" baseline="30000" dirty="0"/>
              <a:t>8</a:t>
            </a:r>
            <a:r>
              <a:rPr lang="de-DE" dirty="0"/>
              <a:t>2014.</a:t>
            </a:r>
          </a:p>
          <a:p>
            <a:endParaRPr lang="de-DE" dirty="0"/>
          </a:p>
          <a:p>
            <a:r>
              <a:rPr lang="de-DE" dirty="0"/>
              <a:t>Publius </a:t>
            </a:r>
            <a:r>
              <a:rPr lang="de-DE" dirty="0" err="1"/>
              <a:t>Vergilius</a:t>
            </a:r>
            <a:r>
              <a:rPr lang="de-DE" dirty="0"/>
              <a:t> </a:t>
            </a:r>
            <a:r>
              <a:rPr lang="de-DE" dirty="0" err="1"/>
              <a:t>Maro</a:t>
            </a:r>
            <a:r>
              <a:rPr lang="de-DE" dirty="0"/>
              <a:t>. Aeneis. Lateinisch-deutsch, Holzberg, Niklas (Hrsg.), Berlin 2015.</a:t>
            </a:r>
          </a:p>
          <a:p>
            <a:endParaRPr lang="de-DE" dirty="0"/>
          </a:p>
          <a:p>
            <a:r>
              <a:rPr lang="de-DE" dirty="0"/>
              <a:t>Seneca. Schriften zur Ethik. Die kleinen Dialoge. Lateinisch-deutsch, Fink, Gerhard (Hrsg.), Düsseldorf 2008.</a:t>
            </a:r>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2540873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11680-4D5E-42A4-9DA9-D22D13B3DA13}"/>
              </a:ext>
            </a:extLst>
          </p:cNvPr>
          <p:cNvSpPr>
            <a:spLocks noGrp="1"/>
          </p:cNvSpPr>
          <p:nvPr>
            <p:ph type="title"/>
          </p:nvPr>
        </p:nvSpPr>
        <p:spPr>
          <a:xfrm>
            <a:off x="471181" y="219456"/>
            <a:ext cx="10058400" cy="1371600"/>
          </a:xfrm>
        </p:spPr>
        <p:txBody>
          <a:bodyPr>
            <a:normAutofit/>
          </a:bodyPr>
          <a:lstStyle/>
          <a:p>
            <a:r>
              <a:rPr lang="de-DE" dirty="0"/>
              <a:t>Abbildungsverzeichnis</a:t>
            </a:r>
          </a:p>
        </p:txBody>
      </p:sp>
      <p:sp>
        <p:nvSpPr>
          <p:cNvPr id="3" name="Inhaltsplatzhalter 2">
            <a:extLst>
              <a:ext uri="{FF2B5EF4-FFF2-40B4-BE49-F238E27FC236}">
                <a16:creationId xmlns:a16="http://schemas.microsoft.com/office/drawing/2014/main" id="{68756E1F-7F72-47F0-B8AE-EF6F1AE5B37A}"/>
              </a:ext>
            </a:extLst>
          </p:cNvPr>
          <p:cNvSpPr>
            <a:spLocks noGrp="1"/>
          </p:cNvSpPr>
          <p:nvPr>
            <p:ph idx="1"/>
          </p:nvPr>
        </p:nvSpPr>
        <p:spPr>
          <a:xfrm>
            <a:off x="597017" y="1356498"/>
            <a:ext cx="10837177" cy="4891901"/>
          </a:xfrm>
        </p:spPr>
        <p:txBody>
          <a:bodyPr>
            <a:normAutofit fontScale="92500" lnSpcReduction="10000"/>
          </a:bodyPr>
          <a:lstStyle/>
          <a:p>
            <a:r>
              <a:rPr lang="de-DE" dirty="0"/>
              <a:t>Titelbild: </a:t>
            </a:r>
            <a:r>
              <a:rPr lang="de-DE" dirty="0">
                <a:hlinkClick r:id="rId2"/>
              </a:rPr>
              <a:t>https://www.arte-magazin.de/prosit-in-pompeji/</a:t>
            </a:r>
            <a:r>
              <a:rPr lang="de-DE" dirty="0"/>
              <a:t> (abgerufen am 28.12.2021)</a:t>
            </a:r>
          </a:p>
          <a:p>
            <a:r>
              <a:rPr lang="de-DE" dirty="0"/>
              <a:t>Buchcover: </a:t>
            </a:r>
            <a:r>
              <a:rPr lang="de-DE" dirty="0">
                <a:hlinkClick r:id="rId3"/>
              </a:rPr>
              <a:t>https://www.amazon.de/Pompeji-Robert-Harris/dp/3453877489</a:t>
            </a:r>
            <a:r>
              <a:rPr lang="de-DE" dirty="0"/>
              <a:t> (abgerufen am 29.12.2021)</a:t>
            </a:r>
          </a:p>
          <a:p>
            <a:r>
              <a:rPr lang="de-DE" dirty="0"/>
              <a:t>Robert Harris: </a:t>
            </a:r>
            <a:r>
              <a:rPr lang="de-DE" dirty="0">
                <a:hlinkClick r:id="rId4"/>
              </a:rPr>
              <a:t>https://de.wikipedia.org/wiki/Robert_Harris#/media/Datei:Robert_Harris01.jpg</a:t>
            </a:r>
            <a:r>
              <a:rPr lang="de-DE" dirty="0"/>
              <a:t> (abgerufen am 29.12.2021); </a:t>
            </a:r>
            <a:r>
              <a:rPr lang="de-DE" dirty="0">
                <a:hlinkClick r:id="rId5"/>
              </a:rPr>
              <a:t>https://www.penguinrandomhouse.de/Autor/Robert-Harris/p105763.rhd</a:t>
            </a:r>
            <a:r>
              <a:rPr lang="de-DE" dirty="0"/>
              <a:t> (abgerufen am 29.12.2021)</a:t>
            </a:r>
          </a:p>
          <a:p>
            <a:r>
              <a:rPr lang="de-DE" dirty="0"/>
              <a:t>La Palma: </a:t>
            </a:r>
            <a:r>
              <a:rPr lang="de-DE" dirty="0">
                <a:hlinkClick r:id="rId6"/>
              </a:rPr>
              <a:t>https://www.nationalgeographic.de/wissenschaft/2021/09/vulkanausbruch-auf-la-palma-erste-eruption-seit-50-jahren</a:t>
            </a:r>
            <a:r>
              <a:rPr lang="de-DE" dirty="0"/>
              <a:t> (abgerufen am 28.12.2021)</a:t>
            </a:r>
          </a:p>
          <a:p>
            <a:r>
              <a:rPr lang="de-DE" dirty="0"/>
              <a:t>Flutkatastrophe: </a:t>
            </a:r>
            <a:r>
              <a:rPr lang="de-DE" dirty="0">
                <a:hlinkClick r:id="rId7"/>
              </a:rPr>
              <a:t>https://www.tagesschau.de/inland/hochwasser-warnung-101.html</a:t>
            </a:r>
            <a:r>
              <a:rPr lang="de-DE" dirty="0"/>
              <a:t> (abgerufen am 28.12.2021)</a:t>
            </a:r>
          </a:p>
          <a:p>
            <a:r>
              <a:rPr lang="de-DE" dirty="0"/>
              <a:t>Wahlwerbung: </a:t>
            </a:r>
            <a:r>
              <a:rPr lang="de-DE" dirty="0">
                <a:hlinkClick r:id="rId8"/>
              </a:rPr>
              <a:t>https://www.faz.net/aktuell/wissen/archaeologie-altertum/toll-schrieben-es-die-alten-roemer-16578711.html</a:t>
            </a:r>
            <a:r>
              <a:rPr lang="de-DE" dirty="0"/>
              <a:t> (abgerufen am 29.12.2021)</a:t>
            </a:r>
          </a:p>
          <a:p>
            <a:r>
              <a:rPr lang="de-DE" dirty="0"/>
              <a:t>Vesuv </a:t>
            </a:r>
            <a:r>
              <a:rPr lang="de-DE" dirty="0" err="1"/>
              <a:t>Misenum</a:t>
            </a:r>
            <a:r>
              <a:rPr lang="de-DE" dirty="0"/>
              <a:t>: </a:t>
            </a:r>
            <a:r>
              <a:rPr lang="de-DE" dirty="0">
                <a:hlinkClick r:id="rId9"/>
              </a:rPr>
              <a:t>https://www.alpintouren.com/de/touren/wandern/tourbeschreibung/fotos_28990.html</a:t>
            </a:r>
            <a:r>
              <a:rPr lang="de-DE" dirty="0"/>
              <a:t> (abgerufen am 14.04.2021)</a:t>
            </a:r>
          </a:p>
          <a:p>
            <a:r>
              <a:rPr lang="de-DE" dirty="0"/>
              <a:t>Bewertungen: </a:t>
            </a:r>
            <a:r>
              <a:rPr lang="de-DE" dirty="0">
                <a:hlinkClick r:id="rId10"/>
              </a:rPr>
              <a:t>https://www.amazon.de/product-reviews/3453877489/ref=cm_cr_unknown?ie=UTF8&amp;filterByStar=two_star&amp;reviewerType=all_reviews&amp;pageNumber=1#reviews-filter-bar</a:t>
            </a:r>
            <a:r>
              <a:rPr lang="de-DE" dirty="0"/>
              <a:t> (abgerufen am 29.12.2021)</a:t>
            </a:r>
          </a:p>
          <a:p>
            <a:r>
              <a:rPr lang="de-DE" dirty="0"/>
              <a:t>Neudatierung Ausbruch: </a:t>
            </a:r>
            <a:r>
              <a:rPr lang="de-DE" dirty="0">
                <a:hlinkClick r:id="rId11"/>
              </a:rPr>
              <a:t>https://www.spektrum.de/kolumne/verdauungsstoerung-datiert-vesuvausbruch/1603288</a:t>
            </a:r>
            <a:r>
              <a:rPr lang="de-DE" dirty="0"/>
              <a:t> (abgerufen am 28.12.2021)</a:t>
            </a:r>
          </a:p>
          <a:p>
            <a:endParaRPr lang="de-DE" dirty="0"/>
          </a:p>
        </p:txBody>
      </p:sp>
    </p:spTree>
    <p:extLst>
      <p:ext uri="{BB962C8B-B14F-4D97-AF65-F5344CB8AC3E}">
        <p14:creationId xmlns:p14="http://schemas.microsoft.com/office/powerpoint/2010/main" val="138531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65FF7-5830-4A7E-B0A5-6010503D04BE}"/>
              </a:ext>
            </a:extLst>
          </p:cNvPr>
          <p:cNvSpPr>
            <a:spLocks noGrp="1"/>
          </p:cNvSpPr>
          <p:nvPr>
            <p:ph type="title"/>
          </p:nvPr>
        </p:nvSpPr>
        <p:spPr>
          <a:xfrm>
            <a:off x="613794" y="365758"/>
            <a:ext cx="10392561" cy="1371600"/>
          </a:xfrm>
        </p:spPr>
        <p:txBody>
          <a:bodyPr>
            <a:normAutofit/>
          </a:bodyPr>
          <a:lstStyle/>
          <a:p>
            <a:r>
              <a:rPr lang="de-DE" sz="4400" dirty="0"/>
              <a:t>I. Allgemeine Informationen zu Buch &amp; Autor</a:t>
            </a:r>
          </a:p>
        </p:txBody>
      </p:sp>
      <p:pic>
        <p:nvPicPr>
          <p:cNvPr id="3" name="Grafik 2">
            <a:extLst>
              <a:ext uri="{FF2B5EF4-FFF2-40B4-BE49-F238E27FC236}">
                <a16:creationId xmlns:a16="http://schemas.microsoft.com/office/drawing/2014/main" id="{D1FEBE2A-583E-453D-B7AB-A0ECB18B9E58}"/>
              </a:ext>
            </a:extLst>
          </p:cNvPr>
          <p:cNvPicPr>
            <a:picLocks noChangeAspect="1"/>
          </p:cNvPicPr>
          <p:nvPr/>
        </p:nvPicPr>
        <p:blipFill>
          <a:blip r:embed="rId2"/>
          <a:stretch>
            <a:fillRect/>
          </a:stretch>
        </p:blipFill>
        <p:spPr>
          <a:xfrm>
            <a:off x="9002921" y="1471198"/>
            <a:ext cx="2575285" cy="4188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34914783-5C37-497B-BAEE-EA57FE5DDC9A}"/>
              </a:ext>
            </a:extLst>
          </p:cNvPr>
          <p:cNvPicPr>
            <a:picLocks noChangeAspect="1"/>
          </p:cNvPicPr>
          <p:nvPr/>
        </p:nvPicPr>
        <p:blipFill>
          <a:blip r:embed="rId3"/>
          <a:stretch>
            <a:fillRect/>
          </a:stretch>
        </p:blipFill>
        <p:spPr>
          <a:xfrm>
            <a:off x="7062091" y="3429000"/>
            <a:ext cx="2206712" cy="2849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97B8CFCA-E5A8-499C-8090-ACBA755AF947}"/>
              </a:ext>
            </a:extLst>
          </p:cNvPr>
          <p:cNvSpPr txBox="1"/>
          <p:nvPr/>
        </p:nvSpPr>
        <p:spPr>
          <a:xfrm>
            <a:off x="787164" y="1499490"/>
            <a:ext cx="7003411" cy="4647426"/>
          </a:xfrm>
          <a:prstGeom prst="rect">
            <a:avLst/>
          </a:prstGeom>
          <a:noFill/>
        </p:spPr>
        <p:txBody>
          <a:bodyPr wrap="square" rtlCol="0">
            <a:spAutoFit/>
          </a:bodyPr>
          <a:lstStyle/>
          <a:p>
            <a:r>
              <a:rPr lang="de-DE" sz="2000" b="1" u="sng" dirty="0"/>
              <a:t>Robert Harris (* 1957):</a:t>
            </a:r>
          </a:p>
          <a:p>
            <a:pPr marL="285750" indent="-285750">
              <a:buFont typeface="Arial" panose="020B0604020202020204" pitchFamily="34" charset="0"/>
              <a:buChar char="•"/>
            </a:pPr>
            <a:r>
              <a:rPr lang="de-DE" sz="2000" dirty="0"/>
              <a:t>britischer Journalist, Sachbuchautor &amp; Schriftsteller</a:t>
            </a:r>
          </a:p>
          <a:p>
            <a:pPr marL="285750" indent="-285750">
              <a:buFont typeface="Arial" panose="020B0604020202020204" pitchFamily="34" charset="0"/>
              <a:buChar char="•"/>
            </a:pPr>
            <a:r>
              <a:rPr lang="de-DE" sz="2000" dirty="0"/>
              <a:t>studierte englische Literatur an der Universität Cambridge </a:t>
            </a:r>
          </a:p>
          <a:p>
            <a:pPr marL="285750" indent="-285750">
              <a:buFont typeface="Arial" panose="020B0604020202020204" pitchFamily="34" charset="0"/>
              <a:buChar char="•"/>
            </a:pPr>
            <a:r>
              <a:rPr lang="de-DE" sz="2000" dirty="0"/>
              <a:t>verheiratet, vier Kinder</a:t>
            </a:r>
          </a:p>
          <a:p>
            <a:endParaRPr lang="de-DE" sz="2000" dirty="0"/>
          </a:p>
          <a:p>
            <a:r>
              <a:rPr lang="de-DE" sz="2000" b="1" u="sng" dirty="0"/>
              <a:t>Sachbücher: </a:t>
            </a:r>
          </a:p>
          <a:p>
            <a:pPr marL="285750" indent="-285750">
              <a:buFont typeface="Arial" panose="020B0604020202020204" pitchFamily="34" charset="0"/>
              <a:buChar char="•"/>
            </a:pPr>
            <a:r>
              <a:rPr lang="de-DE" sz="2000" dirty="0"/>
              <a:t>1986: „</a:t>
            </a:r>
            <a:r>
              <a:rPr lang="de-DE" sz="2000" dirty="0" err="1"/>
              <a:t>Selling</a:t>
            </a:r>
            <a:r>
              <a:rPr lang="de-DE" sz="2000" dirty="0"/>
              <a:t> Hitler. The </a:t>
            </a:r>
            <a:r>
              <a:rPr lang="de-DE" sz="2000" dirty="0" err="1"/>
              <a:t>History</a:t>
            </a:r>
            <a:r>
              <a:rPr lang="de-DE" sz="2000" dirty="0"/>
              <a:t> </a:t>
            </a:r>
            <a:r>
              <a:rPr lang="de-DE" sz="2000" dirty="0" err="1"/>
              <a:t>of</a:t>
            </a:r>
            <a:r>
              <a:rPr lang="de-DE" sz="2000" dirty="0"/>
              <a:t> </a:t>
            </a:r>
            <a:r>
              <a:rPr lang="de-DE" sz="2000" dirty="0" err="1"/>
              <a:t>the</a:t>
            </a:r>
            <a:r>
              <a:rPr lang="de-DE" sz="2000" dirty="0"/>
              <a:t> Hitler Diaries“</a:t>
            </a:r>
          </a:p>
          <a:p>
            <a:endParaRPr lang="de-DE" sz="2000" dirty="0"/>
          </a:p>
          <a:p>
            <a:r>
              <a:rPr lang="de-DE" sz="2000" b="1" u="sng" dirty="0"/>
              <a:t>Romane:</a:t>
            </a:r>
          </a:p>
          <a:p>
            <a:pPr marL="285750" indent="-285750">
              <a:buFont typeface="Arial" panose="020B0604020202020204" pitchFamily="34" charset="0"/>
              <a:buChar char="•"/>
            </a:pPr>
            <a:r>
              <a:rPr lang="de-DE" sz="2000" dirty="0"/>
              <a:t>insgesamt 14 Romane </a:t>
            </a:r>
          </a:p>
          <a:p>
            <a:pPr marL="285750" indent="-285750">
              <a:buFont typeface="Arial" panose="020B0604020202020204" pitchFamily="34" charset="0"/>
              <a:buChar char="•"/>
            </a:pPr>
            <a:r>
              <a:rPr lang="de-DE" sz="2000" dirty="0"/>
              <a:t>1992: erster Roman „</a:t>
            </a:r>
            <a:r>
              <a:rPr lang="de-DE" sz="2000" dirty="0" err="1"/>
              <a:t>Fatherland</a:t>
            </a:r>
            <a:r>
              <a:rPr lang="de-DE" sz="2000" dirty="0"/>
              <a:t>“</a:t>
            </a:r>
          </a:p>
          <a:p>
            <a:pPr marL="285750" indent="-285750">
              <a:buFont typeface="Arial" panose="020B0604020202020204" pitchFamily="34" charset="0"/>
              <a:buChar char="•"/>
            </a:pPr>
            <a:r>
              <a:rPr lang="de-DE" sz="2000" dirty="0"/>
              <a:t>2003: „Pompeji“</a:t>
            </a:r>
          </a:p>
          <a:p>
            <a:pPr marL="285750" indent="-285750">
              <a:buFont typeface="Arial" panose="020B0604020202020204" pitchFamily="34" charset="0"/>
              <a:buChar char="•"/>
            </a:pPr>
            <a:r>
              <a:rPr lang="de-DE" sz="2000" dirty="0"/>
              <a:t>2006-2015: </a:t>
            </a:r>
            <a:r>
              <a:rPr lang="de-DE" sz="2000"/>
              <a:t>„</a:t>
            </a:r>
            <a:r>
              <a:rPr lang="de-DE" sz="2000" smtClean="0"/>
              <a:t>Cicero-Trilogie</a:t>
            </a:r>
            <a:r>
              <a:rPr lang="de-DE" sz="2000"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6" name="Textfeld 5">
            <a:extLst>
              <a:ext uri="{FF2B5EF4-FFF2-40B4-BE49-F238E27FC236}">
                <a16:creationId xmlns:a16="http://schemas.microsoft.com/office/drawing/2014/main" id="{EB7735D4-2A93-42F6-8D02-45A84B5E9D75}"/>
              </a:ext>
            </a:extLst>
          </p:cNvPr>
          <p:cNvSpPr txBox="1"/>
          <p:nvPr/>
        </p:nvSpPr>
        <p:spPr>
          <a:xfrm>
            <a:off x="1054176" y="6146916"/>
            <a:ext cx="5921230" cy="276999"/>
          </a:xfrm>
          <a:prstGeom prst="rect">
            <a:avLst/>
          </a:prstGeom>
          <a:noFill/>
        </p:spPr>
        <p:txBody>
          <a:bodyPr wrap="square" rtlCol="0">
            <a:spAutoFit/>
          </a:bodyPr>
          <a:lstStyle/>
          <a:p>
            <a:r>
              <a:rPr lang="de-DE" sz="1200" dirty="0">
                <a:hlinkClick r:id="rId4"/>
              </a:rPr>
              <a:t>https://de.wikipedia.org/wiki/Robert_Harris</a:t>
            </a:r>
            <a:r>
              <a:rPr lang="de-DE" sz="1200" dirty="0"/>
              <a:t> (abgerufen am 29.12.2021)</a:t>
            </a:r>
          </a:p>
        </p:txBody>
      </p:sp>
    </p:spTree>
    <p:extLst>
      <p:ext uri="{BB962C8B-B14F-4D97-AF65-F5344CB8AC3E}">
        <p14:creationId xmlns:p14="http://schemas.microsoft.com/office/powerpoint/2010/main" val="272463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Berg, Gebäude, Stein enthält.&#10;&#10;Automatisch generierte Beschreibung">
            <a:extLst>
              <a:ext uri="{FF2B5EF4-FFF2-40B4-BE49-F238E27FC236}">
                <a16:creationId xmlns:a16="http://schemas.microsoft.com/office/drawing/2014/main" id="{1DFA2CF8-62A6-4506-A8F7-4B5D98F63291}"/>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1A8A4784-B0E7-4E06-B631-88099CBFB2DF}"/>
              </a:ext>
            </a:extLst>
          </p:cNvPr>
          <p:cNvSpPr>
            <a:spLocks noGrp="1"/>
          </p:cNvSpPr>
          <p:nvPr>
            <p:ph type="ctrTitle"/>
          </p:nvPr>
        </p:nvSpPr>
        <p:spPr>
          <a:xfrm>
            <a:off x="1769532" y="2091263"/>
            <a:ext cx="8652938" cy="2461504"/>
          </a:xfrm>
        </p:spPr>
        <p:txBody>
          <a:bodyPr>
            <a:normAutofit fontScale="90000"/>
          </a:bodyPr>
          <a:lstStyle/>
          <a:p>
            <a:r>
              <a:rPr lang="de-DE" dirty="0"/>
              <a:t>II. Aktualität &amp; Relevanz des Buches</a:t>
            </a:r>
          </a:p>
        </p:txBody>
      </p:sp>
      <p:sp>
        <p:nvSpPr>
          <p:cNvPr id="3" name="Untertitel 2">
            <a:extLst>
              <a:ext uri="{FF2B5EF4-FFF2-40B4-BE49-F238E27FC236}">
                <a16:creationId xmlns:a16="http://schemas.microsoft.com/office/drawing/2014/main" id="{1ABC8D1F-A6E1-420B-83BE-6E00ACC2DCFA}"/>
              </a:ext>
            </a:extLst>
          </p:cNvPr>
          <p:cNvSpPr>
            <a:spLocks noGrp="1"/>
          </p:cNvSpPr>
          <p:nvPr>
            <p:ph type="subTitle" idx="1"/>
          </p:nvPr>
        </p:nvSpPr>
        <p:spPr>
          <a:xfrm>
            <a:off x="1769532" y="4345497"/>
            <a:ext cx="8655200" cy="734831"/>
          </a:xfrm>
        </p:spPr>
        <p:txBody>
          <a:bodyPr>
            <a:normAutofit/>
          </a:bodyPr>
          <a:lstStyle/>
          <a:p>
            <a:pPr>
              <a:lnSpc>
                <a:spcPct val="90000"/>
              </a:lnSpc>
              <a:spcAft>
                <a:spcPts val="600"/>
              </a:spcAft>
            </a:pPr>
            <a:endParaRPr lang="de-DE" dirty="0">
              <a:solidFill>
                <a:schemeClr val="tx1"/>
              </a:solidFill>
            </a:endParaRPr>
          </a:p>
        </p:txBody>
      </p:sp>
      <p:sp>
        <p:nvSpPr>
          <p:cNvPr id="40" name="Rectangle 39">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6069979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BA0E-CA79-4832-AA33-4F6189EC6536}"/>
              </a:ext>
            </a:extLst>
          </p:cNvPr>
          <p:cNvSpPr>
            <a:spLocks noGrp="1"/>
          </p:cNvSpPr>
          <p:nvPr>
            <p:ph type="title"/>
          </p:nvPr>
        </p:nvSpPr>
        <p:spPr>
          <a:xfrm>
            <a:off x="555071" y="458037"/>
            <a:ext cx="10058400" cy="1371600"/>
          </a:xfrm>
        </p:spPr>
        <p:txBody>
          <a:bodyPr>
            <a:normAutofit/>
          </a:bodyPr>
          <a:lstStyle/>
          <a:p>
            <a:r>
              <a:rPr lang="de-DE" sz="4400" dirty="0"/>
              <a:t>II. Aktualität &amp; Relevanz des Buches </a:t>
            </a:r>
          </a:p>
        </p:txBody>
      </p:sp>
      <p:sp>
        <p:nvSpPr>
          <p:cNvPr id="3" name="Textfeld 2">
            <a:extLst>
              <a:ext uri="{FF2B5EF4-FFF2-40B4-BE49-F238E27FC236}">
                <a16:creationId xmlns:a16="http://schemas.microsoft.com/office/drawing/2014/main" id="{CAC5795A-C8CE-45A5-A8DC-4211D1E6B428}"/>
              </a:ext>
            </a:extLst>
          </p:cNvPr>
          <p:cNvSpPr txBox="1"/>
          <p:nvPr/>
        </p:nvSpPr>
        <p:spPr>
          <a:xfrm>
            <a:off x="671119" y="1610686"/>
            <a:ext cx="10687575" cy="2031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historisch sehr gut recherchiert &amp; Zusammenarbeit mit Wissenschaftlern</a:t>
            </a:r>
          </a:p>
          <a:p>
            <a:pPr marL="342900" indent="-342900">
              <a:lnSpc>
                <a:spcPct val="150000"/>
              </a:lnSpc>
              <a:buFont typeface="Wingdings" panose="05000000000000000000" pitchFamily="2" charset="2"/>
              <a:buChar char="à"/>
            </a:pPr>
            <a:r>
              <a:rPr lang="de-DE" sz="2400" dirty="0">
                <a:sym typeface="Wingdings" panose="05000000000000000000" pitchFamily="2" charset="2"/>
              </a:rPr>
              <a:t>Danksagung im Buch</a:t>
            </a:r>
          </a:p>
          <a:p>
            <a:pPr marL="342900" indent="-342900">
              <a:lnSpc>
                <a:spcPct val="150000"/>
              </a:lnSpc>
              <a:buFont typeface="Wingdings" panose="05000000000000000000" pitchFamily="2" charset="2"/>
              <a:buChar char="à"/>
            </a:pPr>
            <a:r>
              <a:rPr lang="de-DE" sz="2400" dirty="0">
                <a:sym typeface="Wingdings" panose="05000000000000000000" pitchFamily="2" charset="2"/>
              </a:rPr>
              <a:t>z.T. Aufgreifen realer Figuren (Inschriften, Graffiti)</a:t>
            </a:r>
            <a:endParaRPr lang="de-DE" sz="24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4187345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833B9E1-5FA0-4670-A7B9-25F13149E651}"/>
              </a:ext>
            </a:extLst>
          </p:cNvPr>
          <p:cNvSpPr txBox="1"/>
          <p:nvPr/>
        </p:nvSpPr>
        <p:spPr>
          <a:xfrm>
            <a:off x="548081" y="444616"/>
            <a:ext cx="5547919" cy="5724644"/>
          </a:xfrm>
          <a:prstGeom prst="rect">
            <a:avLst/>
          </a:prstGeom>
          <a:noFill/>
        </p:spPr>
        <p:txBody>
          <a:bodyPr wrap="square" rtlCol="0">
            <a:spAutoFit/>
          </a:bodyPr>
          <a:lstStyle/>
          <a:p>
            <a:pPr algn="just"/>
            <a:r>
              <a:rPr lang="de-DE" sz="2000" dirty="0"/>
              <a:t>Um die historischen Fakten herum spielen Sie Schicksal. Welche Spielregeln haben Sie sich dafür gegeben?</a:t>
            </a:r>
          </a:p>
          <a:p>
            <a:pPr algn="just"/>
            <a:endParaRPr lang="de-DE" sz="2000" dirty="0"/>
          </a:p>
          <a:p>
            <a:pPr algn="just"/>
            <a:r>
              <a:rPr lang="de-DE" sz="2000" dirty="0"/>
              <a:t>Historische Romane sind nicht das gleiche wie wissenschaftliche Geschichtsschreibung. Für einen Roman muss man verdichten und vereinfachen – um klare Umrisse zu bieten, wo es in der Wirklichkeit vielleicht gar keine gab. </a:t>
            </a:r>
            <a:r>
              <a:rPr lang="de-DE" sz="2000" b="1" dirty="0"/>
              <a:t>Die einzige Regel, die ich mir gegeben habe ist die, den Kern der Wahrheit nicht zu verfälschen, nicht etwas zu schreiben, von dem ich definitiv weiß, dass es nicht passiert ist.</a:t>
            </a:r>
            <a:r>
              <a:rPr lang="de-DE" sz="2000" dirty="0"/>
              <a:t> Bei allen meinen historischen Romanen, von „Imperium“ bis „München“, habe ich die Hoffnung: </a:t>
            </a:r>
            <a:r>
              <a:rPr lang="de-DE" sz="2000" b="1" dirty="0"/>
              <a:t>Was ich geschrieben habe, KÖNNTE zumindest so passiert sein.</a:t>
            </a:r>
          </a:p>
          <a:p>
            <a:endParaRPr lang="de-DE" dirty="0"/>
          </a:p>
          <a:p>
            <a:r>
              <a:rPr lang="de-DE" sz="1400" dirty="0">
                <a:hlinkClick r:id="rId2"/>
              </a:rPr>
              <a:t>https://buechermenschen.de/interview/bm_2017-5/exklusiv-interview-mit-robert-harris/</a:t>
            </a:r>
            <a:r>
              <a:rPr lang="de-DE" sz="1400" dirty="0"/>
              <a:t> (abgerufen am 28.12.2021)</a:t>
            </a:r>
          </a:p>
        </p:txBody>
      </p:sp>
      <p:sp>
        <p:nvSpPr>
          <p:cNvPr id="3" name="Textfeld 2">
            <a:extLst>
              <a:ext uri="{FF2B5EF4-FFF2-40B4-BE49-F238E27FC236}">
                <a16:creationId xmlns:a16="http://schemas.microsoft.com/office/drawing/2014/main" id="{BCBB152C-8244-49D7-BC2B-A3870C6B8716}"/>
              </a:ext>
            </a:extLst>
          </p:cNvPr>
          <p:cNvSpPr txBox="1"/>
          <p:nvPr/>
        </p:nvSpPr>
        <p:spPr>
          <a:xfrm>
            <a:off x="6803470" y="2919879"/>
            <a:ext cx="4840449" cy="3570208"/>
          </a:xfrm>
          <a:prstGeom prst="rect">
            <a:avLst/>
          </a:prstGeom>
          <a:noFill/>
        </p:spPr>
        <p:txBody>
          <a:bodyPr wrap="square" rtlCol="0">
            <a:spAutoFit/>
          </a:bodyPr>
          <a:lstStyle/>
          <a:p>
            <a:r>
              <a:rPr lang="de-DE" sz="2000" dirty="0"/>
              <a:t>Wie nah sind Sie in der Trilogie </a:t>
            </a:r>
            <a:r>
              <a:rPr lang="de-DE" sz="2000" i="1" dirty="0"/>
              <a:t>(gemeint ist die Cicero-Trilogie)</a:t>
            </a:r>
            <a:r>
              <a:rPr lang="de-DE" sz="2000" dirty="0"/>
              <a:t> der historischen Wirklichkeit gekommen?</a:t>
            </a:r>
          </a:p>
          <a:p>
            <a:pPr algn="just"/>
            <a:endParaRPr lang="de-DE" sz="2000" dirty="0"/>
          </a:p>
          <a:p>
            <a:pPr algn="just"/>
            <a:r>
              <a:rPr lang="de-DE" sz="2000" dirty="0"/>
              <a:t>Ich habe versucht, mich so genau wie möglich </a:t>
            </a:r>
            <a:r>
              <a:rPr lang="de-DE" sz="2000" b="1" dirty="0"/>
              <a:t>an die Fakten zu halten. </a:t>
            </a:r>
            <a:r>
              <a:rPr lang="de-DE" sz="2000" dirty="0"/>
              <a:t>Nur so kann das Buch für diejenigen nützlich sein, die sich nicht nur mit der </a:t>
            </a:r>
            <a:r>
              <a:rPr lang="de-DE" sz="2000" b="1" dirty="0"/>
              <a:t>Politik,</a:t>
            </a:r>
            <a:r>
              <a:rPr lang="de-DE" sz="2000" dirty="0"/>
              <a:t> sondern auch mit dem </a:t>
            </a:r>
            <a:r>
              <a:rPr lang="de-DE" sz="2000" b="1" dirty="0"/>
              <a:t>Leben in der Zeit </a:t>
            </a:r>
            <a:r>
              <a:rPr lang="de-DE" sz="2000" dirty="0"/>
              <a:t>beschäftigen wollen.</a:t>
            </a:r>
          </a:p>
          <a:p>
            <a:endParaRPr lang="de-DE" dirty="0"/>
          </a:p>
          <a:p>
            <a:r>
              <a:rPr lang="de-DE" sz="1400" dirty="0">
                <a:hlinkClick r:id="rId3"/>
              </a:rPr>
              <a:t>https://www.neuepresse.de/Nachrichten/Kultur/Robert-Harris-Die-Freiheit-verteidigen</a:t>
            </a:r>
            <a:r>
              <a:rPr lang="de-DE" sz="1400" dirty="0"/>
              <a:t> (abgerufen am 28.12.2021)</a:t>
            </a:r>
          </a:p>
        </p:txBody>
      </p:sp>
      <p:pic>
        <p:nvPicPr>
          <p:cNvPr id="4" name="Grafik 3">
            <a:extLst>
              <a:ext uri="{FF2B5EF4-FFF2-40B4-BE49-F238E27FC236}">
                <a16:creationId xmlns:a16="http://schemas.microsoft.com/office/drawing/2014/main" id="{17FF434A-4F67-42B0-AA4C-3792A87F99FE}"/>
              </a:ext>
            </a:extLst>
          </p:cNvPr>
          <p:cNvPicPr>
            <a:picLocks noChangeAspect="1"/>
          </p:cNvPicPr>
          <p:nvPr/>
        </p:nvPicPr>
        <p:blipFill>
          <a:blip r:embed="rId4"/>
          <a:stretch>
            <a:fillRect/>
          </a:stretch>
        </p:blipFill>
        <p:spPr>
          <a:xfrm>
            <a:off x="7315200" y="532814"/>
            <a:ext cx="3031223" cy="2273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577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BA0E-CA79-4832-AA33-4F6189EC6536}"/>
              </a:ext>
            </a:extLst>
          </p:cNvPr>
          <p:cNvSpPr>
            <a:spLocks noGrp="1"/>
          </p:cNvSpPr>
          <p:nvPr>
            <p:ph type="title"/>
          </p:nvPr>
        </p:nvSpPr>
        <p:spPr>
          <a:xfrm>
            <a:off x="555071" y="458037"/>
            <a:ext cx="10058400" cy="1371600"/>
          </a:xfrm>
        </p:spPr>
        <p:txBody>
          <a:bodyPr>
            <a:normAutofit/>
          </a:bodyPr>
          <a:lstStyle/>
          <a:p>
            <a:r>
              <a:rPr lang="de-DE" sz="4400" dirty="0"/>
              <a:t>II. Aktualität &amp; Relevanz des Buches </a:t>
            </a:r>
          </a:p>
        </p:txBody>
      </p:sp>
      <p:sp>
        <p:nvSpPr>
          <p:cNvPr id="3" name="Textfeld 2">
            <a:extLst>
              <a:ext uri="{FF2B5EF4-FFF2-40B4-BE49-F238E27FC236}">
                <a16:creationId xmlns:a16="http://schemas.microsoft.com/office/drawing/2014/main" id="{CAC5795A-C8CE-45A5-A8DC-4211D1E6B428}"/>
              </a:ext>
            </a:extLst>
          </p:cNvPr>
          <p:cNvSpPr txBox="1"/>
          <p:nvPr/>
        </p:nvSpPr>
        <p:spPr>
          <a:xfrm>
            <a:off x="671119" y="1610686"/>
            <a:ext cx="10687575"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Historisch sehr gut recherchiert &amp; Zusammenarbeit mit Wissenschaftlern </a:t>
            </a:r>
          </a:p>
          <a:p>
            <a:pPr>
              <a:lnSpc>
                <a:spcPct val="150000"/>
              </a:lnSpc>
            </a:pPr>
            <a:r>
              <a:rPr lang="de-DE" sz="2400" dirty="0">
                <a:sym typeface="Wingdings" panose="05000000000000000000" pitchFamily="2" charset="2"/>
              </a:rPr>
              <a:t> Danksagung</a:t>
            </a:r>
            <a:endParaRPr lang="de-DE" sz="2400" dirty="0"/>
          </a:p>
          <a:p>
            <a:pPr marL="285750" indent="-285750">
              <a:lnSpc>
                <a:spcPct val="150000"/>
              </a:lnSpc>
              <a:buFont typeface="Arial" panose="020B0604020202020204" pitchFamily="34" charset="0"/>
              <a:buChar char="•"/>
            </a:pPr>
            <a:r>
              <a:rPr lang="de-DE" sz="2400" dirty="0"/>
              <a:t>Aktualität der Thematik auf verschiedenen Ebenen</a:t>
            </a:r>
          </a:p>
          <a:p>
            <a:pPr marL="742950" lvl="1" indent="-285750">
              <a:lnSpc>
                <a:spcPct val="150000"/>
              </a:lnSpc>
              <a:buFont typeface="Arial" panose="020B0604020202020204" pitchFamily="34" charset="0"/>
              <a:buChar char="•"/>
            </a:pPr>
            <a:r>
              <a:rPr lang="de-DE" sz="2400" dirty="0"/>
              <a:t>Scheinbare Unbezwingbarkeit der modernen Zivilisation</a:t>
            </a:r>
          </a:p>
          <a:p>
            <a:pPr marL="742950" lvl="1" indent="-285750">
              <a:lnSpc>
                <a:spcPct val="150000"/>
              </a:lnSpc>
              <a:buFont typeface="Arial" panose="020B0604020202020204" pitchFamily="34" charset="0"/>
              <a:buChar char="•"/>
            </a:pPr>
            <a:endParaRPr lang="de-DE" sz="2400" dirty="0"/>
          </a:p>
          <a:p>
            <a:pPr marL="285750" indent="-285750">
              <a:lnSpc>
                <a:spcPct val="150000"/>
              </a:lnSpc>
              <a:buFont typeface="Arial" panose="020B0604020202020204" pitchFamily="34" charset="0"/>
              <a:buChar char="•"/>
            </a:pPr>
            <a:endParaRPr lang="de-DE" sz="24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324898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FBB77D8-8515-4BD0-896F-874C8F3D4548}"/>
              </a:ext>
            </a:extLst>
          </p:cNvPr>
          <p:cNvSpPr txBox="1"/>
          <p:nvPr/>
        </p:nvSpPr>
        <p:spPr>
          <a:xfrm>
            <a:off x="1323712" y="859065"/>
            <a:ext cx="9544575" cy="5509200"/>
          </a:xfrm>
          <a:prstGeom prst="rect">
            <a:avLst/>
          </a:prstGeom>
          <a:noFill/>
        </p:spPr>
        <p:txBody>
          <a:bodyPr wrap="square" rtlCol="0">
            <a:spAutoFit/>
          </a:bodyPr>
          <a:lstStyle/>
          <a:p>
            <a:pPr algn="just"/>
            <a:r>
              <a:rPr lang="de-DE" sz="2400" b="1" dirty="0"/>
              <a:t>DIE WELT: </a:t>
            </a:r>
            <a:r>
              <a:rPr lang="de-DE" sz="2400" dirty="0"/>
              <a:t>Warum eigentlich fasziniert uns die Apokalypse so sehr?</a:t>
            </a:r>
          </a:p>
          <a:p>
            <a:pPr algn="just"/>
            <a:endParaRPr lang="de-DE" sz="2400" dirty="0"/>
          </a:p>
          <a:p>
            <a:pPr algn="just"/>
            <a:r>
              <a:rPr lang="de-DE" sz="2400" b="1" dirty="0"/>
              <a:t>Harris: </a:t>
            </a:r>
            <a:r>
              <a:rPr lang="de-DE" sz="2400" dirty="0"/>
              <a:t>Es geht um </a:t>
            </a:r>
            <a:r>
              <a:rPr lang="de-DE" sz="2400" b="1" dirty="0"/>
              <a:t>Hybris und Nemesis</a:t>
            </a:r>
            <a:r>
              <a:rPr lang="de-DE" sz="2400" dirty="0"/>
              <a:t>, die älteste Geschichte im Drama. Es ist kein Zufall, dass die Katastrophe auf hoch entwickelte, reiche Gesellschaften einen besonderen Reiz ausübt. Der Untergang der Titanic, die Zerstörung Pompejis sind </a:t>
            </a:r>
            <a:r>
              <a:rPr lang="de-DE" sz="2400" b="1" dirty="0"/>
              <a:t>Beispiele für die Selbstzufriedenheit von Reichtum und Macht, die plötzlich ausgelöscht werden von übermenschlichen Gewalten. </a:t>
            </a:r>
            <a:r>
              <a:rPr lang="de-DE" sz="2400" dirty="0"/>
              <a:t>Darin besteht der Reiz Pompejis. Es ist emblematisch für Rom. Da ist die außerordentlich hoch entwickelte Gesellschaft - und sie verschwand. Und hier leben wir in unserer hoch entwickelten Gesellschaft. </a:t>
            </a:r>
            <a:r>
              <a:rPr lang="de-DE" sz="2400" b="1" dirty="0"/>
              <a:t>Es erscheint uns unmöglich, dass sie je verschwinden könnte, dass wir sie je verlieren könnten. Und doch ist genau das die Lehre Roms.</a:t>
            </a:r>
          </a:p>
          <a:p>
            <a:pPr algn="just"/>
            <a:endParaRPr lang="de-DE" sz="2400" dirty="0"/>
          </a:p>
          <a:p>
            <a:r>
              <a:rPr lang="de-DE" sz="1600" dirty="0">
                <a:hlinkClick r:id="rId2"/>
              </a:rPr>
              <a:t>https://www.welt.de/print-welt/article293085/Etwas-wird-schief-gehen.html</a:t>
            </a:r>
            <a:r>
              <a:rPr lang="de-DE" sz="1600" dirty="0"/>
              <a:t> (abgerufen am 28.12.2021)</a:t>
            </a:r>
          </a:p>
        </p:txBody>
      </p:sp>
    </p:spTree>
    <p:extLst>
      <p:ext uri="{BB962C8B-B14F-4D97-AF65-F5344CB8AC3E}">
        <p14:creationId xmlns:p14="http://schemas.microsoft.com/office/powerpoint/2010/main" val="30270927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3E3423"/>
      </a:dk2>
      <a:lt2>
        <a:srgbClr val="E2E7E8"/>
      </a:lt2>
      <a:accent1>
        <a:srgbClr val="C49791"/>
      </a:accent1>
      <a:accent2>
        <a:srgbClr val="BA9E7F"/>
      </a:accent2>
      <a:accent3>
        <a:srgbClr val="A7A57F"/>
      </a:accent3>
      <a:accent4>
        <a:srgbClr val="97AB75"/>
      </a:accent4>
      <a:accent5>
        <a:srgbClr val="8CAD83"/>
      </a:accent5>
      <a:accent6>
        <a:srgbClr val="78AF82"/>
      </a:accent6>
      <a:hlink>
        <a:srgbClr val="598C92"/>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TM04033937[[fn=Kondensstreifen ]]</Template>
  <TotalTime>0</TotalTime>
  <Words>2716</Words>
  <Application>Microsoft Office PowerPoint</Application>
  <PresentationFormat>Breitbild</PresentationFormat>
  <Paragraphs>171</Paragraphs>
  <Slides>33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33</vt:i4>
      </vt:variant>
    </vt:vector>
  </HeadingPairs>
  <TitlesOfParts>
    <vt:vector size="37" baseType="lpstr">
      <vt:lpstr>Arial</vt:lpstr>
      <vt:lpstr>Garamond</vt:lpstr>
      <vt:lpstr>Wingdings</vt:lpstr>
      <vt:lpstr>SavonVTI</vt:lpstr>
      <vt:lpstr>„POMPEJI“ - Robert Harris - </vt:lpstr>
      <vt:lpstr>Gliederung </vt:lpstr>
      <vt:lpstr>I. Allgemeine Informationen zu Buch &amp; Autor </vt:lpstr>
      <vt:lpstr>I. Allgemeine Informationen zu Buch &amp; Autor</vt:lpstr>
      <vt:lpstr>II. Aktualität &amp; Relevanz des Buches</vt:lpstr>
      <vt:lpstr>II. Aktualität &amp; Relevanz des Buches </vt:lpstr>
      <vt:lpstr>PowerPoint-Präsentation</vt:lpstr>
      <vt:lpstr>II. Aktualität &amp; Relevanz des Buches </vt:lpstr>
      <vt:lpstr>PowerPoint-Präsentation</vt:lpstr>
      <vt:lpstr>II. Aktualität &amp; Relevanz des Buches </vt:lpstr>
      <vt:lpstr>La Palma </vt:lpstr>
      <vt:lpstr>Flutkatastrophe </vt:lpstr>
      <vt:lpstr>II. Aktualität &amp; Relevanz des Buches </vt:lpstr>
      <vt:lpstr>III. „Pompeji“ als Vermittler der antiken Literatur</vt:lpstr>
      <vt:lpstr>a) Muränen-Legende (Pompeji: Mars, Hora undecima)</vt:lpstr>
      <vt:lpstr>a) Muränen-Legende (Pompeji: Mars, Hora undecima)</vt:lpstr>
      <vt:lpstr>a) Muränen-Legende (Pompeji: Mars, Hora undecima)</vt:lpstr>
      <vt:lpstr>b) Riesen am Vesuv  (Pompeji: Mars, Hora undecima/Merkur, Hora septima)</vt:lpstr>
      <vt:lpstr>b) Riesen am Vesuv  (Pompeji: Mars, Hora undecima/Merkur, Hora septima)</vt:lpstr>
      <vt:lpstr>c) Sibylle von Cumae (Pompeji: Mars, Hora duodecima)</vt:lpstr>
      <vt:lpstr>d) Petron &amp; Trimalchio (Pompeji: Mars, Hora duodecima)</vt:lpstr>
      <vt:lpstr>d) Petron &amp; Trimalchio (Pompeji: Mars, Hora duodecima)</vt:lpstr>
      <vt:lpstr>e) Die Vesuv-Briefe des Plinius minor</vt:lpstr>
      <vt:lpstr>e) Die Vesuv-Briefe des Plinius minor</vt:lpstr>
      <vt:lpstr>e) Die Vesuv-Briefe des Plinius minor </vt:lpstr>
      <vt:lpstr>PowerPoint-Präsentation</vt:lpstr>
      <vt:lpstr>Graffiti in Pompeji (Pompeji: Mekur, Hora quarta)</vt:lpstr>
      <vt:lpstr>IV. Notwendigkeit der Überarbeitung?</vt:lpstr>
      <vt:lpstr>V. Notwendigkeit der Überarbeitung?</vt:lpstr>
      <vt:lpstr>V. Meinungsaustausch zum Buch </vt:lpstr>
      <vt:lpstr>III. Meinungsaustausch zum Buch </vt:lpstr>
      <vt:lpstr>Textausausgaben zur Primärliteratur </vt:lpstr>
      <vt:lpstr>Abbildungsverzeichnis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POMPEJI - Robert Harris -</dc:title>
  <dc:creator>Lara Jakoby</dc:creator>
  <cp:lastModifiedBy>De Brasi, Diego, JProf. Dr.</cp:lastModifiedBy>
  <cp:revision>67</cp:revision>
  <dcterms:created xsi:type="dcterms:W3CDTF">2021-12-28T13:28:45Z</dcterms:created>
  <dcterms:modified xsi:type="dcterms:W3CDTF">2022-05-05T10:00:42Z</dcterms:modified>
</cp:coreProperties>
</file>