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5" d="100"/>
          <a:sy n="75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57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0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28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73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5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84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70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6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7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72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9923C-C5EF-4644-BF2B-E8814C1F312D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B64A3-DC6B-433F-A9EA-A8BF67046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95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tschke@uni-trier.de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ni-trier.de/uploads/pics/Warschau_Fotolia_72941677_Subscription_Monthly_M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uni-trier.de/uploads/pics/Bergamo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DF392-132A-1FF3-F48B-106CCCCCCA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Double Master Option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29C13F-C565-451B-CB33-ADB3B8ED3A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Master Economics at Trier University in </a:t>
            </a:r>
            <a:r>
              <a:rPr lang="de-DE" sz="2800" dirty="0" err="1"/>
              <a:t>cooperation</a:t>
            </a:r>
            <a:r>
              <a:rPr lang="de-DE" sz="2800" dirty="0"/>
              <a:t> </a:t>
            </a:r>
            <a:r>
              <a:rPr lang="de-DE" sz="2800" dirty="0" err="1"/>
              <a:t>with</a:t>
            </a:r>
            <a:endParaRPr lang="de-DE" sz="2800" dirty="0"/>
          </a:p>
          <a:p>
            <a:r>
              <a:rPr lang="de-DE" sz="2800" dirty="0"/>
              <a:t>University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Warsaw</a:t>
            </a:r>
            <a:r>
              <a:rPr lang="de-DE" sz="2800" dirty="0"/>
              <a:t>: International Economics</a:t>
            </a:r>
          </a:p>
          <a:p>
            <a:r>
              <a:rPr lang="de-DE" sz="2800" dirty="0"/>
              <a:t>University </a:t>
            </a:r>
            <a:r>
              <a:rPr lang="de-DE" sz="2800" dirty="0" err="1"/>
              <a:t>of</a:t>
            </a:r>
            <a:r>
              <a:rPr lang="de-DE" sz="2800" dirty="0"/>
              <a:t> Bergamo: M.Sc. Economics and Data Analysis</a:t>
            </a:r>
          </a:p>
        </p:txBody>
      </p:sp>
    </p:spTree>
    <p:extLst>
      <p:ext uri="{BB962C8B-B14F-4D97-AF65-F5344CB8AC3E}">
        <p14:creationId xmlns:p14="http://schemas.microsoft.com/office/powerpoint/2010/main" val="1703470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DD7CB-AE9E-76B6-0492-D2AAC628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General </a:t>
            </a:r>
            <a:r>
              <a:rPr lang="de-DE" dirty="0" err="1"/>
              <a:t>facts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Double Master </a:t>
            </a:r>
            <a:r>
              <a:rPr lang="de-DE" dirty="0" err="1"/>
              <a:t>Program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FBF42B9-5E6D-E8A1-11FE-5ECD14DDB547}"/>
              </a:ext>
            </a:extLst>
          </p:cNvPr>
          <p:cNvSpPr txBox="1"/>
          <p:nvPr/>
        </p:nvSpPr>
        <p:spPr>
          <a:xfrm>
            <a:off x="349143" y="2167772"/>
            <a:ext cx="1184285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First </a:t>
            </a:r>
            <a:r>
              <a:rPr lang="de-DE" sz="2800" dirty="0" err="1"/>
              <a:t>year</a:t>
            </a:r>
            <a:r>
              <a:rPr lang="de-DE" sz="2800" dirty="0"/>
              <a:t> at Trier University, 60 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Application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admission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double </a:t>
            </a:r>
            <a:r>
              <a:rPr lang="de-DE" sz="2800" dirty="0" err="1"/>
              <a:t>degree</a:t>
            </a:r>
            <a:r>
              <a:rPr lang="de-DE" sz="2800" dirty="0"/>
              <a:t> </a:t>
            </a:r>
            <a:r>
              <a:rPr lang="de-DE" sz="2800" dirty="0" err="1"/>
              <a:t>program</a:t>
            </a:r>
            <a:r>
              <a:rPr lang="de-DE" sz="2800" dirty="0"/>
              <a:t> after </a:t>
            </a:r>
            <a:r>
              <a:rPr lang="de-DE" sz="2800" dirty="0" err="1"/>
              <a:t>first</a:t>
            </a:r>
            <a:r>
              <a:rPr lang="de-DE" sz="2800" dirty="0"/>
              <a:t> </a:t>
            </a:r>
            <a:r>
              <a:rPr lang="de-DE" sz="2800" dirty="0" err="1"/>
              <a:t>semester</a:t>
            </a:r>
            <a:endParaRPr lang="de-D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Second </a:t>
            </a:r>
            <a:r>
              <a:rPr lang="de-DE" sz="2800" dirty="0" err="1"/>
              <a:t>year</a:t>
            </a:r>
            <a:r>
              <a:rPr lang="de-DE" sz="2800" dirty="0"/>
              <a:t> at </a:t>
            </a:r>
            <a:r>
              <a:rPr lang="de-DE" sz="2800" dirty="0" err="1"/>
              <a:t>partner</a:t>
            </a:r>
            <a:r>
              <a:rPr lang="de-DE" sz="2800" dirty="0"/>
              <a:t> </a:t>
            </a:r>
            <a:r>
              <a:rPr lang="de-DE" sz="2800" dirty="0" err="1"/>
              <a:t>university</a:t>
            </a:r>
            <a:r>
              <a:rPr lang="de-DE" sz="2800" dirty="0"/>
              <a:t>, 60 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Master‘s</a:t>
            </a:r>
            <a:r>
              <a:rPr lang="de-DE" sz="2800" dirty="0"/>
              <a:t> </a:t>
            </a:r>
            <a:r>
              <a:rPr lang="de-DE" sz="2800" dirty="0" err="1"/>
              <a:t>thesis</a:t>
            </a:r>
            <a:r>
              <a:rPr lang="de-DE" sz="2800" dirty="0"/>
              <a:t> </a:t>
            </a:r>
            <a:r>
              <a:rPr lang="de-DE" sz="2800" dirty="0" err="1"/>
              <a:t>supervised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professor</a:t>
            </a:r>
            <a:r>
              <a:rPr lang="de-DE" sz="2800" dirty="0"/>
              <a:t> </a:t>
            </a:r>
            <a:r>
              <a:rPr lang="de-DE" sz="2800" dirty="0" err="1"/>
              <a:t>from</a:t>
            </a:r>
            <a:r>
              <a:rPr lang="de-DE" sz="2800" dirty="0"/>
              <a:t> Trier and </a:t>
            </a:r>
            <a:r>
              <a:rPr lang="de-DE" sz="2800" dirty="0" err="1"/>
              <a:t>from</a:t>
            </a:r>
            <a:r>
              <a:rPr lang="de-DE" sz="2800" dirty="0"/>
              <a:t> </a:t>
            </a:r>
            <a:r>
              <a:rPr lang="de-DE" sz="2800" dirty="0" err="1"/>
              <a:t>partner</a:t>
            </a:r>
            <a:r>
              <a:rPr lang="de-DE" sz="2800" dirty="0"/>
              <a:t> </a:t>
            </a:r>
            <a:r>
              <a:rPr lang="de-DE" sz="2800" dirty="0" err="1"/>
              <a:t>university</a:t>
            </a:r>
            <a:endParaRPr lang="de-DE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Ideally</a:t>
            </a:r>
            <a:r>
              <a:rPr lang="de-DE" sz="2800" dirty="0"/>
              <a:t>, </a:t>
            </a:r>
            <a:r>
              <a:rPr lang="de-DE" sz="2800" dirty="0" err="1"/>
              <a:t>two</a:t>
            </a:r>
            <a:r>
              <a:rPr lang="de-DE" sz="2800" dirty="0"/>
              <a:t> </a:t>
            </a:r>
            <a:r>
              <a:rPr lang="de-DE" sz="2800" dirty="0" err="1"/>
              <a:t>master</a:t>
            </a:r>
            <a:r>
              <a:rPr lang="de-DE" sz="2800" dirty="0"/>
              <a:t> </a:t>
            </a:r>
            <a:r>
              <a:rPr lang="de-DE" sz="2800" dirty="0" err="1"/>
              <a:t>degrees</a:t>
            </a:r>
            <a:r>
              <a:rPr lang="de-DE" sz="2800" dirty="0"/>
              <a:t> after just 2 </a:t>
            </a:r>
            <a:r>
              <a:rPr lang="de-DE" sz="2800" dirty="0" err="1"/>
              <a:t>years</a:t>
            </a:r>
            <a:r>
              <a:rPr lang="de-DE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/>
              <a:t>Trier: M.Sc. Economics (European </a:t>
            </a:r>
            <a:r>
              <a:rPr lang="de-DE" sz="2800" dirty="0" err="1"/>
              <a:t>Economic</a:t>
            </a:r>
            <a:r>
              <a:rPr lang="de-DE" sz="2800" dirty="0"/>
              <a:t> Integration)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 err="1"/>
              <a:t>Warsaw</a:t>
            </a:r>
            <a:r>
              <a:rPr lang="de-DE" sz="2800" dirty="0"/>
              <a:t>: Master International Economics </a:t>
            </a:r>
            <a:r>
              <a:rPr lang="de-DE" sz="2800" dirty="0" err="1"/>
              <a:t>or</a:t>
            </a:r>
            <a:endParaRPr lang="de-DE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800" dirty="0"/>
              <a:t>Bergamo: Master in Economics and Data Analysis</a:t>
            </a:r>
          </a:p>
        </p:txBody>
      </p:sp>
    </p:spTree>
    <p:extLst>
      <p:ext uri="{BB962C8B-B14F-4D97-AF65-F5344CB8AC3E}">
        <p14:creationId xmlns:p14="http://schemas.microsoft.com/office/powerpoint/2010/main" val="382224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DD7CB-AE9E-76B6-0492-D2AAC628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Double Master </a:t>
            </a:r>
            <a:r>
              <a:rPr lang="de-DE" dirty="0" err="1"/>
              <a:t>Program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FBF42B9-5E6D-E8A1-11FE-5ECD14DDB547}"/>
              </a:ext>
            </a:extLst>
          </p:cNvPr>
          <p:cNvSpPr txBox="1"/>
          <p:nvPr/>
        </p:nvSpPr>
        <p:spPr>
          <a:xfrm>
            <a:off x="942680" y="2205872"/>
            <a:ext cx="1102160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1. </a:t>
            </a:r>
            <a:r>
              <a:rPr lang="de-DE" sz="2000" dirty="0" err="1"/>
              <a:t>Application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obtain</a:t>
            </a:r>
            <a:r>
              <a:rPr lang="de-DE" sz="2000" dirty="0"/>
              <a:t> Erasmus </a:t>
            </a:r>
            <a:r>
              <a:rPr lang="de-DE" sz="2000" dirty="0" err="1"/>
              <a:t>scholarship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one</a:t>
            </a:r>
            <a:r>
              <a:rPr lang="de-DE" sz="2000" dirty="0"/>
              <a:t> </a:t>
            </a:r>
            <a:r>
              <a:rPr lang="de-DE" sz="2000" dirty="0" err="1"/>
              <a:t>year</a:t>
            </a:r>
            <a:r>
              <a:rPr lang="de-DE" sz="2000" dirty="0"/>
              <a:t> </a:t>
            </a:r>
            <a:r>
              <a:rPr lang="de-DE" sz="2000" dirty="0" err="1"/>
              <a:t>abroad</a:t>
            </a:r>
            <a:endParaRPr lang="de-D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in </a:t>
            </a:r>
            <a:r>
              <a:rPr lang="de-DE" sz="2000" dirty="0" err="1"/>
              <a:t>principle</a:t>
            </a:r>
            <a:r>
              <a:rPr lang="de-DE" sz="2000" dirty="0"/>
              <a:t> a </a:t>
            </a:r>
            <a:r>
              <a:rPr lang="de-DE" sz="2000" dirty="0" err="1"/>
              <a:t>formality</a:t>
            </a:r>
            <a:r>
              <a:rPr lang="de-DE" sz="2000" dirty="0"/>
              <a:t>, but </a:t>
            </a:r>
            <a:r>
              <a:rPr lang="de-DE" sz="2000" dirty="0" err="1"/>
              <a:t>application</a:t>
            </a:r>
            <a:r>
              <a:rPr lang="de-DE" sz="2000" dirty="0"/>
              <a:t> is a ``</a:t>
            </a:r>
            <a:r>
              <a:rPr lang="de-DE" sz="2000" dirty="0" err="1"/>
              <a:t>must</a:t>
            </a:r>
            <a:r>
              <a:rPr lang="de-DE" sz="2000" dirty="0"/>
              <a:t>´´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get</a:t>
            </a:r>
            <a:r>
              <a:rPr lang="de-DE" sz="2000" dirty="0"/>
              <a:t> </a:t>
            </a:r>
            <a:r>
              <a:rPr lang="de-DE" sz="2000" dirty="0" err="1"/>
              <a:t>funding</a:t>
            </a:r>
            <a:endParaRPr lang="de-D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visit</a:t>
            </a:r>
            <a:r>
              <a:rPr lang="de-DE" sz="2000" dirty="0"/>
              <a:t> </a:t>
            </a:r>
            <a:r>
              <a:rPr lang="de-DE" sz="2000" dirty="0" err="1"/>
              <a:t>info</a:t>
            </a:r>
            <a:r>
              <a:rPr lang="de-DE" sz="2000" dirty="0"/>
              <a:t> </a:t>
            </a:r>
            <a:r>
              <a:rPr lang="de-DE" sz="2000" dirty="0" err="1"/>
              <a:t>session</a:t>
            </a:r>
            <a:r>
              <a:rPr lang="de-DE" sz="2000" dirty="0"/>
              <a:t> on November 6 at 18.00 </a:t>
            </a:r>
            <a:r>
              <a:rPr lang="de-DE" sz="2000" dirty="0" err="1"/>
              <a:t>hours</a:t>
            </a:r>
            <a:r>
              <a:rPr lang="de-DE" sz="2000" dirty="0"/>
              <a:t> (6 </a:t>
            </a:r>
            <a:r>
              <a:rPr lang="de-DE" sz="2000" dirty="0" err="1"/>
              <a:t>pm</a:t>
            </a:r>
            <a:r>
              <a:rPr lang="de-DE" sz="2000" dirty="0"/>
              <a:t>) in Room N2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further</a:t>
            </a:r>
            <a:r>
              <a:rPr lang="de-DE" sz="2000" dirty="0"/>
              <a:t> </a:t>
            </a:r>
            <a:r>
              <a:rPr lang="de-DE" sz="2000" dirty="0" err="1"/>
              <a:t>information</a:t>
            </a:r>
            <a:r>
              <a:rPr lang="de-DE" sz="2000" dirty="0"/>
              <a:t>, </a:t>
            </a:r>
          </a:p>
          <a:p>
            <a:pPr lvl="1"/>
            <a:r>
              <a:rPr lang="de-DE" sz="2000" dirty="0"/>
              <a:t>	in </a:t>
            </a:r>
            <a:r>
              <a:rPr lang="de-DE" sz="2000" dirty="0" err="1"/>
              <a:t>particular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required</a:t>
            </a:r>
            <a:r>
              <a:rPr lang="de-DE" sz="2000" dirty="0"/>
              <a:t> </a:t>
            </a:r>
            <a:r>
              <a:rPr lang="de-DE" sz="2000" dirty="0" err="1"/>
              <a:t>documents</a:t>
            </a:r>
            <a:r>
              <a:rPr lang="de-DE" sz="2000" dirty="0"/>
              <a:t> and </a:t>
            </a:r>
            <a:r>
              <a:rPr lang="de-DE" sz="2000" dirty="0" err="1"/>
              <a:t>deadlines</a:t>
            </a:r>
            <a:endParaRPr lang="de-D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German </a:t>
            </a:r>
            <a:r>
              <a:rPr lang="de-DE" sz="2000" dirty="0" err="1"/>
              <a:t>citizenship</a:t>
            </a:r>
            <a:r>
              <a:rPr lang="de-DE" sz="2000" dirty="0"/>
              <a:t> is </a:t>
            </a:r>
            <a:r>
              <a:rPr lang="de-DE" sz="2000" b="1" dirty="0"/>
              <a:t>not</a:t>
            </a:r>
            <a:r>
              <a:rPr lang="de-DE" sz="2000" dirty="0"/>
              <a:t> </a:t>
            </a:r>
            <a:r>
              <a:rPr lang="de-DE" sz="2000" dirty="0" err="1"/>
              <a:t>required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Erasmus </a:t>
            </a:r>
            <a:r>
              <a:rPr lang="de-DE" sz="2000" dirty="0" err="1"/>
              <a:t>or</a:t>
            </a:r>
            <a:r>
              <a:rPr lang="de-DE" sz="2000" dirty="0"/>
              <a:t> double </a:t>
            </a:r>
            <a:r>
              <a:rPr lang="de-DE" sz="2000" dirty="0" err="1"/>
              <a:t>degree</a:t>
            </a:r>
            <a:r>
              <a:rPr lang="de-DE" sz="2000" dirty="0"/>
              <a:t> </a:t>
            </a:r>
            <a:r>
              <a:rPr lang="de-DE" sz="2000" dirty="0" err="1"/>
              <a:t>admission</a:t>
            </a:r>
            <a:endParaRPr lang="de-DE" sz="2000" dirty="0"/>
          </a:p>
          <a:p>
            <a:pPr lvl="1"/>
            <a:endParaRPr lang="de-DE" sz="2000" dirty="0"/>
          </a:p>
          <a:p>
            <a:pPr marL="342900" indent="-342900">
              <a:buAutoNum type="arabicPeriod" startAt="2"/>
            </a:pPr>
            <a:r>
              <a:rPr lang="de-DE" sz="2000" dirty="0" err="1"/>
              <a:t>Application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admitted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double </a:t>
            </a:r>
            <a:r>
              <a:rPr lang="de-DE" sz="2000" dirty="0" err="1"/>
              <a:t>master</a:t>
            </a:r>
            <a:r>
              <a:rPr lang="de-DE" sz="2000" dirty="0"/>
              <a:t> </a:t>
            </a:r>
            <a:r>
              <a:rPr lang="de-DE" sz="2000" dirty="0" err="1"/>
              <a:t>program</a:t>
            </a: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Send me a </a:t>
            </a:r>
            <a:r>
              <a:rPr lang="de-DE" sz="2000" dirty="0" err="1"/>
              <a:t>message</a:t>
            </a:r>
            <a:r>
              <a:rPr lang="de-DE" sz="2000" dirty="0"/>
              <a:t> at </a:t>
            </a:r>
            <a:r>
              <a:rPr lang="de-DE" sz="2000" dirty="0">
                <a:hlinkClick r:id="rId2"/>
              </a:rPr>
              <a:t>matschke@uni-trier.de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interested</a:t>
            </a:r>
            <a:r>
              <a:rPr lang="de-DE" sz="2000" dirty="0"/>
              <a:t> in </a:t>
            </a:r>
            <a:r>
              <a:rPr lang="de-DE" sz="2000" dirty="0" err="1"/>
              <a:t>participating</a:t>
            </a: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I will </a:t>
            </a:r>
            <a:r>
              <a:rPr lang="de-DE" sz="2000" dirty="0" err="1"/>
              <a:t>then</a:t>
            </a:r>
            <a:r>
              <a:rPr lang="de-DE" sz="2000" dirty="0"/>
              <a:t> send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further</a:t>
            </a:r>
            <a:r>
              <a:rPr lang="de-DE" sz="2000" dirty="0"/>
              <a:t> </a:t>
            </a:r>
            <a:r>
              <a:rPr lang="de-DE" sz="2000" dirty="0" err="1"/>
              <a:t>information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application</a:t>
            </a:r>
            <a:r>
              <a:rPr lang="de-DE" sz="2000" dirty="0"/>
              <a:t> </a:t>
            </a:r>
            <a:r>
              <a:rPr lang="de-DE" sz="2000" dirty="0" err="1"/>
              <a:t>process</a:t>
            </a: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provisionally</a:t>
            </a:r>
            <a:r>
              <a:rPr lang="de-DE" sz="2000" dirty="0"/>
              <a:t> </a:t>
            </a:r>
            <a:r>
              <a:rPr lang="de-DE" sz="2000" dirty="0" err="1"/>
              <a:t>admitted</a:t>
            </a:r>
            <a:r>
              <a:rPr lang="de-DE" sz="2000" dirty="0"/>
              <a:t>,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need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at least </a:t>
            </a:r>
            <a:r>
              <a:rPr lang="de-DE" sz="2000" dirty="0" err="1"/>
              <a:t>completed</a:t>
            </a:r>
            <a:r>
              <a:rPr lang="de-DE" sz="2000" dirty="0"/>
              <a:t> 20 ECTS (2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core</a:t>
            </a:r>
            <a:r>
              <a:rPr lang="de-DE" sz="2000" dirty="0"/>
              <a:t> </a:t>
            </a:r>
            <a:r>
              <a:rPr lang="de-DE" sz="2000" dirty="0" err="1"/>
              <a:t>courses</a:t>
            </a:r>
            <a:r>
              <a:rPr lang="de-DE" sz="2000" dirty="0"/>
              <a:t> </a:t>
            </a:r>
          </a:p>
          <a:p>
            <a:pPr lvl="1"/>
            <a:r>
              <a:rPr lang="de-DE" sz="2000" dirty="0"/>
              <a:t>	Adv. </a:t>
            </a:r>
            <a:r>
              <a:rPr lang="de-DE" sz="2000" dirty="0" err="1"/>
              <a:t>Macro</a:t>
            </a:r>
            <a:r>
              <a:rPr lang="de-DE" sz="2000" dirty="0"/>
              <a:t>, Adv. Micro, </a:t>
            </a:r>
            <a:r>
              <a:rPr lang="de-DE" sz="2000" dirty="0" err="1"/>
              <a:t>Econometrics</a:t>
            </a:r>
            <a:r>
              <a:rPr lang="de-DE" sz="2000" dirty="0"/>
              <a:t>)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end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winter</a:t>
            </a:r>
            <a:r>
              <a:rPr lang="de-DE" sz="2000" dirty="0"/>
              <a:t> </a:t>
            </a:r>
            <a:r>
              <a:rPr lang="de-DE" sz="2000" dirty="0" err="1"/>
              <a:t>semester</a:t>
            </a:r>
            <a:r>
              <a:rPr lang="de-DE" sz="2000" dirty="0"/>
              <a:t>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By </a:t>
            </a:r>
            <a:r>
              <a:rPr lang="de-DE" sz="2000" dirty="0" err="1"/>
              <a:t>the</a:t>
            </a:r>
            <a:r>
              <a:rPr lang="de-DE" sz="2000" dirty="0"/>
              <a:t> end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summer</a:t>
            </a:r>
            <a:r>
              <a:rPr lang="de-DE" sz="2000" dirty="0"/>
              <a:t> </a:t>
            </a:r>
            <a:r>
              <a:rPr lang="de-DE" sz="2000" dirty="0" err="1"/>
              <a:t>semester</a:t>
            </a:r>
            <a:r>
              <a:rPr lang="de-DE" sz="2000" dirty="0"/>
              <a:t>,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must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completed</a:t>
            </a:r>
            <a:r>
              <a:rPr lang="de-DE" sz="2000" dirty="0"/>
              <a:t> 60 ECTS, and in </a:t>
            </a:r>
            <a:r>
              <a:rPr lang="de-DE" sz="2000" dirty="0" err="1"/>
              <a:t>particular</a:t>
            </a:r>
            <a:r>
              <a:rPr lang="de-DE" sz="2000" dirty="0"/>
              <a:t> all </a:t>
            </a:r>
          </a:p>
          <a:p>
            <a:pPr lvl="2"/>
            <a:r>
              <a:rPr lang="de-DE" sz="2000" dirty="0" err="1"/>
              <a:t>three</a:t>
            </a:r>
            <a:r>
              <a:rPr lang="de-DE" sz="2000" dirty="0"/>
              <a:t> </a:t>
            </a:r>
            <a:r>
              <a:rPr lang="de-DE" sz="2000" dirty="0" err="1"/>
              <a:t>core</a:t>
            </a:r>
            <a:r>
              <a:rPr lang="de-DE" sz="2000" dirty="0"/>
              <a:t> </a:t>
            </a:r>
            <a:r>
              <a:rPr lang="de-DE" sz="2000" dirty="0" err="1"/>
              <a:t>courses</a:t>
            </a:r>
            <a:r>
              <a:rPr lang="de-D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42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991DD-6249-C328-8568-C84508BF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Double Master at </a:t>
            </a:r>
            <a:r>
              <a:rPr lang="de-DE" dirty="0" err="1"/>
              <a:t>Uniwersytet</a:t>
            </a:r>
            <a:r>
              <a:rPr lang="de-DE" dirty="0"/>
              <a:t> </a:t>
            </a:r>
            <a:r>
              <a:rPr lang="de-DE" dirty="0" err="1"/>
              <a:t>Warszawski</a:t>
            </a:r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BFA974C-BE12-DDC6-228B-11BB1EDD4A77}"/>
              </a:ext>
            </a:extLst>
          </p:cNvPr>
          <p:cNvGrpSpPr/>
          <p:nvPr/>
        </p:nvGrpSpPr>
        <p:grpSpPr>
          <a:xfrm>
            <a:off x="733770" y="1514200"/>
            <a:ext cx="3657601" cy="2868634"/>
            <a:chOff x="733770" y="1514200"/>
            <a:chExt cx="3657601" cy="2868634"/>
          </a:xfrm>
        </p:grpSpPr>
        <p:pic>
          <p:nvPicPr>
            <p:cNvPr id="3" name="Grafik 2" descr="https://www.uni-trier.de/typo3temp/_processed_/csm_Warschau_Fotolia_72941677_Subscription_Monthly_M_2a912f4654.jpg">
              <a:hlinkClick r:id="rId2"/>
              <a:extLst>
                <a:ext uri="{FF2B5EF4-FFF2-40B4-BE49-F238E27FC236}">
                  <a16:creationId xmlns:a16="http://schemas.microsoft.com/office/drawing/2014/main" id="{48E1F46B-6E03-109E-EE7A-0026DA8B1C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770" y="1514200"/>
              <a:ext cx="3657600" cy="2484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535F4980-F554-262C-039E-DB4A9B2CF7D9}"/>
                </a:ext>
              </a:extLst>
            </p:cNvPr>
            <p:cNvSpPr txBox="1"/>
            <p:nvPr/>
          </p:nvSpPr>
          <p:spPr>
            <a:xfrm>
              <a:off x="733771" y="4013502"/>
              <a:ext cx="365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Photo: mstaniewski | Fotolia.com</a:t>
              </a:r>
              <a:endParaRPr lang="de-DE" altLang="de-DE" sz="2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24C51F4E-0A1F-2334-215C-1B1C8A268F54}"/>
              </a:ext>
            </a:extLst>
          </p:cNvPr>
          <p:cNvSpPr txBox="1"/>
          <p:nvPr/>
        </p:nvSpPr>
        <p:spPr>
          <a:xfrm>
            <a:off x="4495800" y="1514200"/>
            <a:ext cx="760657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/>
              <a:t>Warsaw</a:t>
            </a:r>
            <a:r>
              <a:rPr lang="de-DE" sz="2400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Poland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approx</a:t>
            </a:r>
            <a:r>
              <a:rPr lang="de-DE" sz="2400" dirty="0"/>
              <a:t>. 1.7 </a:t>
            </a:r>
            <a:r>
              <a:rPr lang="de-DE" sz="2400" dirty="0" err="1"/>
              <a:t>million</a:t>
            </a:r>
            <a:r>
              <a:rPr lang="de-DE" sz="2400" dirty="0"/>
              <a:t> </a:t>
            </a:r>
            <a:r>
              <a:rPr lang="de-DE" sz="2400" dirty="0" err="1"/>
              <a:t>inhabitants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dynamic</a:t>
            </a:r>
            <a:r>
              <a:rPr lang="de-DE" sz="2400" dirty="0"/>
              <a:t> and </a:t>
            </a:r>
            <a:r>
              <a:rPr lang="de-DE" sz="2400" dirty="0" err="1"/>
              <a:t>growing</a:t>
            </a:r>
            <a:r>
              <a:rPr lang="de-DE" sz="2400" dirty="0"/>
              <a:t> </a:t>
            </a:r>
            <a:r>
              <a:rPr lang="de-DE" sz="2400" dirty="0" err="1"/>
              <a:t>city</a:t>
            </a:r>
            <a:r>
              <a:rPr lang="de-DE" sz="2400" dirty="0"/>
              <a:t> in </a:t>
            </a:r>
            <a:r>
              <a:rPr lang="de-DE" sz="2400" dirty="0" err="1"/>
              <a:t>center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cultural</a:t>
            </a:r>
            <a:r>
              <a:rPr lang="de-DE" sz="2400" dirty="0"/>
              <a:t>, </a:t>
            </a:r>
            <a:r>
              <a:rPr lang="de-DE" sz="2400" dirty="0" err="1"/>
              <a:t>political</a:t>
            </a:r>
            <a:r>
              <a:rPr lang="de-DE" sz="2400" dirty="0"/>
              <a:t> and </a:t>
            </a:r>
            <a:r>
              <a:rPr lang="de-DE" sz="2400" dirty="0" err="1"/>
              <a:t>economic</a:t>
            </a:r>
            <a:r>
              <a:rPr lang="de-DE" sz="2400" dirty="0"/>
              <a:t> </a:t>
            </a:r>
            <a:r>
              <a:rPr lang="de-DE" sz="2400" dirty="0" err="1"/>
              <a:t>center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Poland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Direct</a:t>
            </a:r>
            <a:r>
              <a:rPr lang="de-DE" sz="2400" dirty="0"/>
              <a:t> </a:t>
            </a:r>
            <a:r>
              <a:rPr lang="de-DE" sz="2400" dirty="0" err="1"/>
              <a:t>flights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Luxembourg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Warsaw</a:t>
            </a:r>
            <a:r>
              <a:rPr lang="de-DE" sz="2400" dirty="0"/>
              <a:t> (WAW)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old</a:t>
            </a:r>
            <a:r>
              <a:rPr lang="de-DE" sz="2400" dirty="0"/>
              <a:t> </a:t>
            </a:r>
            <a:r>
              <a:rPr lang="de-DE" sz="2400" dirty="0" err="1"/>
              <a:t>town</a:t>
            </a:r>
            <a:r>
              <a:rPr lang="de-DE" sz="2400" dirty="0"/>
              <a:t> UNESCO </a:t>
            </a:r>
            <a:r>
              <a:rPr lang="de-DE" sz="2400" dirty="0" err="1"/>
              <a:t>world</a:t>
            </a:r>
            <a:r>
              <a:rPr lang="de-DE" sz="2400" dirty="0"/>
              <a:t> </a:t>
            </a:r>
            <a:r>
              <a:rPr lang="de-DE" sz="2400" dirty="0" err="1"/>
              <a:t>heritage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many</a:t>
            </a:r>
            <a:r>
              <a:rPr lang="de-DE" sz="2400" dirty="0"/>
              <a:t> </a:t>
            </a:r>
            <a:r>
              <a:rPr lang="de-DE" sz="2400" dirty="0" err="1"/>
              <a:t>sightseeing</a:t>
            </a:r>
            <a:r>
              <a:rPr lang="de-DE" sz="2400" dirty="0"/>
              <a:t> </a:t>
            </a:r>
            <a:r>
              <a:rPr lang="de-DE" sz="2400" dirty="0" err="1"/>
              <a:t>options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University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Warsaw</a:t>
            </a:r>
            <a:r>
              <a:rPr lang="de-DE" sz="2400" dirty="0"/>
              <a:t> </a:t>
            </a:r>
            <a:r>
              <a:rPr lang="de-DE" sz="2400" dirty="0" err="1"/>
              <a:t>biggest</a:t>
            </a:r>
            <a:r>
              <a:rPr lang="de-DE" sz="2400" dirty="0"/>
              <a:t> </a:t>
            </a:r>
            <a:r>
              <a:rPr lang="de-DE" sz="2400" dirty="0" err="1"/>
              <a:t>university</a:t>
            </a:r>
            <a:r>
              <a:rPr lang="de-DE" sz="2400" dirty="0"/>
              <a:t> in </a:t>
            </a:r>
            <a:r>
              <a:rPr lang="de-DE" sz="2400" dirty="0" err="1"/>
              <a:t>Poland</a:t>
            </a:r>
            <a:r>
              <a:rPr lang="de-DE" sz="2400" dirty="0"/>
              <a:t> </a:t>
            </a:r>
          </a:p>
          <a:p>
            <a:r>
              <a:rPr lang="de-DE" sz="2400" dirty="0"/>
              <a:t>	( </a:t>
            </a:r>
            <a:r>
              <a:rPr lang="de-DE" sz="2400" dirty="0" err="1"/>
              <a:t>approx</a:t>
            </a:r>
            <a:r>
              <a:rPr lang="de-DE" sz="2400" dirty="0"/>
              <a:t>. 36,000 students)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Department </a:t>
            </a:r>
            <a:r>
              <a:rPr lang="de-DE" sz="2400" dirty="0" err="1"/>
              <a:t>of</a:t>
            </a:r>
            <a:r>
              <a:rPr lang="de-DE" sz="2400" dirty="0"/>
              <a:t> Economics </a:t>
            </a:r>
            <a:r>
              <a:rPr lang="de-DE" sz="2400" dirty="0" err="1"/>
              <a:t>ranked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. 1 in </a:t>
            </a:r>
            <a:r>
              <a:rPr lang="de-DE" sz="2400" dirty="0" err="1"/>
              <a:t>Poland</a:t>
            </a:r>
            <a:r>
              <a:rPr lang="de-DE" sz="2400" dirty="0"/>
              <a:t> (</a:t>
            </a:r>
            <a:r>
              <a:rPr lang="de-DE" sz="2400" dirty="0" err="1"/>
              <a:t>RepEc</a:t>
            </a:r>
            <a:r>
              <a:rPr lang="de-DE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many</a:t>
            </a:r>
            <a:r>
              <a:rPr lang="de-DE" sz="2400" dirty="0"/>
              <a:t> international </a:t>
            </a:r>
            <a:r>
              <a:rPr lang="de-DE" sz="2400" dirty="0" err="1"/>
              <a:t>connections</a:t>
            </a:r>
            <a:endParaRPr lang="de-DE" sz="24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17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991DD-6249-C328-8568-C84508BF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Double Master at </a:t>
            </a:r>
            <a:r>
              <a:rPr lang="de-DE" dirty="0" err="1"/>
              <a:t>Università</a:t>
            </a:r>
            <a:r>
              <a:rPr lang="de-DE" dirty="0"/>
              <a:t> </a:t>
            </a:r>
            <a:r>
              <a:rPr lang="de-DE" dirty="0" err="1"/>
              <a:t>degli</a:t>
            </a:r>
            <a:r>
              <a:rPr lang="de-DE" dirty="0"/>
              <a:t> Studi di Bergamo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4C51F4E-0A1F-2334-215C-1B1C8A268F54}"/>
              </a:ext>
            </a:extLst>
          </p:cNvPr>
          <p:cNvSpPr txBox="1"/>
          <p:nvPr/>
        </p:nvSpPr>
        <p:spPr>
          <a:xfrm>
            <a:off x="4130040" y="1687354"/>
            <a:ext cx="785990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Bergamo: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With </a:t>
            </a:r>
            <a:r>
              <a:rPr lang="de-DE" sz="2400" dirty="0" err="1"/>
              <a:t>around</a:t>
            </a:r>
            <a:r>
              <a:rPr lang="de-DE" sz="2400" dirty="0"/>
              <a:t> 119,000 </a:t>
            </a:r>
            <a:r>
              <a:rPr lang="de-DE" sz="2400" dirty="0" err="1"/>
              <a:t>citizens</a:t>
            </a:r>
            <a:r>
              <a:rPr lang="de-DE" sz="2400" dirty="0"/>
              <a:t> an </a:t>
            </a:r>
            <a:r>
              <a:rPr lang="de-DE" sz="2400" dirty="0" err="1"/>
              <a:t>important</a:t>
            </a:r>
            <a:r>
              <a:rPr lang="de-DE" sz="2400" dirty="0"/>
              <a:t> regional </a:t>
            </a:r>
            <a:r>
              <a:rPr lang="de-DE" sz="2400" dirty="0" err="1"/>
              <a:t>center</a:t>
            </a:r>
            <a:r>
              <a:rPr lang="de-DE" sz="2400" dirty="0"/>
              <a:t> </a:t>
            </a:r>
          </a:p>
          <a:p>
            <a:r>
              <a:rPr lang="de-DE" sz="2400" dirty="0"/>
              <a:t>	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Lombardy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North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Italy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Only</a:t>
            </a:r>
            <a:r>
              <a:rPr lang="de-DE" sz="2400" dirty="0"/>
              <a:t> 50 km </a:t>
            </a:r>
            <a:r>
              <a:rPr lang="de-DE" sz="2400" dirty="0" err="1"/>
              <a:t>away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Milan, </a:t>
            </a:r>
            <a:r>
              <a:rPr lang="de-DE" sz="2400" dirty="0" err="1"/>
              <a:t>situated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border</a:t>
            </a:r>
            <a:r>
              <a:rPr lang="de-DE" sz="2400" dirty="0"/>
              <a:t> </a:t>
            </a:r>
          </a:p>
          <a:p>
            <a:pPr lvl="1"/>
            <a:r>
              <a:rPr lang="de-DE" sz="2400" dirty="0"/>
              <a:t>	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Alps and </a:t>
            </a:r>
            <a:r>
              <a:rPr lang="de-DE" sz="2400" dirty="0" err="1"/>
              <a:t>Padan</a:t>
            </a:r>
            <a:r>
              <a:rPr lang="de-DE" sz="2400" dirty="0"/>
              <a:t> Plain, </a:t>
            </a:r>
            <a:r>
              <a:rPr lang="de-DE" sz="2400" dirty="0" err="1"/>
              <a:t>with</a:t>
            </a:r>
            <a:r>
              <a:rPr lang="de-DE" sz="2400" dirty="0"/>
              <a:t> own </a:t>
            </a:r>
            <a:r>
              <a:rPr lang="de-DE" sz="2400" dirty="0" err="1"/>
              <a:t>airport</a:t>
            </a:r>
            <a:r>
              <a:rPr lang="de-DE" sz="2400" dirty="0"/>
              <a:t> </a:t>
            </a:r>
          </a:p>
          <a:p>
            <a:pPr lvl="1"/>
            <a:r>
              <a:rPr lang="de-DE" sz="2400" dirty="0"/>
              <a:t>	(BGY) </a:t>
            </a:r>
            <a:r>
              <a:rPr lang="de-DE" sz="2400" dirty="0" err="1"/>
              <a:t>close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city</a:t>
            </a:r>
            <a:r>
              <a:rPr lang="de-DE" sz="2400" dirty="0"/>
              <a:t> (</a:t>
            </a:r>
            <a:r>
              <a:rPr lang="de-DE" sz="2400" dirty="0" err="1"/>
              <a:t>direct</a:t>
            </a:r>
            <a:r>
              <a:rPr lang="de-DE" sz="2400" dirty="0"/>
              <a:t> </a:t>
            </a:r>
            <a:r>
              <a:rPr lang="de-DE" sz="2400" dirty="0" err="1"/>
              <a:t>flights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Hahn and </a:t>
            </a:r>
          </a:p>
          <a:p>
            <a:pPr lvl="1"/>
            <a:r>
              <a:rPr lang="de-DE" sz="2400" dirty="0"/>
              <a:t>	Luxembourg)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Wonderful </a:t>
            </a:r>
            <a:r>
              <a:rPr lang="de-DE" sz="2400" dirty="0" err="1"/>
              <a:t>medieval</a:t>
            </a:r>
            <a:r>
              <a:rPr lang="de-DE" sz="2400" dirty="0"/>
              <a:t> </a:t>
            </a:r>
            <a:r>
              <a:rPr lang="de-DE" sz="2400" dirty="0" err="1"/>
              <a:t>old</a:t>
            </a:r>
            <a:r>
              <a:rPr lang="de-DE" sz="2400" dirty="0"/>
              <a:t> </a:t>
            </a:r>
            <a:r>
              <a:rPr lang="de-DE" sz="2400" dirty="0" err="1"/>
              <a:t>town</a:t>
            </a:r>
            <a:r>
              <a:rPr lang="de-DE" sz="2400" dirty="0"/>
              <a:t>, </a:t>
            </a:r>
            <a:r>
              <a:rPr lang="de-DE" sz="2400" dirty="0" err="1"/>
              <a:t>lying</a:t>
            </a:r>
            <a:r>
              <a:rPr lang="de-DE" sz="2400" dirty="0"/>
              <a:t> on a </a:t>
            </a:r>
            <a:r>
              <a:rPr lang="de-DE" sz="2400" dirty="0" err="1"/>
              <a:t>hill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Numerous</a:t>
            </a:r>
            <a:r>
              <a:rPr lang="de-DE" sz="2400" dirty="0"/>
              <a:t> </a:t>
            </a:r>
            <a:r>
              <a:rPr lang="de-DE" sz="2400" dirty="0" err="1"/>
              <a:t>sightseeing</a:t>
            </a:r>
            <a:r>
              <a:rPr lang="de-DE" sz="2400" dirty="0"/>
              <a:t> </a:t>
            </a:r>
            <a:r>
              <a:rPr lang="de-DE" sz="2400" dirty="0" err="1"/>
              <a:t>options</a:t>
            </a:r>
            <a:r>
              <a:rPr lang="de-DE" sz="2400" dirty="0"/>
              <a:t>, e.g. </a:t>
            </a:r>
            <a:r>
              <a:rPr lang="de-DE" sz="2400" dirty="0" err="1"/>
              <a:t>complete</a:t>
            </a:r>
            <a:r>
              <a:rPr lang="de-DE" sz="2400" dirty="0"/>
              <a:t> </a:t>
            </a:r>
            <a:r>
              <a:rPr lang="de-DE" sz="2400" dirty="0" err="1"/>
              <a:t>Venetian</a:t>
            </a:r>
            <a:r>
              <a:rPr lang="de-DE" sz="2400" dirty="0"/>
              <a:t> </a:t>
            </a:r>
            <a:r>
              <a:rPr lang="de-DE" sz="2400" dirty="0" err="1"/>
              <a:t>city</a:t>
            </a:r>
            <a:r>
              <a:rPr lang="de-DE" sz="2400" dirty="0"/>
              <a:t> </a:t>
            </a:r>
          </a:p>
          <a:p>
            <a:pPr lvl="1"/>
            <a:r>
              <a:rPr lang="de-DE" sz="2400" dirty="0"/>
              <a:t>	wall and </a:t>
            </a:r>
            <a:r>
              <a:rPr lang="de-DE" sz="2400" dirty="0" err="1"/>
              <a:t>fortifications</a:t>
            </a: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Bergamo University (</a:t>
            </a:r>
            <a:r>
              <a:rPr lang="de-DE" sz="2400" dirty="0" err="1"/>
              <a:t>approx</a:t>
            </a:r>
            <a:r>
              <a:rPr lang="de-DE" sz="2400" dirty="0"/>
              <a:t>. 23,000 students) </a:t>
            </a:r>
            <a:r>
              <a:rPr lang="de-DE" sz="2400" dirty="0" err="1"/>
              <a:t>ranked</a:t>
            </a:r>
            <a:r>
              <a:rPr lang="de-DE" sz="2400" dirty="0"/>
              <a:t> in </a:t>
            </a:r>
          </a:p>
          <a:p>
            <a:pPr lvl="1"/>
            <a:r>
              <a:rPr lang="de-DE" sz="2400" dirty="0"/>
              <a:t>	</a:t>
            </a:r>
            <a:r>
              <a:rPr lang="de-DE" sz="2400" dirty="0" err="1"/>
              <a:t>the</a:t>
            </a:r>
            <a:r>
              <a:rPr lang="de-DE" sz="2400" dirty="0"/>
              <a:t> top half </a:t>
            </a:r>
            <a:r>
              <a:rPr lang="de-DE" sz="2400" dirty="0" err="1"/>
              <a:t>of</a:t>
            </a:r>
            <a:r>
              <a:rPr lang="de-DE" sz="2400" dirty="0"/>
              <a:t> 39 </a:t>
            </a:r>
            <a:r>
              <a:rPr lang="de-DE" sz="2400" dirty="0" err="1"/>
              <a:t>Italian</a:t>
            </a:r>
            <a:r>
              <a:rPr lang="de-DE" sz="2400" dirty="0"/>
              <a:t> </a:t>
            </a:r>
            <a:r>
              <a:rPr lang="de-DE" sz="2400" dirty="0" err="1"/>
              <a:t>universities</a:t>
            </a:r>
            <a:r>
              <a:rPr lang="de-DE" sz="2400" dirty="0"/>
              <a:t> </a:t>
            </a:r>
            <a:r>
              <a:rPr lang="de-DE" sz="2400" dirty="0" err="1"/>
              <a:t>listed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</a:p>
          <a:p>
            <a:pPr lvl="1"/>
            <a:r>
              <a:rPr lang="de-DE" sz="2400" dirty="0"/>
              <a:t>	Times Higher Education Ranking</a:t>
            </a:r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86B2E74-3EBE-55B5-19B8-BE0B8ACFEAC6}"/>
              </a:ext>
            </a:extLst>
          </p:cNvPr>
          <p:cNvGrpSpPr/>
          <p:nvPr/>
        </p:nvGrpSpPr>
        <p:grpSpPr>
          <a:xfrm>
            <a:off x="703489" y="1690688"/>
            <a:ext cx="3291840" cy="2605040"/>
            <a:chOff x="703489" y="1690688"/>
            <a:chExt cx="3291840" cy="2605040"/>
          </a:xfrm>
        </p:grpSpPr>
        <p:pic>
          <p:nvPicPr>
            <p:cNvPr id="6" name="Grafik 1" descr="https://www.uni-trier.de/typo3temp/_processed_/csm_Bergamo_199e9432ef.jpg">
              <a:hlinkClick r:id="rId2"/>
              <a:extLst>
                <a:ext uri="{FF2B5EF4-FFF2-40B4-BE49-F238E27FC236}">
                  <a16:creationId xmlns:a16="http://schemas.microsoft.com/office/drawing/2014/main" id="{FCB93359-A35C-AC85-E3C5-6C498D8995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489" y="1690688"/>
              <a:ext cx="3291840" cy="22357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41BDB81-6824-8704-7638-6ABD7AB4BE34}"/>
                </a:ext>
              </a:extLst>
            </p:cNvPr>
            <p:cNvSpPr txBox="1"/>
            <p:nvPr/>
          </p:nvSpPr>
          <p:spPr>
            <a:xfrm>
              <a:off x="703489" y="3926396"/>
              <a:ext cx="32918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altLang="de-DE" dirty="0" err="1">
                  <a:ea typeface="Times New Roman" pitchFamily="18" charset="0"/>
                  <a:cs typeface="Times New Roman" pitchFamily="18" charset="0"/>
                </a:rPr>
                <a:t>Photo</a:t>
              </a:r>
              <a:r>
                <a:rPr lang="de-DE" altLang="de-DE" dirty="0">
                  <a:ea typeface="Times New Roman" pitchFamily="18" charset="0"/>
                  <a:cs typeface="Times New Roman" pitchFamily="18" charset="0"/>
                </a:rPr>
                <a:t>: </a:t>
              </a:r>
              <a:r>
                <a:rPr lang="de-DE" altLang="de-DE" dirty="0" err="1">
                  <a:ea typeface="Times New Roman" pitchFamily="18" charset="0"/>
                  <a:cs typeface="Times New Roman" pitchFamily="18" charset="0"/>
                </a:rPr>
                <a:t>Freesurf</a:t>
              </a:r>
              <a:r>
                <a:rPr lang="de-DE" altLang="de-DE" dirty="0">
                  <a:ea typeface="Times New Roman" pitchFamily="18" charset="0"/>
                  <a:cs typeface="Times New Roman" pitchFamily="18" charset="0"/>
                </a:rPr>
                <a:t> www.fotolia.de</a:t>
              </a:r>
              <a:endParaRPr lang="de-DE" altLang="de-DE" sz="28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854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Breitbild</PresentationFormat>
  <Paragraphs>55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</vt:lpstr>
      <vt:lpstr>Double Master Option</vt:lpstr>
      <vt:lpstr>General facts about Double Master Program</vt:lpstr>
      <vt:lpstr>Application for Double Master Program</vt:lpstr>
      <vt:lpstr>Double Master at Uniwersytet Warszawski</vt:lpstr>
      <vt:lpstr>Double Master at Università degli Studi di Bergamo</vt:lpstr>
    </vt:vector>
  </TitlesOfParts>
  <Company>Universität Trier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Matschke, Xenia, Univ.-Prof. Dr.</dc:creator>
  <cp:lastModifiedBy>Matschke, Xenia, Univ.-Prof. Dr.</cp:lastModifiedBy>
  <cp:revision>12</cp:revision>
  <dcterms:created xsi:type="dcterms:W3CDTF">2020-04-09T08:28:10Z</dcterms:created>
  <dcterms:modified xsi:type="dcterms:W3CDTF">2024-09-16T14:39:21Z</dcterms:modified>
</cp:coreProperties>
</file>