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349" r:id="rId2"/>
    <p:sldId id="395" r:id="rId3"/>
    <p:sldId id="374" r:id="rId4"/>
    <p:sldId id="378" r:id="rId5"/>
    <p:sldId id="393" r:id="rId6"/>
    <p:sldId id="390" r:id="rId7"/>
    <p:sldId id="382" r:id="rId8"/>
    <p:sldId id="383" r:id="rId9"/>
    <p:sldId id="409" r:id="rId10"/>
    <p:sldId id="427" r:id="rId11"/>
    <p:sldId id="373" r:id="rId12"/>
    <p:sldId id="367" r:id="rId13"/>
    <p:sldId id="375" r:id="rId14"/>
    <p:sldId id="377" r:id="rId15"/>
    <p:sldId id="376" r:id="rId16"/>
    <p:sldId id="428" r:id="rId17"/>
    <p:sldId id="411" r:id="rId18"/>
    <p:sldId id="426" r:id="rId19"/>
    <p:sldId id="385" r:id="rId20"/>
    <p:sldId id="388" r:id="rId21"/>
    <p:sldId id="387" r:id="rId22"/>
    <p:sldId id="414" r:id="rId23"/>
    <p:sldId id="399" r:id="rId24"/>
    <p:sldId id="416" r:id="rId25"/>
    <p:sldId id="417" r:id="rId26"/>
    <p:sldId id="420" r:id="rId27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44">
          <p15:clr>
            <a:srgbClr val="A4A3A4"/>
          </p15:clr>
        </p15:guide>
        <p15:guide id="2" pos="286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öckel, Matthias" initials="N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  <a:srgbClr val="FFCC00"/>
    <a:srgbClr val="FF9933"/>
    <a:srgbClr val="FFFF66"/>
    <a:srgbClr val="660033"/>
    <a:srgbClr val="FFFF99"/>
    <a:srgbClr val="FF3300"/>
    <a:srgbClr val="FF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6012" autoAdjust="0"/>
  </p:normalViewPr>
  <p:slideViewPr>
    <p:cSldViewPr snapToGrid="0" showGuides="1">
      <p:cViewPr varScale="1">
        <p:scale>
          <a:sx n="90" d="100"/>
          <a:sy n="90" d="100"/>
        </p:scale>
        <p:origin x="-1494" y="-114"/>
      </p:cViewPr>
      <p:guideLst>
        <p:guide orient="horz" pos="2144"/>
        <p:guide pos="28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1670" y="-62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t" anchorCtr="0" compatLnSpc="1">
            <a:prstTxWarp prst="textNoShape">
              <a:avLst/>
            </a:prstTxWarp>
          </a:bodyPr>
          <a:lstStyle>
            <a:lvl1pPr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7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t" anchorCtr="0" compatLnSpc="1">
            <a:prstTxWarp prst="textNoShape">
              <a:avLst/>
            </a:prstTxWarp>
          </a:bodyPr>
          <a:lstStyle>
            <a:lvl1pPr algn="r"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219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b" anchorCtr="0" compatLnSpc="1">
            <a:prstTxWarp prst="textNoShape">
              <a:avLst/>
            </a:prstTxWarp>
          </a:bodyPr>
          <a:lstStyle>
            <a:lvl1pPr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7" y="9430219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b" anchorCtr="0" compatLnSpc="1">
            <a:prstTxWarp prst="textNoShape">
              <a:avLst/>
            </a:prstTxWarp>
          </a:bodyPr>
          <a:lstStyle>
            <a:lvl1pPr algn="r" defTabSz="908964">
              <a:defRPr sz="1100">
                <a:cs typeface="+mn-cs"/>
              </a:defRPr>
            </a:lvl1pPr>
          </a:lstStyle>
          <a:p>
            <a:pPr>
              <a:defRPr/>
            </a:pPr>
            <a:fld id="{706DEAE1-66F9-4B32-BA9A-A01C7DDEE5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9346" y="103752"/>
            <a:ext cx="6684662" cy="59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841" tIns="45918" rIns="91841" bIns="45918">
            <a:spAutoFit/>
          </a:bodyPr>
          <a:lstStyle>
            <a:lvl1pPr defTabSz="958850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58850">
              <a:defRPr>
                <a:solidFill>
                  <a:schemeClr val="tx1"/>
                </a:solidFill>
                <a:latin typeface="Arial" charset="0"/>
              </a:defRPr>
            </a:lvl2pPr>
            <a:lvl3pPr marL="958850" defTabSz="958850">
              <a:defRPr>
                <a:solidFill>
                  <a:schemeClr val="tx1"/>
                </a:solidFill>
                <a:latin typeface="Arial" charset="0"/>
              </a:defRPr>
            </a:lvl3pPr>
            <a:lvl4pPr marL="1438275" defTabSz="958850">
              <a:defRPr>
                <a:solidFill>
                  <a:schemeClr val="tx1"/>
                </a:solidFill>
                <a:latin typeface="Arial" charset="0"/>
              </a:defRPr>
            </a:lvl4pPr>
            <a:lvl5pPr marL="1922463" defTabSz="958850">
              <a:defRPr>
                <a:solidFill>
                  <a:schemeClr val="tx1"/>
                </a:solidFill>
                <a:latin typeface="Arial" charset="0"/>
              </a:defRPr>
            </a:lvl5pPr>
            <a:lvl6pPr marL="2379663" defTabSz="958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36863" defTabSz="958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4063" defTabSz="958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1263" defTabSz="958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de-DE" sz="900" i="1" dirty="0">
                <a:cs typeface="+mn-cs"/>
              </a:rPr>
              <a:t>Professur für Marketing und Innovation • Universität Trier</a:t>
            </a:r>
            <a:r>
              <a:rPr lang="de-DE" sz="900" b="1" i="1" dirty="0">
                <a:cs typeface="+mn-cs"/>
              </a:rPr>
              <a:t/>
            </a:r>
            <a:br>
              <a:rPr lang="de-DE" sz="900" b="1" i="1" dirty="0">
                <a:cs typeface="+mn-cs"/>
              </a:rPr>
            </a:br>
            <a:r>
              <a:rPr lang="de-DE" sz="900" i="1" dirty="0">
                <a:cs typeface="+mn-cs"/>
              </a:rPr>
              <a:t>Integrierte Einführung – Wintersemester 2013/2014</a:t>
            </a:r>
            <a:r>
              <a:rPr lang="de-DE" sz="900" b="1" i="1" dirty="0">
                <a:cs typeface="+mn-cs"/>
              </a:rPr>
              <a:t/>
            </a:r>
            <a:br>
              <a:rPr lang="de-DE" sz="900" b="1" i="1" dirty="0">
                <a:cs typeface="+mn-cs"/>
              </a:rPr>
            </a:br>
            <a:r>
              <a:rPr lang="de-DE" sz="900" b="1" i="1" dirty="0">
                <a:cs typeface="+mn-cs"/>
              </a:rPr>
              <a:t>Vorstellung der (neuen) Fach-Prüfungsordnung für die integrierten WiSo-Bachelor-Studiengänge</a:t>
            </a:r>
            <a:br>
              <a:rPr lang="de-DE" sz="900" b="1" i="1" dirty="0">
                <a:cs typeface="+mn-cs"/>
              </a:rPr>
            </a:br>
            <a:r>
              <a:rPr lang="de-DE" sz="900" b="1" i="1" dirty="0">
                <a:cs typeface="+mn-cs"/>
              </a:rPr>
              <a:t>Gültig ab Studienstart WS 2012/2013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1" y="9458949"/>
            <a:ext cx="6661301" cy="34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98" tIns="46046" rIns="92098" bIns="46046">
            <a:spAutoFit/>
          </a:bodyPr>
          <a:lstStyle>
            <a:lvl1pPr defTabSz="963613">
              <a:defRPr>
                <a:solidFill>
                  <a:schemeClr val="tx1"/>
                </a:solidFill>
                <a:latin typeface="Arial" charset="0"/>
              </a:defRPr>
            </a:lvl1pPr>
            <a:lvl2pPr marL="479425" defTabSz="963613">
              <a:defRPr>
                <a:solidFill>
                  <a:schemeClr val="tx1"/>
                </a:solidFill>
                <a:latin typeface="Arial" charset="0"/>
              </a:defRPr>
            </a:lvl2pPr>
            <a:lvl3pPr marL="963613" defTabSz="963613">
              <a:defRPr>
                <a:solidFill>
                  <a:schemeClr val="tx1"/>
                </a:solidFill>
                <a:latin typeface="Arial" charset="0"/>
              </a:defRPr>
            </a:lvl3pPr>
            <a:lvl4pPr marL="1441450" defTabSz="963613">
              <a:defRPr>
                <a:solidFill>
                  <a:schemeClr val="tx1"/>
                </a:solidFill>
                <a:latin typeface="Arial" charset="0"/>
              </a:defRPr>
            </a:lvl4pPr>
            <a:lvl5pPr marL="1928813" defTabSz="963613">
              <a:defRPr>
                <a:solidFill>
                  <a:schemeClr val="tx1"/>
                </a:solidFill>
                <a:latin typeface="Arial" charset="0"/>
              </a:defRPr>
            </a:lvl5pPr>
            <a:lvl6pPr marL="2386013" defTabSz="963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43213" defTabSz="963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0413" defTabSz="963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57613" defTabSz="963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de-DE" sz="900" i="1" dirty="0">
                <a:cs typeface="+mn-cs"/>
              </a:rPr>
              <a:t>© Univ.-Prof. Dr. Rolf Weiber (Vorsitzender der PA-</a:t>
            </a:r>
            <a:r>
              <a:rPr lang="de-DE" sz="900" i="1" dirty="0" err="1">
                <a:cs typeface="+mn-cs"/>
              </a:rPr>
              <a:t>WiSo</a:t>
            </a:r>
            <a:r>
              <a:rPr lang="de-DE" sz="900" i="1" dirty="0">
                <a:cs typeface="+mn-cs"/>
              </a:rPr>
              <a:t> des FB IV)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de-DE" sz="900" i="1" dirty="0">
                <a:cs typeface="+mn-cs"/>
              </a:rPr>
              <a:t>www.pa-wiso.uni-</a:t>
            </a:r>
            <a:r>
              <a:rPr lang="de-DE" sz="900" i="1" dirty="0" err="1">
                <a:cs typeface="+mn-cs"/>
              </a:rPr>
              <a:t>trier</a:t>
            </a:r>
            <a:r>
              <a:rPr lang="de-DE" sz="900" i="1" dirty="0">
                <a:cs typeface="+mn-cs"/>
              </a:rPr>
              <a:t>..de</a:t>
            </a:r>
          </a:p>
        </p:txBody>
      </p:sp>
    </p:spTree>
    <p:extLst>
      <p:ext uri="{BB962C8B-B14F-4D97-AF65-F5344CB8AC3E}">
        <p14:creationId xmlns="" xmlns:p14="http://schemas.microsoft.com/office/powerpoint/2010/main" val="801140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t" anchorCtr="0" compatLnSpc="1">
            <a:prstTxWarp prst="textNoShape">
              <a:avLst/>
            </a:prstTxWarp>
          </a:bodyPr>
          <a:lstStyle>
            <a:lvl1pPr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4" y="1"/>
            <a:ext cx="2890665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t" anchorCtr="0" compatLnSpc="1">
            <a:prstTxWarp prst="textNoShape">
              <a:avLst/>
            </a:prstTxWarp>
          </a:bodyPr>
          <a:lstStyle>
            <a:lvl1pPr algn="r"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316" y="4715110"/>
            <a:ext cx="4890457" cy="4469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4"/>
            <a:ext cx="2890665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b" anchorCtr="0" compatLnSpc="1">
            <a:prstTxWarp prst="textNoShape">
              <a:avLst/>
            </a:prstTxWarp>
          </a:bodyPr>
          <a:lstStyle>
            <a:lvl1pPr defTabSz="908964">
              <a:defRPr sz="11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4" y="9431814"/>
            <a:ext cx="2890665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58" tIns="45431" rIns="90858" bIns="45431" numCol="1" anchor="b" anchorCtr="0" compatLnSpc="1">
            <a:prstTxWarp prst="textNoShape">
              <a:avLst/>
            </a:prstTxWarp>
          </a:bodyPr>
          <a:lstStyle>
            <a:lvl1pPr algn="r" defTabSz="908964">
              <a:defRPr sz="1100">
                <a:cs typeface="+mn-cs"/>
              </a:defRPr>
            </a:lvl1pPr>
          </a:lstStyle>
          <a:p>
            <a:pPr>
              <a:defRPr/>
            </a:pPr>
            <a:fld id="{B808F350-36C4-4129-BF4B-99EE31AD74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85210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5 CP = 150 Arbeitsstunden.</a:t>
            </a:r>
            <a:r>
              <a:rPr lang="de-DE" baseline="0" dirty="0"/>
              <a:t> 2 SWS sind dann 30 Stunden Kontaktzeit, das heißt, Selbststudium 120 Stunden! Selbststudium ist Vor- und Nachbereitung. Pro Woche macht das 5 Stunden Vor- und Nachbereitung pro Vorlesung! </a:t>
            </a:r>
          </a:p>
          <a:p>
            <a:endParaRPr lang="de-DE" baseline="0" dirty="0"/>
          </a:p>
          <a:p>
            <a:r>
              <a:rPr lang="de-DE" baseline="0" dirty="0"/>
              <a:t>Module wichtig für Gewährung des dritten Versuches: Dieser ist pro Modul nur einmal möglich!</a:t>
            </a:r>
          </a:p>
          <a:p>
            <a:endParaRPr lang="de-DE" baseline="0" dirty="0"/>
          </a:p>
          <a:p>
            <a:r>
              <a:rPr lang="de-DE" baseline="0" dirty="0"/>
              <a:t>Prüfungen veranstaltungsbegleitend: Am Semesterende folgt i. d. R. die Klausur zur einsemestrigen Vorlesung.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908645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538875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Integration gut am Grundlagenstudium</a:t>
            </a:r>
            <a:r>
              <a:rPr lang="de-DE" baseline="0" dirty="0"/>
              <a:t> zu erkennen: Fast identisch in allen drei Studiengängen.</a:t>
            </a:r>
          </a:p>
          <a:p>
            <a:r>
              <a:rPr lang="de-DE" baseline="0" dirty="0"/>
              <a:t>Studienprojekt ist eine Gruppenarbeit, diese zählt 18 CP und hat damit einen großen Stellenwert.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032700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Vertiefungen: ABWL I-III bzw. AVWL I-III. Ergänzungsfach</a:t>
            </a:r>
            <a:r>
              <a:rPr lang="de-DE" baseline="0" dirty="0"/>
              <a:t> in BWL Rechtswissenschaften, in VWL Ökonometrie, in Sozi Aufbereitung und Analyse quantitativer Daten.</a:t>
            </a:r>
            <a:endParaRPr lang="de-DE" dirty="0"/>
          </a:p>
          <a:p>
            <a:endParaRPr lang="de-DE" dirty="0"/>
          </a:p>
          <a:p>
            <a:r>
              <a:rPr lang="de-DE" dirty="0"/>
              <a:t>Sozialwissenschaften: In der Spezialisierung 3 </a:t>
            </a:r>
            <a:r>
              <a:rPr lang="de-DE" dirty="0" smtClean="0"/>
              <a:t>Seminare die einen Teilnahmeschein bringen,</a:t>
            </a:r>
            <a:r>
              <a:rPr lang="de-DE" baseline="0" dirty="0" smtClean="0"/>
              <a:t> die Voraussetzung für die Teilnahme an der Klausur sind</a:t>
            </a:r>
            <a:endParaRPr lang="de-DE" dirty="0"/>
          </a:p>
          <a:p>
            <a:endParaRPr lang="de-DE" dirty="0"/>
          </a:p>
          <a:p>
            <a:r>
              <a:rPr lang="de-DE" dirty="0"/>
              <a:t>Voraussetzungen</a:t>
            </a:r>
            <a:r>
              <a:rPr lang="de-DE" baseline="0" dirty="0"/>
              <a:t> zur Klausurteilnahme: Grundzüge BWL für die BWL-Vertiefungen und Spezialisierungen; Grundzüge VWL für die VWL </a:t>
            </a:r>
            <a:r>
              <a:rPr lang="de-DE" baseline="0" dirty="0" smtClean="0"/>
              <a:t>Veranstaltungen; Grundzüge der Soziologie für die Sozi/</a:t>
            </a:r>
            <a:r>
              <a:rPr lang="de-DE" baseline="0" dirty="0" err="1" smtClean="0"/>
              <a:t>Sowi</a:t>
            </a:r>
            <a:r>
              <a:rPr lang="de-DE" baseline="0" dirty="0" smtClean="0"/>
              <a:t>-Spezialisierungen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414115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</a:t>
            </a:r>
            <a:r>
              <a:rPr lang="de-DE" dirty="0" smtClean="0"/>
              <a:t>VWL und SOWI: </a:t>
            </a:r>
            <a:r>
              <a:rPr lang="de-DE" dirty="0"/>
              <a:t>Grundzüge</a:t>
            </a:r>
            <a:r>
              <a:rPr lang="de-DE" baseline="0" dirty="0"/>
              <a:t> BWL ohne </a:t>
            </a:r>
            <a:r>
              <a:rPr lang="de-DE" baseline="0" dirty="0" err="1"/>
              <a:t>ReWe</a:t>
            </a:r>
            <a:r>
              <a:rPr lang="de-DE" baseline="0" dirty="0" smtClean="0"/>
              <a:t>! (Klausur entsprechend kürzer: 60 Minuten) </a:t>
            </a:r>
            <a:r>
              <a:rPr lang="de-DE" baseline="0" dirty="0"/>
              <a:t>Beachten beim Wechsel in die BWL.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978171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Vertiefung: ABWL bzw. AVWL</a:t>
            </a:r>
            <a:r>
              <a:rPr lang="de-DE" baseline="0" dirty="0"/>
              <a:t> bzw. Seminare in </a:t>
            </a:r>
            <a:r>
              <a:rPr lang="de-DE" baseline="0" dirty="0" smtClean="0"/>
              <a:t>Sozi</a:t>
            </a:r>
          </a:p>
          <a:p>
            <a:r>
              <a:rPr lang="de-DE" baseline="0" dirty="0" smtClean="0"/>
              <a:t>Spezialisierungen in Sozi: Kombination aus Seminar und Vorlesung (Seminar als Voraussetzung zur Teilnahme an Klausur)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152462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Es kommen </a:t>
            </a:r>
            <a:r>
              <a:rPr lang="de-DE" b="1" dirty="0"/>
              <a:t>Einzelfälle </a:t>
            </a:r>
            <a:r>
              <a:rPr lang="de-DE" dirty="0"/>
              <a:t>durch,</a:t>
            </a:r>
            <a:r>
              <a:rPr lang="de-DE" baseline="0" dirty="0"/>
              <a:t> aber die Löcher werden vom Computersystem Porta nach und nach gestopft</a:t>
            </a:r>
          </a:p>
          <a:p>
            <a:r>
              <a:rPr lang="de-DE" baseline="0" dirty="0"/>
              <a:t>Hausbau: nicht mit dem Dach beginnen und Fundament und Wände nachher machen!!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349520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Ausnahme</a:t>
            </a:r>
            <a:r>
              <a:rPr lang="de-DE" baseline="0" dirty="0"/>
              <a:t> MHI: MHI kann nur gewählt werden, wenn das Modul KV-</a:t>
            </a:r>
            <a:r>
              <a:rPr lang="de-DE" baseline="0" dirty="0" err="1"/>
              <a:t>Mafo</a:t>
            </a:r>
            <a:r>
              <a:rPr lang="de-DE" baseline="0" dirty="0"/>
              <a:t> belegt wurde. Wird also aus dem Spezialisierungsmodul „Marketing, Handel und Innovation“ nur ein Modul gewählt, so muss das KV-</a:t>
            </a:r>
            <a:r>
              <a:rPr lang="de-DE" baseline="0" dirty="0" err="1"/>
              <a:t>Mafo</a:t>
            </a:r>
            <a:r>
              <a:rPr lang="de-DE" baseline="0" dirty="0"/>
              <a:t> sein.</a:t>
            </a:r>
          </a:p>
          <a:p>
            <a:endParaRPr lang="de-DE" baseline="0" dirty="0"/>
          </a:p>
          <a:p>
            <a:r>
              <a:rPr lang="de-DE" baseline="0" dirty="0"/>
              <a:t>Achtung: Spezialisierung und Wahlfach können nicht mehr gewechselt werden! Ist die Anmeldung zur ersten Prüfung des Wahlfaches bzw. der Spezialisierung erfolgt, gilt dies als gewählt und kann nicht mehr getauscht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746610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Es gibt keine Bachelorabschlussprüfung,</a:t>
            </a:r>
            <a:r>
              <a:rPr lang="de-DE" baseline="0" dirty="0"/>
              <a:t> sondern diese besteht aus Einzelprüfungen.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103907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Vielleicht als Alternative</a:t>
            </a:r>
            <a:r>
              <a:rPr lang="de-DE" baseline="0" dirty="0" smtClean="0"/>
              <a:t> auf </a:t>
            </a:r>
            <a:r>
              <a:rPr lang="de-DE" baseline="0" dirty="0" err="1" smtClean="0"/>
              <a:t>Studienangebot</a:t>
            </a:r>
            <a:r>
              <a:rPr lang="de-DE" baseline="0" dirty="0" err="1" smtClean="0">
                <a:sym typeface="Wingdings" pitchFamily="2" charset="2"/>
              </a:rPr>
              <a:t></a:t>
            </a:r>
            <a:r>
              <a:rPr lang="de-DE" baseline="0" dirty="0" err="1" smtClean="0"/>
              <a:t>Vorlesungsverzeichnis</a:t>
            </a:r>
            <a:r>
              <a:rPr lang="de-DE" baseline="0" dirty="0" smtClean="0"/>
              <a:t> verweisen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08F350-36C4-4129-BF4B-99EE31AD74DF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607044826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="" xmlns:p14="http://schemas.microsoft.com/office/powerpoint/2010/main" val="883062620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403225"/>
            <a:ext cx="2209800" cy="56896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2400" y="403225"/>
            <a:ext cx="6477000" cy="56896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="" xmlns:p14="http://schemas.microsoft.com/office/powerpoint/2010/main" val="3208136213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" y="403225"/>
            <a:ext cx="8839200" cy="8382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52400" y="1555750"/>
            <a:ext cx="8839200" cy="4537075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="" xmlns:p14="http://schemas.microsoft.com/office/powerpoint/2010/main" val="364531026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="" xmlns:p14="http://schemas.microsoft.com/office/powerpoint/2010/main" val="3053433089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1130747379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2400" y="1555750"/>
            <a:ext cx="43434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555750"/>
            <a:ext cx="434340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="" xmlns:p14="http://schemas.microsoft.com/office/powerpoint/2010/main" val="114911797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="" xmlns:p14="http://schemas.microsoft.com/office/powerpoint/2010/main" val="2663762007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188612425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99348010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279279431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2927053049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403225"/>
            <a:ext cx="8839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555750"/>
            <a:ext cx="8839200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Textformatierung des Masters zu bearbeiten.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8518525" y="51800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DE" sz="2000"/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34925" y="660400"/>
            <a:ext cx="7539038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80963" y="6802438"/>
            <a:ext cx="523875" cy="3175"/>
          </a:xfrm>
          <a:prstGeom prst="rect">
            <a:avLst/>
          </a:prstGeom>
          <a:solidFill>
            <a:srgbClr val="F5C9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0963" y="6815138"/>
            <a:ext cx="523875" cy="3175"/>
          </a:xfrm>
          <a:prstGeom prst="rect">
            <a:avLst/>
          </a:prstGeom>
          <a:solidFill>
            <a:srgbClr val="F5C86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80963" y="6824663"/>
            <a:ext cx="523875" cy="0"/>
          </a:xfrm>
          <a:prstGeom prst="rect">
            <a:avLst/>
          </a:prstGeom>
          <a:solidFill>
            <a:srgbClr val="F4C76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7" name="Line 13"/>
          <p:cNvSpPr>
            <a:spLocks noChangeShapeType="1"/>
          </p:cNvSpPr>
          <p:nvPr userDrawn="1"/>
        </p:nvSpPr>
        <p:spPr bwMode="auto">
          <a:xfrm>
            <a:off x="49213" y="6448425"/>
            <a:ext cx="9036050" cy="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>
              <a:solidFill>
                <a:srgbClr val="00B0F0"/>
              </a:solidFill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696200" y="6448425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fld id="{A5CD3C7F-2927-4E5B-85E7-8B5D0BD56909}" type="slidenum">
              <a:rPr lang="de-DE" sz="1200" b="1">
                <a:solidFill>
                  <a:srgbClr val="00B0F0"/>
                </a:solidFill>
              </a:rPr>
              <a:pPr algn="r" eaLnBrk="0" hangingPunct="0"/>
              <a:t>‹Nr.›</a:t>
            </a:fld>
            <a:endParaRPr lang="de-DE" sz="1200" b="1">
              <a:solidFill>
                <a:srgbClr val="00B0F0"/>
              </a:solidFill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49213" y="6448425"/>
            <a:ext cx="2867025" cy="25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sz="1200" dirty="0">
                <a:solidFill>
                  <a:srgbClr val="00B0F0"/>
                </a:solidFill>
                <a:latin typeface="Arial Narrow" pitchFamily="34" charset="0"/>
              </a:rPr>
              <a:t>Prof. Dr. Christian Bauer  – Universität Trier</a:t>
            </a:r>
          </a:p>
        </p:txBody>
      </p:sp>
      <p:sp>
        <p:nvSpPr>
          <p:cNvPr id="1040" name="Rectangle 16"/>
          <p:cNvSpPr>
            <a:spLocks noChangeArrowheads="1"/>
          </p:cNvSpPr>
          <p:nvPr userDrawn="1"/>
        </p:nvSpPr>
        <p:spPr bwMode="auto">
          <a:xfrm>
            <a:off x="2828925" y="6445250"/>
            <a:ext cx="3863975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200" dirty="0">
                <a:solidFill>
                  <a:srgbClr val="00B0F0"/>
                </a:solidFill>
                <a:latin typeface="Arial Narrow" pitchFamily="34" charset="0"/>
              </a:rPr>
              <a:t>Einführungsvortrag Integrierte Einführung WS 2018/19</a:t>
            </a:r>
            <a:br>
              <a:rPr lang="de-DE" sz="1200" dirty="0">
                <a:solidFill>
                  <a:srgbClr val="00B0F0"/>
                </a:solidFill>
                <a:latin typeface="Arial Narrow" pitchFamily="34" charset="0"/>
              </a:rPr>
            </a:br>
            <a:r>
              <a:rPr lang="de-DE" sz="1200" dirty="0">
                <a:solidFill>
                  <a:srgbClr val="00B0F0"/>
                </a:solidFill>
                <a:latin typeface="Arial Narrow" pitchFamily="34" charset="0"/>
              </a:rPr>
              <a:t>„Das Integrierte Studienkonzept der WiSo-Bachelorstudiengänge““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 spd="med"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B0F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CC6600"/>
          </a:solidFill>
          <a:latin typeface="Arial" charset="0"/>
        </a:defRPr>
      </a:lvl9pPr>
    </p:titleStyle>
    <p:bodyStyle>
      <a:lvl1pPr marL="185738" indent="-185738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SzPct val="115000"/>
        <a:buFont typeface="Wingdings" pitchFamily="2" charset="2"/>
        <a:buChar char="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93675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2pPr>
      <a:lvl3pPr marL="952500" indent="-192088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233488" indent="-90488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4pPr>
      <a:lvl5pPr marL="1525588" indent="-101600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1982788" indent="-101600" algn="l" rtl="0" fontAlgn="base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439988" indent="-101600" algn="l" rtl="0" fontAlgn="base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2897188" indent="-101600" algn="l" rtl="0" fontAlgn="base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354388" indent="-101600" algn="l" rtl="0" fontAlgn="base">
        <a:lnSpc>
          <a:spcPct val="85000"/>
        </a:lnSpc>
        <a:spcBef>
          <a:spcPct val="25000"/>
        </a:spcBef>
        <a:spcAft>
          <a:spcPct val="0"/>
        </a:spcAft>
        <a:buSzPct val="8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a.uni-trier.de/" TargetMode="External"/><Relationship Id="rId2" Type="http://schemas.openxmlformats.org/officeDocument/2006/relationships/hyperlink" Target="http://www.uni-trier.d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-wiso.uni-trier.de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-wiso.uni-trier.d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bischur@uni-trier.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-wiso@uni-trier.de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38819" y="1724857"/>
            <a:ext cx="87852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B2B2B2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0000" bIns="90000"/>
          <a:lstStyle/>
          <a:p>
            <a:pPr algn="ctr"/>
            <a:r>
              <a:rPr lang="de-DE" sz="2800" b="1" dirty="0">
                <a:solidFill>
                  <a:srgbClr val="CC6600"/>
                </a:solidFill>
              </a:rPr>
              <a:t>Prüfungsordnung der integrierten WiSo-Bachelorstudiengänge und Aufbau des Studiums</a:t>
            </a:r>
            <a:endParaRPr lang="de-DE" sz="2400" b="1" dirty="0">
              <a:solidFill>
                <a:srgbClr val="CC6600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35000" y="4006850"/>
            <a:ext cx="8139113" cy="2372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b="1" dirty="0"/>
              <a:t>Prof. Dr. Christian Bauer</a:t>
            </a:r>
          </a:p>
          <a:p>
            <a:pPr algn="ctr" eaLnBrk="1" hangingPunct="1"/>
            <a:r>
              <a:rPr lang="de-DE" sz="1600" dirty="0"/>
              <a:t>Lehrstuhl für Monetäre Ökonomik</a:t>
            </a:r>
            <a:br>
              <a:rPr lang="de-DE" sz="1600" dirty="0"/>
            </a:br>
            <a:r>
              <a:rPr lang="de-DE" sz="1600" dirty="0"/>
              <a:t>Vorsitzender der Prüfungsausschüsse WiSo des FB IV</a:t>
            </a:r>
            <a:br>
              <a:rPr lang="de-DE" sz="1600" dirty="0"/>
            </a:br>
            <a:r>
              <a:rPr lang="de-DE" sz="1600" dirty="0"/>
              <a:t>Universitätsring 15</a:t>
            </a:r>
            <a:br>
              <a:rPr lang="de-DE" sz="1600" dirty="0"/>
            </a:br>
            <a:r>
              <a:rPr lang="de-DE" sz="1600" dirty="0"/>
              <a:t>D-54286 Trier</a:t>
            </a:r>
          </a:p>
          <a:p>
            <a:pPr algn="ctr" eaLnBrk="1" hangingPunct="1"/>
            <a:r>
              <a:rPr lang="de-DE" sz="1600" dirty="0"/>
              <a:t>Telefon  +49/651/201-2743</a:t>
            </a:r>
            <a:br>
              <a:rPr lang="de-DE" sz="1600" dirty="0"/>
            </a:br>
            <a:r>
              <a:rPr lang="de-DE" sz="1600" dirty="0" err="1"/>
              <a:t>E-mail</a:t>
            </a:r>
            <a:r>
              <a:rPr lang="de-DE" sz="1600" dirty="0"/>
              <a:t>: pa-wiso@uni-trier.de</a:t>
            </a:r>
            <a:br>
              <a:rPr lang="de-DE" sz="1600" dirty="0"/>
            </a:br>
            <a:endParaRPr lang="de-DE" sz="1600" dirty="0"/>
          </a:p>
          <a:p>
            <a:pPr algn="ctr" eaLnBrk="1" hangingPunct="1"/>
            <a:r>
              <a:rPr lang="de-DE" b="1" dirty="0"/>
              <a:t>Internet: • www.pa-wiso.uni-trier.de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0413" y="3390900"/>
            <a:ext cx="752951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b="1" dirty="0"/>
              <a:t>Präsentation 23. Oktober 2018 –  16:00 Uhr, Audimax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Schieben Sie keine Grundzüge!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272562" y="1820008"/>
            <a:ext cx="83526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Ohne Grundzüge keine Spezialisierung!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/>
              <a:t>Schieben Sie nicht Mathe oder Statistik!!!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b="1" dirty="0"/>
              <a:t>Schieben Sie nicht Ihre Grundzüge!!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Schieben Sie am besten gar nichts aus den Semestern 1&amp;2!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  <a:p>
            <a:r>
              <a:rPr lang="de-DE" sz="2400" dirty="0"/>
              <a:t>Sie können nicht weiterstudieren, wenn Ihnen bestimmte Scheine aus Semester 1&amp;2 fehlen und verlängern so Ihr Studium. </a:t>
            </a:r>
          </a:p>
          <a:p>
            <a:r>
              <a:rPr lang="de-DE" sz="2400" dirty="0"/>
              <a:t>(Achtung: Bafög / zusätzliche Wiederholungsmöglichkeit)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932832488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370427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(4) Spezialisierungsstudium (20 </a:t>
            </a:r>
            <a:r>
              <a:rPr lang="de-DE" dirty="0" err="1"/>
              <a:t>Credit</a:t>
            </a:r>
            <a:r>
              <a:rPr lang="de-DE" dirty="0"/>
              <a:t> Points)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596546" y="1275842"/>
            <a:ext cx="8547454" cy="1309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2000" b="1" dirty="0"/>
              <a:t>Entscheidung: Wahl der Spezialisierung(en)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de-DE" dirty="0"/>
              <a:t>In den Studiengängen BWL und VWL (Teil B) ist jeweils eine Spezialisierung zu wählen.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de-DE" dirty="0"/>
              <a:t>Im Studiengang Sozialwissenschaften sind 2 Spezialisierungen zu wählen.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2932203" y="298520"/>
            <a:ext cx="37978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de-DE" sz="1600" dirty="0"/>
              <a:t>(</a:t>
            </a:r>
            <a:r>
              <a:rPr lang="de-DE" sz="1600" b="1" dirty="0"/>
              <a:t>Gesamt: </a:t>
            </a:r>
            <a:r>
              <a:rPr lang="de-DE" sz="1600" dirty="0"/>
              <a:t>20 </a:t>
            </a:r>
            <a:r>
              <a:rPr lang="de-DE" sz="1600" dirty="0" err="1"/>
              <a:t>Credits</a:t>
            </a:r>
            <a:r>
              <a:rPr lang="de-DE" sz="1600" dirty="0"/>
              <a:t> je Spezialisierung)</a:t>
            </a:r>
          </a:p>
        </p:txBody>
      </p:sp>
      <p:grpSp>
        <p:nvGrpSpPr>
          <p:cNvPr id="186378" name="Group 10"/>
          <p:cNvGrpSpPr>
            <a:grpSpLocks/>
          </p:cNvGrpSpPr>
          <p:nvPr/>
        </p:nvGrpSpPr>
        <p:grpSpPr bwMode="auto">
          <a:xfrm>
            <a:off x="477992" y="5777214"/>
            <a:ext cx="8504237" cy="622300"/>
            <a:chOff x="60" y="3568"/>
            <a:chExt cx="5357" cy="392"/>
          </a:xfrm>
        </p:grpSpPr>
        <p:sp>
          <p:nvSpPr>
            <p:cNvPr id="13320" name="AutoShape 8"/>
            <p:cNvSpPr>
              <a:spLocks noChangeArrowheads="1"/>
            </p:cNvSpPr>
            <p:nvPr/>
          </p:nvSpPr>
          <p:spPr bwMode="auto">
            <a:xfrm>
              <a:off x="60" y="3568"/>
              <a:ext cx="375" cy="392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506" y="3585"/>
              <a:ext cx="4911" cy="3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sz="1600" dirty="0"/>
                <a:t>Mit der Anmeldung zur </a:t>
              </a:r>
              <a:r>
                <a:rPr lang="de-DE" sz="1600" b="1" i="1" dirty="0"/>
                <a:t>ersten Prüfung einer Spezialisierungs-Veranstaltung</a:t>
              </a:r>
              <a:r>
                <a:rPr lang="de-DE" sz="1600" dirty="0"/>
                <a:t> erfolgt die </a:t>
              </a:r>
              <a:r>
                <a:rPr lang="de-DE" sz="1600" b="1" i="1" dirty="0"/>
                <a:t>Festlegung </a:t>
              </a:r>
              <a:r>
                <a:rPr lang="de-DE" sz="1600" dirty="0"/>
                <a:t>auf diese Spezialisierung im Studienfach. </a:t>
              </a:r>
            </a:p>
          </p:txBody>
        </p:sp>
      </p:grp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534379" y="4241117"/>
            <a:ext cx="83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 startAt="3"/>
            </a:pPr>
            <a:r>
              <a:rPr lang="de-DE" sz="2000" b="1" dirty="0"/>
              <a:t>Entscheidung: Festlegung des Wahlfachs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55302" y="2719202"/>
            <a:ext cx="8588698" cy="1597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spcBef>
                <a:spcPct val="30000"/>
              </a:spcBef>
              <a:buFont typeface="+mj-lt"/>
              <a:buAutoNum type="arabicPeriod" startAt="2"/>
            </a:pPr>
            <a:r>
              <a:rPr lang="de-DE" sz="2000" b="1" dirty="0"/>
              <a:t>Entscheidung: Wahl der Module in der Spezialisierung</a:t>
            </a:r>
          </a:p>
          <a:p>
            <a:pPr lvl="1" eaLnBrk="1" hangingPunct="1">
              <a:lnSpc>
                <a:spcPct val="90000"/>
              </a:lnSpc>
              <a:spcBef>
                <a:spcPts val="900"/>
              </a:spcBef>
              <a:buFont typeface="Wingdings" pitchFamily="2" charset="2"/>
              <a:buChar char="Ø"/>
            </a:pPr>
            <a:r>
              <a:rPr lang="de-DE" dirty="0"/>
              <a:t>In der BWL werden je Spezialisierung zwei Module sowohl im</a:t>
            </a:r>
            <a:br>
              <a:rPr lang="de-DE" dirty="0"/>
            </a:br>
            <a:r>
              <a:rPr lang="de-DE" dirty="0" err="1"/>
              <a:t>WiSe</a:t>
            </a:r>
            <a:r>
              <a:rPr lang="de-DE" dirty="0"/>
              <a:t> als auch im </a:t>
            </a:r>
            <a:r>
              <a:rPr lang="de-DE" dirty="0" err="1"/>
              <a:t>SoSe</a:t>
            </a:r>
            <a:r>
              <a:rPr lang="de-DE" dirty="0"/>
              <a:t> angeboten.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de-DE" dirty="0"/>
              <a:t>Aus den Angeboten kann bezogen auf die Spezialisierung frei gewählt werden (Ausnahme: MHI).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67877" y="4625763"/>
            <a:ext cx="8307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sz="1600" dirty="0"/>
              <a:t>Bei Wahlfächern aus den </a:t>
            </a:r>
            <a:r>
              <a:rPr lang="de-DE" sz="1600" dirty="0" err="1"/>
              <a:t>WiSo</a:t>
            </a:r>
            <a:r>
              <a:rPr lang="de-DE" sz="1600" dirty="0"/>
              <a:t>-Fächern können nur solche Module gewählt werden, die nicht bereits im Rahmen der Spezialisierung im Studiengang bzw. der </a:t>
            </a:r>
            <a:r>
              <a:rPr lang="de-DE" sz="1600" dirty="0" err="1"/>
              <a:t>WiSo</a:t>
            </a:r>
            <a:r>
              <a:rPr lang="de-DE" sz="1600" dirty="0"/>
              <a:t>-Integration belegt wurden. Bei Wahlfächern, die nicht aus dem </a:t>
            </a:r>
            <a:r>
              <a:rPr lang="de-DE" sz="1600" dirty="0" err="1"/>
              <a:t>WiSo</a:t>
            </a:r>
            <a:r>
              <a:rPr lang="de-DE" sz="1600" dirty="0"/>
              <a:t>-Bereich stammen, gelten die Lehr- und Prüfungsbestimmungen des jeweiligen Faches. </a:t>
            </a:r>
          </a:p>
          <a:p>
            <a:endParaRPr lang="de-DE" sz="16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4" grpId="0"/>
      <p:bldP spid="1863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222" name="Group 4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9790118"/>
              </p:ext>
            </p:extLst>
          </p:nvPr>
        </p:nvGraphicFramePr>
        <p:xfrm>
          <a:off x="774648" y="1423988"/>
          <a:ext cx="7275069" cy="4482137"/>
        </p:xfrm>
        <a:graphic>
          <a:graphicData uri="http://schemas.openxmlformats.org/drawingml/2006/table">
            <a:tbl>
              <a:tblPr/>
              <a:tblGrid>
                <a:gridCol w="24482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883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384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40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Fach BWL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Fach Soziologie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just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Fach VWL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04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I. Marketing, Strategy and</a:t>
                      </a:r>
                      <a:r>
                        <a:rPr lang="en-US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Human Resources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I. Kommunikation und Wissen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I. Arbeitsmarkt, Personal und Soziale Sicherung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2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II. Accounting, Finance and</a:t>
                      </a:r>
                      <a:r>
                        <a:rPr lang="en-US" sz="1600" baseline="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Taxation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II. Arbeit und Sozialpolitik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II. Staatswissenschaft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22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III. Markt und Organisation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III. Geld und Internationale Wirtschaft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88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16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de-DE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IV. Empirische      Wirtschaftsforschung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70" name="Rectangle 44"/>
          <p:cNvSpPr>
            <a:spLocks noChangeArrowheads="1"/>
          </p:cNvSpPr>
          <p:nvPr/>
        </p:nvSpPr>
        <p:spPr bwMode="auto">
          <a:xfrm>
            <a:off x="457200" y="862013"/>
            <a:ext cx="82296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de-DE" sz="2400" b="1" dirty="0">
                <a:solidFill>
                  <a:srgbClr val="CC6600"/>
                </a:solidFill>
              </a:rPr>
              <a:t>Spezialisierungen im BA-Studium (§ 4, Abs. 3 </a:t>
            </a:r>
            <a:r>
              <a:rPr lang="de-DE" sz="2400" b="1" dirty="0" err="1">
                <a:solidFill>
                  <a:srgbClr val="CC6600"/>
                </a:solidFill>
              </a:rPr>
              <a:t>FachPO</a:t>
            </a:r>
            <a:r>
              <a:rPr lang="de-DE" sz="2400" b="1" dirty="0">
                <a:solidFill>
                  <a:srgbClr val="CC6600"/>
                </a:solidFill>
              </a:rPr>
              <a:t>)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43265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Wahlfachkatalog (§4 Abs. 6 </a:t>
            </a:r>
            <a:r>
              <a:rPr lang="de-DE" dirty="0" err="1"/>
              <a:t>FachPO</a:t>
            </a:r>
            <a:r>
              <a:rPr lang="de-DE" dirty="0"/>
              <a:t> bzw. Anhang 2)</a:t>
            </a:r>
          </a:p>
        </p:txBody>
      </p:sp>
      <p:graphicFrame>
        <p:nvGraphicFramePr>
          <p:cNvPr id="189519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8579195"/>
              </p:ext>
            </p:extLst>
          </p:nvPr>
        </p:nvGraphicFramePr>
        <p:xfrm>
          <a:off x="134912" y="1145710"/>
          <a:ext cx="8859186" cy="5170932"/>
        </p:xfrm>
        <a:graphic>
          <a:graphicData uri="http://schemas.openxmlformats.org/drawingml/2006/table">
            <a:tbl>
              <a:tblPr/>
              <a:tblGrid>
                <a:gridCol w="29230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30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8304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3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Betriebswirtschaftslehre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Sozialwissenschaften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Volkswirtschaftslehre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86262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Erziehungswissenschaften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Englisch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Französisch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Psychologie für </a:t>
                      </a:r>
                      <a:r>
                        <a:rPr lang="de-DE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B.Sc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Japanologie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Katholische Theologie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Medienwissenschaft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Ökonometrie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Philosophische Anthropologie/Ethik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Politikwissenschaft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Slavistik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/Russisch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Soziologie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Volkswirtschaftslehre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Wahrscheinlichkeitsrechnung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Wirtschaftsinformatik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Wirtschaftsrecht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Wirtschaftsstatistik</a:t>
                      </a: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Erziehungswissenschaften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Englisch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Französisch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Humangeographie I:</a:t>
                      </a:r>
                      <a:b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Bevölkerungsgeographie und ländlicher Raum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Humangeographie II: Stadt- und Wirtschaftsgeographie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Psychologie für B. Sc.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</a:t>
                      </a:r>
                      <a:r>
                        <a:rPr lang="de-DE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räumlicher Planung und Entwicklung</a:t>
                      </a:r>
                      <a:endParaRPr lang="de-D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Japanologie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Katholische Theologie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Philosophische Anthropologie/Ethik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Politikwissenschaft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Slavistik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/Russisch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Soziologie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Volkswirtschaftslehre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Wahrscheinlichkeitsrechnung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Wirtschaftsinformatik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Wirtschaftsstatistik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Betriebswirtschaftslehre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Erziehungswissenschaften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Englisch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Fachspezifische Fremdsprachen-ausbildung (FFA): Französisch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Humangeographie I:</a:t>
                      </a:r>
                      <a:b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Bevölkerungsgeographie und ländlicher Raum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Humangeographie II: Stadt- und Wirtschaftsgeographie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der Psychologie für B. Sc.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Grundlagen räumlicher Planung und Entwicklung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Japanologie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Katholische Theologie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Philosophische Anthropologie/Ethik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Politikwissenschaft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Recht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Slavistik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/Russisch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Soziologie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Volkswirtschaftslehre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Wahrscheinlichkeiterechnung</a:t>
                      </a:r>
                      <a:endParaRPr lang="de-DE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Wirtschaftsinformatik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de-DE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Wirtschaftsstatistik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434975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(5) Prüfungsrecht und Prüfungslogik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61938" y="1423988"/>
            <a:ext cx="8755062" cy="331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40000"/>
              </a:spcBef>
            </a:pPr>
            <a:r>
              <a:rPr lang="de-DE" sz="2200" b="1" dirty="0"/>
              <a:t>Es gelten </a:t>
            </a:r>
            <a:r>
              <a:rPr lang="de-DE" sz="2200" b="1" i="1" u="sng" dirty="0"/>
              <a:t>zwei</a:t>
            </a:r>
            <a:r>
              <a:rPr lang="de-DE" sz="2200" b="1" dirty="0"/>
              <a:t> Prüfungsordnungen gleichzeitig!</a:t>
            </a:r>
          </a:p>
          <a:p>
            <a:pPr eaLnBrk="1" hangingPunct="1">
              <a:spcBef>
                <a:spcPct val="70000"/>
              </a:spcBef>
              <a:buFontTx/>
              <a:buChar char="•"/>
            </a:pPr>
            <a:r>
              <a:rPr lang="de-DE" dirty="0"/>
              <a:t>  Allgemeine Prüfungsordnung für die Bachelorstudiengänge an der Universität</a:t>
            </a:r>
            <a:br>
              <a:rPr lang="de-DE" dirty="0"/>
            </a:br>
            <a:r>
              <a:rPr lang="de-DE" dirty="0"/>
              <a:t>   Trier vom 12. November 2007, zuletzt geändert am 03.02.2017 (</a:t>
            </a:r>
            <a:r>
              <a:rPr lang="de-DE" b="1" i="1" dirty="0"/>
              <a:t>APO</a:t>
            </a:r>
            <a:r>
              <a:rPr lang="de-DE" dirty="0"/>
              <a:t>)</a:t>
            </a:r>
          </a:p>
          <a:p>
            <a:pPr eaLnBrk="1" hangingPunct="1">
              <a:spcBef>
                <a:spcPct val="40000"/>
              </a:spcBef>
              <a:buFontTx/>
              <a:buChar char="•"/>
            </a:pPr>
            <a:r>
              <a:rPr lang="de-DE" dirty="0"/>
              <a:t>  </a:t>
            </a:r>
            <a:r>
              <a:rPr lang="de-DE" dirty="0" err="1"/>
              <a:t>Reakkreditierte</a:t>
            </a:r>
            <a:r>
              <a:rPr lang="de-DE" dirty="0"/>
              <a:t> Fachprüfungsordnung der Universität Trier für die Prüfung in den         integrierten Bachelorstudiengängen Betriebswirtschaftslehre/Sozialwissenschaften/ Volkswirtschaftslehre (</a:t>
            </a:r>
            <a:r>
              <a:rPr lang="de-DE" b="1" i="1" dirty="0"/>
              <a:t>BA-</a:t>
            </a:r>
            <a:r>
              <a:rPr lang="de-DE" b="1" i="1" dirty="0" err="1"/>
              <a:t>FachPO</a:t>
            </a:r>
            <a:r>
              <a:rPr lang="de-DE" dirty="0"/>
              <a:t>)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de-DE" dirty="0"/>
              <a:t> Die BA-</a:t>
            </a:r>
            <a:r>
              <a:rPr lang="de-DE" dirty="0" err="1"/>
              <a:t>FachPO</a:t>
            </a:r>
            <a:r>
              <a:rPr lang="de-DE" dirty="0"/>
              <a:t> regelt nur </a:t>
            </a:r>
            <a:r>
              <a:rPr lang="de-DE" b="1" i="1" dirty="0"/>
              <a:t>fachspezifische Konkretisierungen </a:t>
            </a:r>
            <a:r>
              <a:rPr lang="de-DE" dirty="0"/>
              <a:t>der </a:t>
            </a:r>
            <a:r>
              <a:rPr lang="de-DE" dirty="0" err="1"/>
              <a:t>AllgPO</a:t>
            </a:r>
            <a:endParaRPr lang="de-DE" dirty="0"/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de-DE" dirty="0"/>
              <a:t> Fachspezifische Konkretisierungen betreffen insb. Studienumfang sowie </a:t>
            </a:r>
            <a:br>
              <a:rPr lang="de-DE" dirty="0"/>
            </a:br>
            <a:r>
              <a:rPr lang="de-DE" dirty="0"/>
              <a:t>    Module, Modulprüfungen und das Auslandsstudium.</a:t>
            </a:r>
          </a:p>
        </p:txBody>
      </p:sp>
      <p:grpSp>
        <p:nvGrpSpPr>
          <p:cNvPr id="192518" name="Group 6"/>
          <p:cNvGrpSpPr>
            <a:grpSpLocks/>
          </p:cNvGrpSpPr>
          <p:nvPr/>
        </p:nvGrpSpPr>
        <p:grpSpPr bwMode="auto">
          <a:xfrm>
            <a:off x="862013" y="4968510"/>
            <a:ext cx="7610475" cy="1008063"/>
            <a:chOff x="543" y="3072"/>
            <a:chExt cx="4794" cy="635"/>
          </a:xfrm>
        </p:grpSpPr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>
              <a:off x="1037" y="3072"/>
              <a:ext cx="4300" cy="63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spcBef>
                  <a:spcPct val="20000"/>
                </a:spcBef>
              </a:pPr>
              <a:r>
                <a:rPr lang="de-DE"/>
                <a:t>§ 10 Abs. 1 AllgPO: </a:t>
              </a:r>
              <a:br>
                <a:rPr lang="de-DE"/>
              </a:br>
              <a:r>
                <a:rPr lang="de-DE" b="1"/>
                <a:t>Der Antrag auf Zulassung zur Bachelorprüfung ist zusammen</a:t>
              </a:r>
              <a:br>
                <a:rPr lang="de-DE" b="1"/>
              </a:br>
              <a:r>
                <a:rPr lang="de-DE" b="1"/>
                <a:t>mit der Meldung zur ersten Modulprüfung zu stellen.</a:t>
              </a:r>
            </a:p>
          </p:txBody>
        </p:sp>
        <p:sp>
          <p:nvSpPr>
            <p:cNvPr id="17414" name="AutoShape 5"/>
            <p:cNvSpPr>
              <a:spLocks noChangeArrowheads="1"/>
            </p:cNvSpPr>
            <p:nvPr/>
          </p:nvSpPr>
          <p:spPr bwMode="auto">
            <a:xfrm>
              <a:off x="543" y="3216"/>
              <a:ext cx="374" cy="37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434975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Prüfungslogik – Primat von Klausuren (§ 6-7 </a:t>
            </a:r>
            <a:r>
              <a:rPr lang="de-DE" dirty="0" err="1"/>
              <a:t>FachPO</a:t>
            </a:r>
            <a:r>
              <a:rPr lang="de-DE" dirty="0"/>
              <a:t>)</a:t>
            </a: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57188" y="1408113"/>
            <a:ext cx="8582025" cy="215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eaLnBrk="1" hangingPunct="1">
              <a:lnSpc>
                <a:spcPct val="95000"/>
              </a:lnSpc>
              <a:spcBef>
                <a:spcPct val="40000"/>
              </a:spcBef>
              <a:buFont typeface="Arial" pitchFamily="34" charset="0"/>
              <a:buChar char="•"/>
            </a:pPr>
            <a:r>
              <a:rPr lang="de-DE" dirty="0"/>
              <a:t>Mit Ausnahme der „Integrierten Einführung“, des Studienprojektes, der Bachelorarbeit, den Seminaren im Fach Soziologie und den Wahlfächern zur FFA werden </a:t>
            </a:r>
            <a:r>
              <a:rPr lang="de-DE" b="1" i="1" dirty="0"/>
              <a:t>alle Fachprüfungen schriftlich in Form von studienbegleitenden Klausuren </a:t>
            </a:r>
            <a:r>
              <a:rPr lang="de-DE" dirty="0"/>
              <a:t>abgenommen.</a:t>
            </a:r>
          </a:p>
          <a:p>
            <a:pPr marL="285750" indent="-285750" eaLnBrk="1" hangingPunct="1">
              <a:lnSpc>
                <a:spcPct val="95000"/>
              </a:lnSpc>
              <a:spcBef>
                <a:spcPct val="40000"/>
              </a:spcBef>
              <a:buFont typeface="Arial" pitchFamily="34" charset="0"/>
              <a:buChar char="•"/>
            </a:pPr>
            <a:r>
              <a:rPr lang="de-DE" dirty="0"/>
              <a:t>Bei Wahlfächern, die nicht aus dem </a:t>
            </a:r>
            <a:r>
              <a:rPr lang="de-DE" dirty="0" err="1"/>
              <a:t>WiSo</a:t>
            </a:r>
            <a:r>
              <a:rPr lang="de-DE" dirty="0"/>
              <a:t>-Bereich stammen, gelten die Lehr- und Prüfungsbestimmungen des jeweiligen Faches (§4,7).</a:t>
            </a:r>
          </a:p>
          <a:p>
            <a:pPr marL="285750" indent="-285750" eaLnBrk="1" hangingPunct="1">
              <a:lnSpc>
                <a:spcPct val="95000"/>
              </a:lnSpc>
              <a:spcBef>
                <a:spcPct val="40000"/>
              </a:spcBef>
              <a:buFont typeface="Arial" pitchFamily="34" charset="0"/>
              <a:buChar char="•"/>
            </a:pPr>
            <a:r>
              <a:rPr lang="de-DE" dirty="0"/>
              <a:t>Die Dauer der schriftlichen Prüfungen beträgt 60 oder 90 Minuten - §6,2.</a:t>
            </a:r>
          </a:p>
        </p:txBody>
      </p:sp>
      <p:grpSp>
        <p:nvGrpSpPr>
          <p:cNvPr id="191495" name="Group 7"/>
          <p:cNvGrpSpPr>
            <a:grpSpLocks/>
          </p:cNvGrpSpPr>
          <p:nvPr/>
        </p:nvGrpSpPr>
        <p:grpSpPr bwMode="auto">
          <a:xfrm>
            <a:off x="585973" y="5465239"/>
            <a:ext cx="7889875" cy="769937"/>
            <a:chOff x="403" y="3393"/>
            <a:chExt cx="4970" cy="485"/>
          </a:xfrm>
        </p:grpSpPr>
        <p:sp>
          <p:nvSpPr>
            <p:cNvPr id="18440" name="Rectangle 5"/>
            <p:cNvSpPr>
              <a:spLocks noChangeArrowheads="1"/>
            </p:cNvSpPr>
            <p:nvPr/>
          </p:nvSpPr>
          <p:spPr bwMode="auto">
            <a:xfrm>
              <a:off x="897" y="3393"/>
              <a:ext cx="4476" cy="4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dirty="0"/>
                <a:t>Im Verlauf des Studiums sind in den Studiengängen BWL und VWL</a:t>
              </a:r>
              <a:br>
                <a:rPr lang="de-DE" dirty="0"/>
              </a:br>
              <a:r>
                <a:rPr lang="de-DE" dirty="0"/>
                <a:t>insgesamt </a:t>
              </a:r>
              <a:r>
                <a:rPr lang="de-DE" b="1" i="1" dirty="0"/>
                <a:t>20 Klausurleistungen </a:t>
              </a:r>
              <a:r>
                <a:rPr lang="de-DE" dirty="0"/>
                <a:t>zu erbringen (ohne Wahlfach!)</a:t>
              </a:r>
            </a:p>
          </p:txBody>
        </p:sp>
        <p:sp>
          <p:nvSpPr>
            <p:cNvPr id="18441" name="AutoShape 6"/>
            <p:cNvSpPr>
              <a:spLocks noChangeArrowheads="1"/>
            </p:cNvSpPr>
            <p:nvPr/>
          </p:nvSpPr>
          <p:spPr bwMode="auto">
            <a:xfrm>
              <a:off x="403" y="3446"/>
              <a:ext cx="374" cy="37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350838" y="3773489"/>
            <a:ext cx="8582025" cy="881062"/>
            <a:chOff x="221" y="2377"/>
            <a:chExt cx="5406" cy="555"/>
          </a:xfrm>
        </p:grpSpPr>
        <p:sp>
          <p:nvSpPr>
            <p:cNvPr id="18438" name="Rectangle 8"/>
            <p:cNvSpPr>
              <a:spLocks noChangeArrowheads="1"/>
            </p:cNvSpPr>
            <p:nvPr/>
          </p:nvSpPr>
          <p:spPr bwMode="auto">
            <a:xfrm>
              <a:off x="1782" y="2579"/>
              <a:ext cx="3194" cy="177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39" name="Text Box 9"/>
            <p:cNvSpPr txBox="1">
              <a:spLocks noChangeArrowheads="1"/>
            </p:cNvSpPr>
            <p:nvPr/>
          </p:nvSpPr>
          <p:spPr bwMode="auto">
            <a:xfrm>
              <a:off x="221" y="2377"/>
              <a:ext cx="5406" cy="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285750" indent="-285750" eaLnBrk="1" hangingPunct="1">
                <a:lnSpc>
                  <a:spcPct val="95000"/>
                </a:lnSpc>
                <a:spcBef>
                  <a:spcPct val="40000"/>
                </a:spcBef>
                <a:buFont typeface="Arial" pitchFamily="34" charset="0"/>
                <a:buChar char="•"/>
              </a:pPr>
              <a:r>
                <a:rPr lang="de-DE" dirty="0"/>
                <a:t>Voraussetzung für die Vergabe von CP ist bei allen Modulen bzw. Lehrveranstaltungen das Bestehen der studienbegleitenden Prüfungen (d. h. soweit nicht anders bestimmt, gilt: „</a:t>
              </a:r>
              <a:r>
                <a:rPr lang="de-DE" b="1" i="1" dirty="0"/>
                <a:t>keine Anwesenheitskontrolle“</a:t>
              </a:r>
              <a:r>
                <a:rPr lang="de-DE" dirty="0"/>
                <a:t>) - §6,2)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9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schriftlichen Prüfungsversuche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" y="1467830"/>
            <a:ext cx="8839200" cy="4537075"/>
          </a:xfrm>
        </p:spPr>
        <p:txBody>
          <a:bodyPr/>
          <a:lstStyle/>
          <a:p>
            <a:pPr marL="0" indent="0" eaLnBrk="1" hangingPunct="1">
              <a:lnSpc>
                <a:spcPct val="95000"/>
              </a:lnSpc>
              <a:spcBef>
                <a:spcPct val="40000"/>
              </a:spcBef>
              <a:buNone/>
            </a:pPr>
            <a:r>
              <a:rPr lang="de-DE" dirty="0"/>
              <a:t>Mit Ausnahme der Integrierten Einführung, des Studienprojektes, der Bachelorarbeit, den Seminaren und den Wahlfächern zur FFA kann </a:t>
            </a:r>
          </a:p>
          <a:p>
            <a:pPr marL="0" indent="0" eaLnBrk="1" hangingPunct="1">
              <a:lnSpc>
                <a:spcPct val="95000"/>
              </a:lnSpc>
              <a:spcBef>
                <a:spcPct val="40000"/>
              </a:spcBef>
              <a:buNone/>
            </a:pPr>
            <a:r>
              <a:rPr lang="de-DE" dirty="0"/>
              <a:t>jede schriftliche Prüfung </a:t>
            </a:r>
            <a:r>
              <a:rPr lang="de-DE" b="1" i="1" u="sng" dirty="0"/>
              <a:t>zweimal</a:t>
            </a:r>
            <a:r>
              <a:rPr lang="de-DE" b="1" i="1" dirty="0"/>
              <a:t> </a:t>
            </a:r>
            <a:r>
              <a:rPr lang="de-DE" dirty="0"/>
              <a:t>wiederholt werden (§ 6, 4) </a:t>
            </a:r>
          </a:p>
          <a:p>
            <a:pPr marL="0" indent="0" eaLnBrk="1" hangingPunct="1">
              <a:lnSpc>
                <a:spcPct val="95000"/>
              </a:lnSpc>
              <a:spcBef>
                <a:spcPct val="40000"/>
              </a:spcBef>
              <a:buNone/>
            </a:pPr>
            <a:endParaRPr lang="de-DE" dirty="0"/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</a:pPr>
            <a:endParaRPr lang="de-DE" dirty="0"/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</a:pPr>
            <a:endParaRPr lang="de-DE" dirty="0"/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</a:pPr>
            <a:endParaRPr lang="de-DE" dirty="0"/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</a:pPr>
            <a:r>
              <a:rPr lang="de-DE" dirty="0"/>
              <a:t>Bei nicht zu langsamen Studium gibt es einmalig einen weiteren Versuch. §6 (4) FPO</a:t>
            </a:r>
          </a:p>
          <a:p>
            <a:pPr marL="0" indent="0" eaLnBrk="1" hangingPunct="1">
              <a:lnSpc>
                <a:spcPct val="90000"/>
              </a:lnSpc>
              <a:spcBef>
                <a:spcPct val="40000"/>
              </a:spcBef>
              <a:buNone/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52400" y="3543300"/>
            <a:ext cx="855345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e-DE" sz="2400" dirty="0"/>
              <a:t>Ist eine Prüfung </a:t>
            </a:r>
            <a:r>
              <a:rPr lang="de-DE" sz="2400" b="1" i="1" dirty="0"/>
              <a:t>endgültig nicht bestanden</a:t>
            </a:r>
            <a:r>
              <a:rPr lang="de-DE" sz="2400" dirty="0"/>
              <a:t>, so führt dies zur </a:t>
            </a:r>
            <a:r>
              <a:rPr lang="de-DE" sz="2400" b="1" i="1" dirty="0"/>
              <a:t>Exmatrikulation</a:t>
            </a:r>
            <a:r>
              <a:rPr lang="de-DE" sz="2400" dirty="0"/>
              <a:t>!</a:t>
            </a:r>
          </a:p>
        </p:txBody>
      </p:sp>
    </p:spTree>
    <p:extLst>
      <p:ext uri="{BB962C8B-B14F-4D97-AF65-F5344CB8AC3E}">
        <p14:creationId xmlns="" xmlns:p14="http://schemas.microsoft.com/office/powerpoint/2010/main" val="3387690797"/>
      </p:ext>
    </p:extLst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47650" y="1239838"/>
            <a:ext cx="8839200" cy="13716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20000"/>
              </a:spcBef>
            </a:pPr>
            <a:r>
              <a:rPr lang="de-DE" sz="1600" b="1" u="sng"/>
              <a:t>Zeitpunkte für die Anmeldung:</a:t>
            </a:r>
          </a:p>
          <a:p>
            <a:pPr eaLnBrk="1" hangingPunct="1"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600" b="1"/>
              <a:t>   im Januar </a:t>
            </a:r>
            <a:r>
              <a:rPr lang="de-DE" sz="1600"/>
              <a:t>für die Klausuren, die Ende Februar/Anfang März geschrieben werden</a:t>
            </a:r>
          </a:p>
          <a:p>
            <a:pPr eaLnBrk="1" hangingPunct="1">
              <a:lnSpc>
                <a:spcPct val="10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de-DE" sz="1600" b="1"/>
              <a:t>   im Juni </a:t>
            </a:r>
            <a:r>
              <a:rPr lang="de-DE" sz="1600"/>
              <a:t>für die Klausuren, die Ende Ende Juli/Anfang August geschrieben werden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10000"/>
              </a:spcAft>
              <a:buFont typeface="Wingdings" pitchFamily="2" charset="2"/>
              <a:buNone/>
            </a:pPr>
            <a:r>
              <a:rPr lang="de-DE" sz="1600" b="1" i="1">
                <a:sym typeface="Wingdings" pitchFamily="2" charset="2"/>
              </a:rPr>
              <a:t>           </a:t>
            </a:r>
            <a:r>
              <a:rPr lang="de-DE" sz="1800" b="1" i="1">
                <a:sym typeface="Wingdings" pitchFamily="2" charset="2"/>
              </a:rPr>
              <a:t> </a:t>
            </a:r>
            <a:endParaRPr lang="de-DE" sz="1800" b="1" i="1"/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247650" y="3071691"/>
            <a:ext cx="8509000" cy="1772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85738" indent="-185738">
              <a:spcBef>
                <a:spcPct val="40000"/>
              </a:spcBef>
              <a:buSzPct val="115000"/>
              <a:buFont typeface="Wingdings" pitchFamily="2" charset="2"/>
              <a:buChar char=""/>
            </a:pPr>
            <a:r>
              <a:rPr lang="de-DE" sz="1600" b="1" u="sng" dirty="0"/>
              <a:t>Aufruf von Porta:</a:t>
            </a:r>
            <a:br>
              <a:rPr lang="de-DE" sz="1600" b="1" u="sng" dirty="0"/>
            </a:br>
            <a:r>
              <a:rPr lang="de-DE" sz="1600" dirty="0">
                <a:hlinkClick r:id="rId2"/>
              </a:rPr>
              <a:t>www.uni-trier.de</a:t>
            </a:r>
            <a:r>
              <a:rPr lang="de-DE" sz="1600" dirty="0"/>
              <a:t> 			oder		</a:t>
            </a:r>
            <a:r>
              <a:rPr lang="de-DE" sz="1600" dirty="0">
                <a:hlinkClick r:id="rId3"/>
              </a:rPr>
              <a:t>www.porta.uni-trier.de</a:t>
            </a:r>
            <a:endParaRPr lang="de-DE" sz="1600" dirty="0"/>
          </a:p>
          <a:p>
            <a:pPr>
              <a:spcBef>
                <a:spcPct val="40000"/>
              </a:spcBef>
              <a:buSzPct val="115000"/>
            </a:pPr>
            <a:r>
              <a:rPr lang="de-DE" sz="1600" dirty="0">
                <a:sym typeface="Wingdings" pitchFamily="2" charset="2"/>
              </a:rPr>
              <a:t>    Top-Links </a:t>
            </a:r>
            <a:r>
              <a:rPr lang="de-DE" sz="1600" b="1" dirty="0">
                <a:sym typeface="Wingdings" pitchFamily="2" charset="2"/>
              </a:rPr>
              <a:t>„Porta“</a:t>
            </a:r>
          </a:p>
          <a:p>
            <a:pPr>
              <a:spcBef>
                <a:spcPts val="0"/>
              </a:spcBef>
              <a:buSzPct val="115000"/>
            </a:pPr>
            <a:r>
              <a:rPr lang="de-DE" sz="1600" b="1" dirty="0">
                <a:sym typeface="Wingdings" pitchFamily="2" charset="2"/>
              </a:rPr>
              <a:t> (rotes Feld rechts oben)</a:t>
            </a:r>
          </a:p>
          <a:p>
            <a:pPr>
              <a:spcBef>
                <a:spcPct val="40000"/>
              </a:spcBef>
              <a:buSzPct val="115000"/>
            </a:pPr>
            <a:endParaRPr lang="de-DE" sz="1600" b="1" dirty="0">
              <a:sym typeface="Wingdings" pitchFamily="2" charset="2"/>
            </a:endParaRPr>
          </a:p>
          <a:p>
            <a:pPr algn="ctr">
              <a:spcBef>
                <a:spcPct val="40000"/>
              </a:spcBef>
              <a:buSzPct val="115000"/>
            </a:pPr>
            <a:r>
              <a:rPr lang="de-DE" sz="2800" b="1" dirty="0">
                <a:sym typeface="Wingdings" pitchFamily="2" charset="2"/>
              </a:rPr>
              <a:t>Schauen Sie sich die Schulungsvideos an!</a:t>
            </a:r>
            <a:endParaRPr lang="de-DE" sz="2800" dirty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346075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(6) Klausuranmeldung über Porta und Konsequenzen</a:t>
            </a:r>
          </a:p>
        </p:txBody>
      </p:sp>
      <p:grpSp>
        <p:nvGrpSpPr>
          <p:cNvPr id="253957" name="Group 5"/>
          <p:cNvGrpSpPr>
            <a:grpSpLocks/>
          </p:cNvGrpSpPr>
          <p:nvPr/>
        </p:nvGrpSpPr>
        <p:grpSpPr bwMode="auto">
          <a:xfrm>
            <a:off x="437356" y="5181490"/>
            <a:ext cx="8129587" cy="936625"/>
            <a:chOff x="413" y="3246"/>
            <a:chExt cx="5121" cy="649"/>
          </a:xfrm>
        </p:grpSpPr>
        <p:sp>
          <p:nvSpPr>
            <p:cNvPr id="19466" name="Rectangle 6"/>
            <p:cNvSpPr>
              <a:spLocks noChangeArrowheads="1"/>
            </p:cNvSpPr>
            <p:nvPr/>
          </p:nvSpPr>
          <p:spPr bwMode="auto">
            <a:xfrm>
              <a:off x="912" y="3246"/>
              <a:ext cx="4622" cy="649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609600" indent="-609600" algn="ctr">
                <a:lnSpc>
                  <a:spcPct val="110000"/>
                </a:lnSpc>
                <a:spcBef>
                  <a:spcPct val="50000"/>
                </a:spcBef>
                <a:buSzPct val="115000"/>
                <a:buFont typeface="Wingdings" pitchFamily="2" charset="2"/>
                <a:buNone/>
              </a:pPr>
              <a:r>
                <a:rPr lang="de-DE" b="1" i="1" dirty="0"/>
                <a:t>Für jede Klausur gilt:</a:t>
              </a:r>
              <a:r>
                <a:rPr lang="de-DE" b="1" dirty="0"/>
                <a:t/>
              </a:r>
              <a:br>
                <a:rPr lang="de-DE" b="1" dirty="0"/>
              </a:br>
              <a:r>
                <a:rPr lang="de-DE" b="1" dirty="0"/>
                <a:t>1. Anmelden – 2. Erscheinen – 3. Bearbeiten – 4. Bestehen</a:t>
              </a:r>
              <a:br>
                <a:rPr lang="de-DE" b="1" dirty="0"/>
              </a:br>
              <a:r>
                <a:rPr lang="de-DE" dirty="0"/>
                <a:t>bei Nicht-Bestehen: gehe zurück zu 1.</a:t>
              </a:r>
              <a:endParaRPr lang="de-DE" b="1" u="sng" dirty="0"/>
            </a:p>
          </p:txBody>
        </p:sp>
        <p:sp>
          <p:nvSpPr>
            <p:cNvPr id="253959" name="AutoShape 7"/>
            <p:cNvSpPr>
              <a:spLocks noChangeArrowheads="1"/>
            </p:cNvSpPr>
            <p:nvPr/>
          </p:nvSpPr>
          <p:spPr bwMode="auto">
            <a:xfrm>
              <a:off x="413" y="3416"/>
              <a:ext cx="374" cy="37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>
                <a:cs typeface="+mn-cs"/>
              </a:endParaRPr>
            </a:p>
          </p:txBody>
        </p:sp>
      </p:grpSp>
      <p:sp>
        <p:nvSpPr>
          <p:cNvPr id="253960" name="Oval 8"/>
          <p:cNvSpPr>
            <a:spLocks noChangeArrowheads="1"/>
          </p:cNvSpPr>
          <p:nvPr/>
        </p:nvSpPr>
        <p:spPr bwMode="auto">
          <a:xfrm>
            <a:off x="3545986" y="5400204"/>
            <a:ext cx="1692275" cy="499196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3965" name="AutoShape 13"/>
          <p:cNvSpPr>
            <a:spLocks noChangeArrowheads="1"/>
          </p:cNvSpPr>
          <p:nvPr/>
        </p:nvSpPr>
        <p:spPr bwMode="auto">
          <a:xfrm>
            <a:off x="460375" y="2163763"/>
            <a:ext cx="349250" cy="4794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de-DE">
              <a:cs typeface="+mn-cs"/>
            </a:endParaRPr>
          </a:p>
        </p:txBody>
      </p:sp>
      <p:sp>
        <p:nvSpPr>
          <p:cNvPr id="19465" name="Rectangle 6"/>
          <p:cNvSpPr>
            <a:spLocks noChangeArrowheads="1"/>
          </p:cNvSpPr>
          <p:nvPr/>
        </p:nvSpPr>
        <p:spPr bwMode="auto">
          <a:xfrm>
            <a:off x="923925" y="2214563"/>
            <a:ext cx="4384675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609600" indent="-609600" algn="ctr">
              <a:lnSpc>
                <a:spcPct val="110000"/>
              </a:lnSpc>
              <a:spcBef>
                <a:spcPct val="50000"/>
              </a:spcBef>
              <a:buSzPct val="115000"/>
              <a:buFont typeface="Wingdings" pitchFamily="2" charset="2"/>
              <a:buNone/>
            </a:pPr>
            <a:r>
              <a:rPr lang="de-DE" b="1" i="1">
                <a:sym typeface="Wingdings" pitchFamily="2" charset="2"/>
              </a:rPr>
              <a:t>u</a:t>
            </a:r>
            <a:r>
              <a:rPr lang="de-DE" b="1" i="1"/>
              <a:t>nbedingt Termine des HPA beachten!</a:t>
            </a:r>
            <a:endParaRPr lang="de-DE" b="1" u="sng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Anmeldeverfahren über Porta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2738" y="1387638"/>
            <a:ext cx="8839200" cy="3306396"/>
          </a:xfrm>
        </p:spPr>
        <p:txBody>
          <a:bodyPr/>
          <a:lstStyle/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Login in Porta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Auswahl „Mein Studium“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„Studienplaner“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Für Prüfungsanmeldung: </a:t>
            </a:r>
            <a:r>
              <a:rPr lang="de-DE" b="1" dirty="0"/>
              <a:t>Veranstaltungen ausblenden</a:t>
            </a:r>
            <a:r>
              <a:rPr lang="de-DE" dirty="0"/>
              <a:t> 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Prüfungen = goldener Stern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„anmelden“ anwählen und auf der neuen Seite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Häkchen bei „Ich akzeptiere“ setzen und „zustimmen“</a:t>
            </a:r>
          </a:p>
          <a:p>
            <a:pPr marL="457200" indent="-457200">
              <a:spcBef>
                <a:spcPct val="30000"/>
              </a:spcBef>
              <a:buFont typeface="+mj-lt"/>
              <a:buAutoNum type="arabicPeriod"/>
            </a:pPr>
            <a:r>
              <a:rPr lang="de-DE" dirty="0"/>
              <a:t>Nochmal „anmelden“ wählen</a:t>
            </a:r>
          </a:p>
        </p:txBody>
      </p:sp>
      <p:sp>
        <p:nvSpPr>
          <p:cNvPr id="5" name="Rechteck 4"/>
          <p:cNvSpPr/>
          <p:nvPr/>
        </p:nvSpPr>
        <p:spPr>
          <a:xfrm>
            <a:off x="222738" y="4695581"/>
            <a:ext cx="8440615" cy="168046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indent="0">
              <a:spcBef>
                <a:spcPct val="30000"/>
              </a:spcBef>
              <a:buNone/>
            </a:pPr>
            <a:r>
              <a:rPr lang="de-DE" sz="2400" b="1" dirty="0"/>
              <a:t>Anmeldung zur Prüfung und Anmeldung zur Veranstaltung sind zwei verschiedene Dinge!</a:t>
            </a:r>
          </a:p>
          <a:p>
            <a:pPr marL="0" indent="0">
              <a:spcBef>
                <a:spcPct val="30000"/>
              </a:spcBef>
              <a:buNone/>
            </a:pPr>
            <a:r>
              <a:rPr lang="de-DE" sz="2400" b="1" dirty="0"/>
              <a:t>Erzeugen Sie ein </a:t>
            </a:r>
            <a:r>
              <a:rPr lang="de-DE" sz="2400" b="1" dirty="0" err="1"/>
              <a:t>pdf</a:t>
            </a:r>
            <a:r>
              <a:rPr lang="de-DE" sz="2400" b="1" dirty="0"/>
              <a:t>-Dokument Ihrer Anmeldungen als Beleg unter „Meine Belegungen anzeigen“!</a:t>
            </a:r>
          </a:p>
        </p:txBody>
      </p:sp>
    </p:spTree>
    <p:extLst>
      <p:ext uri="{BB962C8B-B14F-4D97-AF65-F5344CB8AC3E}">
        <p14:creationId xmlns="" xmlns:p14="http://schemas.microsoft.com/office/powerpoint/2010/main" val="2625528150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82600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Rechtsfolgen einer Anmeldung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08125"/>
            <a:ext cx="8839200" cy="2462213"/>
          </a:xfrm>
        </p:spPr>
        <p:txBody>
          <a:bodyPr/>
          <a:lstStyle/>
          <a:p>
            <a:pPr marL="365125" indent="-365125" eaLnBrk="1" hangingPunct="1">
              <a:lnSpc>
                <a:spcPct val="100000"/>
              </a:lnSpc>
            </a:pPr>
            <a:r>
              <a:rPr lang="de-DE" sz="1800"/>
              <a:t>mit der Anmeldung zum 1. Versuch in einem Klausur-Prüfungsfach beginnt das konkrete Teil-</a:t>
            </a:r>
            <a:r>
              <a:rPr lang="de-DE" sz="1800" b="1" i="1"/>
              <a:t>Prüfungsrechtsverhältnis</a:t>
            </a:r>
            <a:r>
              <a:rPr lang="de-DE" sz="1800"/>
              <a:t>:</a:t>
            </a:r>
          </a:p>
          <a:p>
            <a:pPr marL="1158875" lvl="1" indent="-528638" eaLnBrk="1" hangingPunct="1">
              <a:lnSpc>
                <a:spcPct val="100000"/>
              </a:lnSpc>
              <a:buFontTx/>
              <a:buAutoNum type="alphaLcParenR"/>
            </a:pPr>
            <a:r>
              <a:rPr lang="de-DE" sz="1800"/>
              <a:t>es endet mit dem Bestehen der Klausur</a:t>
            </a:r>
          </a:p>
          <a:p>
            <a:pPr marL="1158875" lvl="1" indent="-528638" eaLnBrk="1" hangingPunct="1">
              <a:lnSpc>
                <a:spcPct val="100000"/>
              </a:lnSpc>
              <a:buFontTx/>
              <a:buAutoNum type="alphaLcParenR"/>
            </a:pPr>
            <a:r>
              <a:rPr lang="de-DE" sz="1800" u="sng"/>
              <a:t>es besteht fort:</a:t>
            </a:r>
          </a:p>
          <a:p>
            <a:pPr marL="1158875" lvl="1" indent="-528638"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de-DE" sz="1800"/>
              <a:t>infolge Nicht-Bestehens = 1. Fehlversuch</a:t>
            </a:r>
          </a:p>
          <a:p>
            <a:pPr marL="1158875" lvl="1" indent="-528638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de-DE" sz="1800"/>
              <a:t>infolge anerkannten Rücktritts (z. B. Erkrankung und Attest)</a:t>
            </a:r>
          </a:p>
          <a:p>
            <a:pPr marL="1158875" lvl="1" indent="-528638" eaLnBrk="1" hangingPunct="1">
              <a:lnSpc>
                <a:spcPct val="100000"/>
              </a:lnSpc>
              <a:buFont typeface="Wingdings" pitchFamily="2" charset="2"/>
              <a:buChar char="Ø"/>
            </a:pPr>
            <a:r>
              <a:rPr lang="de-DE" sz="1800"/>
              <a:t>infolge eines Ordnungsverstosses (5,0)</a:t>
            </a:r>
          </a:p>
          <a:p>
            <a:pPr marL="365125" indent="-365125" eaLnBrk="1" hangingPunct="1">
              <a:lnSpc>
                <a:spcPct val="100000"/>
              </a:lnSpc>
              <a:buFont typeface="Wingdings" pitchFamily="2" charset="2"/>
              <a:buNone/>
            </a:pPr>
            <a:endParaRPr lang="de-DE" sz="1800"/>
          </a:p>
          <a:p>
            <a:pPr marL="365125" indent="-365125" eaLnBrk="1" hangingPunct="1">
              <a:lnSpc>
                <a:spcPct val="100000"/>
              </a:lnSpc>
              <a:buFont typeface="Wingdings" pitchFamily="2" charset="2"/>
              <a:buNone/>
            </a:pPr>
            <a:endParaRPr lang="de-DE" sz="1800"/>
          </a:p>
        </p:txBody>
      </p:sp>
      <p:grpSp>
        <p:nvGrpSpPr>
          <p:cNvPr id="201738" name="Group 10"/>
          <p:cNvGrpSpPr>
            <a:grpSpLocks/>
          </p:cNvGrpSpPr>
          <p:nvPr/>
        </p:nvGrpSpPr>
        <p:grpSpPr bwMode="auto">
          <a:xfrm>
            <a:off x="719138" y="4137025"/>
            <a:ext cx="7929562" cy="704850"/>
            <a:chOff x="453" y="2606"/>
            <a:chExt cx="4967" cy="444"/>
          </a:xfrm>
        </p:grpSpPr>
        <p:sp>
          <p:nvSpPr>
            <p:cNvPr id="20488" name="Text Box 5"/>
            <p:cNvSpPr txBox="1">
              <a:spLocks noChangeArrowheads="1"/>
            </p:cNvSpPr>
            <p:nvPr/>
          </p:nvSpPr>
          <p:spPr bwMode="auto">
            <a:xfrm>
              <a:off x="1047" y="2606"/>
              <a:ext cx="4373" cy="44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50000"/>
                </a:spcBef>
              </a:pPr>
              <a:r>
                <a:rPr lang="de-DE" b="1"/>
                <a:t> Die Anmeldung zur Klausur ist rechtsverbindlich</a:t>
              </a:r>
              <a:br>
                <a:rPr lang="de-DE" b="1"/>
              </a:br>
              <a:r>
                <a:rPr lang="de-DE" b="1"/>
                <a:t>und kann weit in die Zukunft reichen!</a:t>
              </a:r>
            </a:p>
          </p:txBody>
        </p:sp>
        <p:sp>
          <p:nvSpPr>
            <p:cNvPr id="20489" name="AutoShape 7"/>
            <p:cNvSpPr>
              <a:spLocks noChangeArrowheads="1"/>
            </p:cNvSpPr>
            <p:nvPr/>
          </p:nvSpPr>
          <p:spPr bwMode="auto">
            <a:xfrm>
              <a:off x="453" y="2636"/>
              <a:ext cx="374" cy="37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01739" name="Group 11"/>
          <p:cNvGrpSpPr>
            <a:grpSpLocks/>
          </p:cNvGrpSpPr>
          <p:nvPr/>
        </p:nvGrpSpPr>
        <p:grpSpPr bwMode="auto">
          <a:xfrm>
            <a:off x="728663" y="5051425"/>
            <a:ext cx="7924800" cy="1174750"/>
            <a:chOff x="459" y="3182"/>
            <a:chExt cx="4964" cy="740"/>
          </a:xfrm>
        </p:grpSpPr>
        <p:sp>
          <p:nvSpPr>
            <p:cNvPr id="20486" name="Text Box 8"/>
            <p:cNvSpPr txBox="1">
              <a:spLocks noChangeArrowheads="1"/>
            </p:cNvSpPr>
            <p:nvPr/>
          </p:nvSpPr>
          <p:spPr bwMode="auto">
            <a:xfrm>
              <a:off x="1049" y="3182"/>
              <a:ext cx="4374" cy="7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r>
                <a:rPr lang="de-DE"/>
                <a:t>  Das </a:t>
              </a:r>
              <a:r>
                <a:rPr lang="de-DE" b="1" i="1"/>
                <a:t>Aufschieben</a:t>
              </a:r>
              <a:r>
                <a:rPr lang="de-DE"/>
                <a:t> der Anmeldung zum 1. Versuch ist prüfungs-</a:t>
              </a:r>
              <a:br>
                <a:rPr lang="de-DE"/>
              </a:br>
              <a:r>
                <a:rPr lang="de-DE"/>
                <a:t>   rechtlich </a:t>
              </a:r>
              <a:r>
                <a:rPr lang="de-DE" b="1" i="1"/>
                <a:t>unschädlich </a:t>
              </a:r>
              <a:r>
                <a:rPr lang="de-DE"/>
                <a:t>(aber Regelstudienzeit beachten!).</a:t>
              </a:r>
            </a:p>
            <a:p>
              <a:pPr eaLnBrk="1" hangingPunct="1">
                <a:lnSpc>
                  <a:spcPct val="90000"/>
                </a:lnSpc>
                <a:spcBef>
                  <a:spcPct val="30000"/>
                </a:spcBef>
                <a:buFontTx/>
                <a:buChar char="•"/>
              </a:pPr>
              <a:r>
                <a:rPr lang="de-DE"/>
                <a:t>  Das </a:t>
              </a:r>
              <a:r>
                <a:rPr lang="de-DE" b="1" i="1"/>
                <a:t>Nicht-Anmelden </a:t>
              </a:r>
              <a:r>
                <a:rPr lang="de-DE"/>
                <a:t>zum 2. Versuch bedeutet den</a:t>
              </a:r>
              <a:br>
                <a:rPr lang="de-DE"/>
              </a:br>
              <a:r>
                <a:rPr lang="de-DE"/>
                <a:t>    </a:t>
              </a:r>
              <a:r>
                <a:rPr lang="de-DE" b="1" i="1"/>
                <a:t>zweiten Fehlversuch</a:t>
              </a:r>
              <a:r>
                <a:rPr lang="de-DE"/>
                <a:t>.</a:t>
              </a:r>
            </a:p>
          </p:txBody>
        </p:sp>
        <p:sp>
          <p:nvSpPr>
            <p:cNvPr id="20487" name="AutoShape 9"/>
            <p:cNvSpPr>
              <a:spLocks noChangeArrowheads="1"/>
            </p:cNvSpPr>
            <p:nvPr/>
          </p:nvSpPr>
          <p:spPr bwMode="auto">
            <a:xfrm>
              <a:off x="459" y="3342"/>
              <a:ext cx="374" cy="37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776288"/>
            <a:ext cx="7864475" cy="1016000"/>
          </a:xfrm>
        </p:spPr>
        <p:txBody>
          <a:bodyPr/>
          <a:lstStyle/>
          <a:p>
            <a:pPr algn="ctr" eaLnBrk="1" hangingPunct="1"/>
            <a:r>
              <a:rPr lang="de-DE" sz="3200"/>
              <a:t>Die integrierten Bachelor-Studiengänge WiSo in Trier</a:t>
            </a:r>
            <a:endParaRPr lang="de-DE" sz="1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887413" y="1957388"/>
            <a:ext cx="7604125" cy="41481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41388" y="2057400"/>
            <a:ext cx="7416800" cy="413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b="1" dirty="0"/>
              <a:t>Vorbemerkung und Profil der BA-Studiengänge</a:t>
            </a:r>
            <a:endParaRPr lang="de-DE" sz="2000" b="1" dirty="0">
              <a:latin typeface="Arial Narrow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Der Aufbau der integrierten BA-Studiengänge in Trier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Studienverlaufsplanung und Stundenplan für das 1. Fachsemester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Spezialisierungsstudium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Auslandsstudium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Prüfungsrecht und Prüfungslogik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Klausuranmeldung und Konsequenzen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de-DE" sz="2000" b="1" dirty="0">
              <a:latin typeface="Arial Narrow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de-DE" sz="2000" b="1" dirty="0">
                <a:latin typeface="Arial Narrow" pitchFamily="34" charset="0"/>
              </a:rPr>
              <a:t>Informationen im Internet                 </a:t>
            </a:r>
            <a:r>
              <a:rPr lang="de-DE" sz="2400" b="1" dirty="0">
                <a:latin typeface="Arial Narrow" pitchFamily="34" charset="0"/>
                <a:hlinkClick r:id="rId2"/>
              </a:rPr>
              <a:t>www.pa-wiso.uni-trier.de</a:t>
            </a:r>
            <a:endParaRPr lang="de-DE" sz="2400" b="1" dirty="0">
              <a:latin typeface="Arial Narrow" pitchFamily="34" charset="0"/>
            </a:endParaRPr>
          </a:p>
          <a:p>
            <a:pPr eaLnBrk="1" hangingPunct="1">
              <a:lnSpc>
                <a:spcPct val="35000"/>
              </a:lnSpc>
            </a:pPr>
            <a:r>
              <a:rPr lang="de-DE" sz="2400" b="1" dirty="0">
                <a:latin typeface="Arial Narrow" pitchFamily="34" charset="0"/>
              </a:rPr>
              <a:t> </a:t>
            </a:r>
          </a:p>
        </p:txBody>
      </p:sp>
      <p:sp>
        <p:nvSpPr>
          <p:cNvPr id="217093" name="AutoShape 5"/>
          <p:cNvSpPr>
            <a:spLocks noChangeArrowheads="1"/>
          </p:cNvSpPr>
          <p:nvPr/>
        </p:nvSpPr>
        <p:spPr bwMode="auto">
          <a:xfrm>
            <a:off x="4049713" y="5605463"/>
            <a:ext cx="711200" cy="392112"/>
          </a:xfrm>
          <a:prstGeom prst="rightArrow">
            <a:avLst>
              <a:gd name="adj1" fmla="val 50000"/>
              <a:gd name="adj2" fmla="val 45344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2" name="Group 12"/>
          <p:cNvGrpSpPr>
            <a:grpSpLocks/>
          </p:cNvGrpSpPr>
          <p:nvPr/>
        </p:nvGrpSpPr>
        <p:grpSpPr bwMode="auto">
          <a:xfrm>
            <a:off x="393700" y="2943225"/>
            <a:ext cx="8220075" cy="3290888"/>
            <a:chOff x="248" y="1854"/>
            <a:chExt cx="5178" cy="2073"/>
          </a:xfrm>
        </p:grpSpPr>
        <p:sp>
          <p:nvSpPr>
            <p:cNvPr id="21513" name="Oval 3"/>
            <p:cNvSpPr>
              <a:spLocks noChangeArrowheads="1"/>
            </p:cNvSpPr>
            <p:nvPr/>
          </p:nvSpPr>
          <p:spPr bwMode="auto">
            <a:xfrm>
              <a:off x="248" y="1854"/>
              <a:ext cx="2008" cy="52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4" name="Line 4"/>
            <p:cNvSpPr>
              <a:spLocks noChangeShapeType="1"/>
            </p:cNvSpPr>
            <p:nvPr/>
          </p:nvSpPr>
          <p:spPr bwMode="auto">
            <a:xfrm>
              <a:off x="1232" y="2384"/>
              <a:ext cx="0" cy="32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15" name="Text Box 5"/>
            <p:cNvSpPr txBox="1">
              <a:spLocks noChangeArrowheads="1"/>
            </p:cNvSpPr>
            <p:nvPr/>
          </p:nvSpPr>
          <p:spPr bwMode="auto">
            <a:xfrm>
              <a:off x="522" y="2822"/>
              <a:ext cx="4904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dirty="0"/>
                <a:t>Wird bei zureichendem (triftigem) Grund (z. B. Krankheit, Erkrankung) als Rücktritt anerkannt. Die Erkrankung muss dem Hochschulprüfungsamt </a:t>
              </a:r>
              <a:r>
                <a:rPr lang="de-DE" b="1" i="1" dirty="0"/>
                <a:t>unverzüglich</a:t>
              </a:r>
              <a:r>
                <a:rPr lang="de-DE" dirty="0"/>
                <a:t>, spätestens bis zum 3. Tag, schriftlich angezeigt werden. Der Inhalt des Attests muss die Erkrankung glaubhaft machen. Das Urteil des Arztes muss die </a:t>
              </a:r>
              <a:r>
                <a:rPr lang="de-DE" b="1" i="1" u="sng" dirty="0"/>
                <a:t>Prüfungsunfähigkeit</a:t>
              </a:r>
              <a:r>
                <a:rPr lang="de-DE" b="1" i="1" dirty="0"/>
                <a:t> </a:t>
              </a:r>
              <a:r>
                <a:rPr lang="de-DE" dirty="0"/>
                <a:t>erkennen lassen. Das Attest muss am Tag der Prüfung ausgestellt werden.</a:t>
              </a:r>
            </a:p>
          </p:txBody>
        </p:sp>
      </p:grpSp>
      <p:sp>
        <p:nvSpPr>
          <p:cNvPr id="2150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/>
              <a:t>Prüfungsrecht für schriftliche Prüfungen (Klausuren)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1317625"/>
            <a:ext cx="8839200" cy="4537075"/>
          </a:xfrm>
        </p:spPr>
        <p:txBody>
          <a:bodyPr/>
          <a:lstStyle/>
          <a:p>
            <a:pPr marL="365125" indent="-365125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de-DE" sz="2000" b="1" u="sng" dirty="0"/>
              <a:t>Sechs verschiedene Sachverhalte:</a:t>
            </a:r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Zumindest ausreichend bearbeitet </a:t>
            </a:r>
            <a:r>
              <a:rPr lang="de-DE" sz="1800" dirty="0">
                <a:sym typeface="Wingdings" pitchFamily="2" charset="2"/>
              </a:rPr>
              <a:t> </a:t>
            </a:r>
            <a:r>
              <a:rPr lang="de-DE" sz="1800" dirty="0">
                <a:sym typeface="Symbol" pitchFamily="18" charset="2"/>
              </a:rPr>
              <a:t></a:t>
            </a:r>
            <a:r>
              <a:rPr lang="de-DE" sz="1800" dirty="0"/>
              <a:t> 4,0 bestanden</a:t>
            </a:r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nicht ausreichend bearbeitet </a:t>
            </a:r>
            <a:r>
              <a:rPr lang="de-DE" sz="1800" dirty="0">
                <a:sym typeface="Wingdings" pitchFamily="2" charset="2"/>
              </a:rPr>
              <a:t> </a:t>
            </a:r>
            <a:r>
              <a:rPr lang="de-DE" sz="1800" dirty="0"/>
              <a:t>&gt; 4,0 nicht bestanden</a:t>
            </a:r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nicht bearbeitet </a:t>
            </a:r>
            <a:r>
              <a:rPr lang="de-DE" sz="1800" dirty="0">
                <a:sym typeface="Wingdings" pitchFamily="2" charset="2"/>
              </a:rPr>
              <a:t> 5,0 nicht bestanden</a:t>
            </a:r>
            <a:endParaRPr lang="de-DE" sz="1800" dirty="0"/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Täuschungsversuch </a:t>
            </a:r>
            <a:r>
              <a:rPr lang="de-DE" sz="1800" dirty="0">
                <a:sym typeface="Wingdings" pitchFamily="2" charset="2"/>
              </a:rPr>
              <a:t> 5,0 nicht bestanden</a:t>
            </a:r>
            <a:endParaRPr lang="de-DE" sz="1800" dirty="0"/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vorzeitiger Abbruch</a:t>
            </a:r>
          </a:p>
          <a:p>
            <a:pPr marL="365125" indent="-365125" eaLnBrk="1" hangingPunct="1">
              <a:lnSpc>
                <a:spcPct val="90000"/>
              </a:lnSpc>
              <a:spcBef>
                <a:spcPct val="30000"/>
              </a:spcBef>
              <a:buFontTx/>
              <a:buAutoNum type="arabicPeriod"/>
            </a:pPr>
            <a:r>
              <a:rPr lang="de-DE" sz="1800" dirty="0"/>
              <a:t>Versäumnis der Klausur</a:t>
            </a:r>
          </a:p>
        </p:txBody>
      </p:sp>
      <p:grpSp>
        <p:nvGrpSpPr>
          <p:cNvPr id="204814" name="Group 14"/>
          <p:cNvGrpSpPr>
            <a:grpSpLocks/>
          </p:cNvGrpSpPr>
          <p:nvPr/>
        </p:nvGrpSpPr>
        <p:grpSpPr bwMode="auto">
          <a:xfrm>
            <a:off x="4914900" y="2493990"/>
            <a:ext cx="4229100" cy="1573213"/>
            <a:chOff x="3096" y="1656"/>
            <a:chExt cx="2664" cy="991"/>
          </a:xfrm>
        </p:grpSpPr>
        <p:sp>
          <p:nvSpPr>
            <p:cNvPr id="21510" name="AutoShape 8"/>
            <p:cNvSpPr>
              <a:spLocks/>
            </p:cNvSpPr>
            <p:nvPr/>
          </p:nvSpPr>
          <p:spPr bwMode="auto">
            <a:xfrm>
              <a:off x="3096" y="1656"/>
              <a:ext cx="192" cy="694"/>
            </a:xfrm>
            <a:prstGeom prst="rightBrace">
              <a:avLst>
                <a:gd name="adj1" fmla="val 301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11" name="Text Box 9"/>
            <p:cNvSpPr txBox="1">
              <a:spLocks noChangeArrowheads="1"/>
            </p:cNvSpPr>
            <p:nvPr/>
          </p:nvSpPr>
          <p:spPr bwMode="auto">
            <a:xfrm>
              <a:off x="3218" y="1666"/>
              <a:ext cx="2542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de-DE" b="1" dirty="0"/>
                <a:t>5,0;  Ordnungsverstoß gem.</a:t>
              </a:r>
              <a:br>
                <a:rPr lang="de-DE" b="1" dirty="0"/>
              </a:br>
              <a:r>
                <a:rPr lang="de-DE" b="1" dirty="0"/>
                <a:t>        §18 Allg. BA-PO</a:t>
              </a:r>
            </a:p>
          </p:txBody>
        </p:sp>
        <p:sp>
          <p:nvSpPr>
            <p:cNvPr id="21512" name="Text Box 10"/>
            <p:cNvSpPr txBox="1">
              <a:spLocks noChangeArrowheads="1"/>
            </p:cNvSpPr>
            <p:nvPr/>
          </p:nvSpPr>
          <p:spPr bwMode="auto">
            <a:xfrm>
              <a:off x="3288" y="2046"/>
              <a:ext cx="2376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buFontTx/>
                <a:buChar char="-"/>
              </a:pPr>
              <a:r>
                <a:rPr lang="de-DE" sz="1400" dirty="0"/>
                <a:t> </a:t>
              </a:r>
              <a:r>
                <a:rPr lang="de-DE" sz="1400" b="1" dirty="0"/>
                <a:t>Nicht-Erscheinen </a:t>
              </a:r>
              <a:r>
                <a:rPr lang="de-DE" sz="1400" dirty="0"/>
                <a:t>ohne </a:t>
              </a:r>
              <a:r>
                <a:rPr lang="de-DE" sz="1400" dirty="0" err="1"/>
                <a:t>trifftigen</a:t>
              </a:r>
              <a:r>
                <a:rPr lang="de-DE" sz="1400" dirty="0"/>
                <a:t> Grund</a:t>
              </a:r>
            </a:p>
            <a:p>
              <a:pPr eaLnBrk="1" hangingPunct="1">
                <a:buFontTx/>
                <a:buChar char="-"/>
              </a:pPr>
              <a:r>
                <a:rPr lang="de-DE" sz="1400" dirty="0"/>
                <a:t> Täuschung</a:t>
              </a:r>
            </a:p>
            <a:p>
              <a:pPr eaLnBrk="1" hangingPunct="1">
                <a:buFontTx/>
                <a:buChar char="-"/>
              </a:pPr>
              <a:r>
                <a:rPr lang="de-DE" sz="1400" dirty="0"/>
                <a:t> Störung des Prüfungsablaufs</a:t>
              </a:r>
            </a:p>
            <a:p>
              <a:pPr eaLnBrk="1" hangingPunct="1">
                <a:buFontTx/>
                <a:buChar char="-"/>
              </a:pPr>
              <a:r>
                <a:rPr lang="de-DE" sz="1400" dirty="0"/>
                <a:t> kann auch weitergehend geahndet werden</a:t>
              </a: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4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45906"/>
            <a:ext cx="8839200" cy="838200"/>
          </a:xfrm>
        </p:spPr>
        <p:txBody>
          <a:bodyPr/>
          <a:lstStyle/>
          <a:p>
            <a:pPr eaLnBrk="1" hangingPunct="1"/>
            <a:r>
              <a:rPr lang="de-DE" sz="2800" dirty="0"/>
              <a:t>Abfolge von Klausurterminen bei Fehlversuchen</a:t>
            </a:r>
          </a:p>
        </p:txBody>
      </p:sp>
      <p:sp>
        <p:nvSpPr>
          <p:cNvPr id="22531" name="Rectangle 15"/>
          <p:cNvSpPr>
            <a:spLocks noChangeArrowheads="1"/>
          </p:cNvSpPr>
          <p:nvPr/>
        </p:nvSpPr>
        <p:spPr bwMode="auto">
          <a:xfrm>
            <a:off x="476250" y="3178895"/>
            <a:ext cx="1993900" cy="72231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/>
              <a:t>1. Versuch</a:t>
            </a:r>
          </a:p>
        </p:txBody>
      </p:sp>
      <p:sp>
        <p:nvSpPr>
          <p:cNvPr id="22532" name="Text Box 27"/>
          <p:cNvSpPr txBox="1">
            <a:spLocks noChangeArrowheads="1"/>
          </p:cNvSpPr>
          <p:nvPr/>
        </p:nvSpPr>
        <p:spPr bwMode="auto">
          <a:xfrm>
            <a:off x="431800" y="4004395"/>
            <a:ext cx="21367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de-DE" sz="1600" b="1" dirty="0"/>
              <a:t>Bestanden wenn: </a:t>
            </a:r>
            <a:r>
              <a:rPr lang="de-DE" sz="1600" dirty="0"/>
              <a:t>Note mindestens 4,0</a:t>
            </a:r>
          </a:p>
        </p:txBody>
      </p:sp>
      <p:sp>
        <p:nvSpPr>
          <p:cNvPr id="22533" name="Rectangle 41"/>
          <p:cNvSpPr>
            <a:spLocks noChangeArrowheads="1"/>
          </p:cNvSpPr>
          <p:nvPr/>
        </p:nvSpPr>
        <p:spPr bwMode="auto">
          <a:xfrm>
            <a:off x="469900" y="2099395"/>
            <a:ext cx="1993900" cy="84296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sz="1400" b="1" dirty="0"/>
              <a:t>1. Termin:</a:t>
            </a:r>
            <a:br>
              <a:rPr lang="de-DE" sz="1400" b="1" dirty="0"/>
            </a:br>
            <a:r>
              <a:rPr lang="de-DE" sz="1400" b="1" dirty="0"/>
              <a:t>     Februar/März 2018</a:t>
            </a:r>
          </a:p>
        </p:txBody>
      </p:sp>
      <p:grpSp>
        <p:nvGrpSpPr>
          <p:cNvPr id="203826" name="Group 50"/>
          <p:cNvGrpSpPr>
            <a:grpSpLocks/>
          </p:cNvGrpSpPr>
          <p:nvPr/>
        </p:nvGrpSpPr>
        <p:grpSpPr bwMode="auto">
          <a:xfrm>
            <a:off x="2468563" y="2099395"/>
            <a:ext cx="2509837" cy="1803400"/>
            <a:chOff x="1425" y="862"/>
            <a:chExt cx="1581" cy="1136"/>
          </a:xfrm>
        </p:grpSpPr>
        <p:sp>
          <p:nvSpPr>
            <p:cNvPr id="22547" name="Rectangle 17"/>
            <p:cNvSpPr>
              <a:spLocks noChangeArrowheads="1"/>
            </p:cNvSpPr>
            <p:nvPr/>
          </p:nvSpPr>
          <p:spPr bwMode="auto">
            <a:xfrm>
              <a:off x="1734" y="1542"/>
              <a:ext cx="1256" cy="45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dirty="0"/>
                <a:t>2. Versuch zum</a:t>
              </a:r>
            </a:p>
            <a:p>
              <a:pPr algn="ctr"/>
              <a:r>
                <a:rPr lang="de-DE" dirty="0"/>
                <a:t> 2. Termin</a:t>
              </a:r>
            </a:p>
          </p:txBody>
        </p:sp>
        <p:sp>
          <p:nvSpPr>
            <p:cNvPr id="22548" name="Rectangle 42"/>
            <p:cNvSpPr>
              <a:spLocks noChangeArrowheads="1"/>
            </p:cNvSpPr>
            <p:nvPr/>
          </p:nvSpPr>
          <p:spPr bwMode="auto">
            <a:xfrm>
              <a:off x="1740" y="862"/>
              <a:ext cx="1266" cy="53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sz="1400" b="1" dirty="0"/>
                <a:t>2. Termin:</a:t>
              </a:r>
            </a:p>
            <a:p>
              <a:r>
                <a:rPr lang="de-DE" sz="1400" b="1" dirty="0"/>
                <a:t>      Mai (vorgezogen)</a:t>
              </a:r>
              <a:br>
                <a:rPr lang="de-DE" sz="1400" b="1" dirty="0"/>
              </a:br>
              <a:r>
                <a:rPr lang="de-DE" sz="1400" b="1" dirty="0"/>
                <a:t> bzw.</a:t>
              </a:r>
              <a:br>
                <a:rPr lang="de-DE" sz="1400" b="1" dirty="0"/>
              </a:br>
              <a:r>
                <a:rPr lang="de-DE" sz="1400" b="1" dirty="0"/>
                <a:t>     Juli/August 2018</a:t>
              </a:r>
            </a:p>
          </p:txBody>
        </p:sp>
        <p:sp>
          <p:nvSpPr>
            <p:cNvPr id="22549" name="Line 45"/>
            <p:cNvSpPr>
              <a:spLocks noChangeShapeType="1"/>
            </p:cNvSpPr>
            <p:nvPr/>
          </p:nvSpPr>
          <p:spPr bwMode="auto">
            <a:xfrm>
              <a:off x="1425" y="1230"/>
              <a:ext cx="29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550" name="Line 46"/>
            <p:cNvSpPr>
              <a:spLocks noChangeShapeType="1"/>
            </p:cNvSpPr>
            <p:nvPr/>
          </p:nvSpPr>
          <p:spPr bwMode="auto">
            <a:xfrm>
              <a:off x="1431" y="1766"/>
              <a:ext cx="29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3828" name="Group 52"/>
          <p:cNvGrpSpPr>
            <a:grpSpLocks/>
          </p:cNvGrpSpPr>
          <p:nvPr/>
        </p:nvGrpSpPr>
        <p:grpSpPr bwMode="auto">
          <a:xfrm>
            <a:off x="5129213" y="2070395"/>
            <a:ext cx="2995612" cy="869950"/>
            <a:chOff x="3101" y="862"/>
            <a:chExt cx="1887" cy="548"/>
          </a:xfrm>
        </p:grpSpPr>
        <p:sp>
          <p:nvSpPr>
            <p:cNvPr id="22545" name="Rectangle 44"/>
            <p:cNvSpPr>
              <a:spLocks noChangeArrowheads="1"/>
            </p:cNvSpPr>
            <p:nvPr/>
          </p:nvSpPr>
          <p:spPr bwMode="auto">
            <a:xfrm>
              <a:off x="3526" y="862"/>
              <a:ext cx="1462" cy="54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de-DE" sz="1400" b="1" dirty="0"/>
                <a:t>3. Termin:</a:t>
              </a:r>
            </a:p>
            <a:p>
              <a:r>
                <a:rPr lang="de-DE" sz="1400" b="1" dirty="0"/>
                <a:t>     Nov./Dez. (vorgezogen)</a:t>
              </a:r>
            </a:p>
            <a:p>
              <a:r>
                <a:rPr lang="de-DE" sz="1400" b="1" dirty="0"/>
                <a:t>bzw.</a:t>
              </a:r>
              <a:br>
                <a:rPr lang="de-DE" sz="1400" b="1" dirty="0"/>
              </a:br>
              <a:r>
                <a:rPr lang="de-DE" sz="1400" b="1" dirty="0"/>
                <a:t>     Februar/März 2018</a:t>
              </a:r>
            </a:p>
          </p:txBody>
        </p:sp>
        <p:sp>
          <p:nvSpPr>
            <p:cNvPr id="22546" name="Line 47"/>
            <p:cNvSpPr>
              <a:spLocks noChangeShapeType="1"/>
            </p:cNvSpPr>
            <p:nvPr/>
          </p:nvSpPr>
          <p:spPr bwMode="auto">
            <a:xfrm>
              <a:off x="3101" y="1226"/>
              <a:ext cx="29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" name="Rectangle 26"/>
          <p:cNvSpPr>
            <a:spLocks noChangeArrowheads="1"/>
          </p:cNvSpPr>
          <p:nvPr/>
        </p:nvSpPr>
        <p:spPr bwMode="auto">
          <a:xfrm>
            <a:off x="2933700" y="4886793"/>
            <a:ext cx="5490772" cy="1022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b="1" dirty="0"/>
              <a:t>Anmeldung vergessen oder zu spät! = 5,0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5824690" y="3181395"/>
            <a:ext cx="1993900" cy="7239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3. Versuch zum</a:t>
            </a:r>
          </a:p>
          <a:p>
            <a:pPr algn="ctr"/>
            <a:r>
              <a:rPr lang="de-DE" dirty="0"/>
              <a:t> 3. Termin</a:t>
            </a:r>
          </a:p>
        </p:txBody>
      </p:sp>
      <p:sp>
        <p:nvSpPr>
          <p:cNvPr id="23" name="Line 47"/>
          <p:cNvSpPr>
            <a:spLocks noChangeShapeType="1"/>
          </p:cNvSpPr>
          <p:nvPr/>
        </p:nvSpPr>
        <p:spPr bwMode="auto">
          <a:xfrm>
            <a:off x="5131713" y="3505175"/>
            <a:ext cx="4651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861328" y="3998539"/>
            <a:ext cx="21367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de-DE" sz="1600" b="1" dirty="0"/>
              <a:t>Bestanden wenn: </a:t>
            </a:r>
            <a:r>
              <a:rPr lang="de-DE" sz="1600" dirty="0"/>
              <a:t>Note mindestens 4,0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5736711" y="3992913"/>
            <a:ext cx="21367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de-DE" sz="1600" b="1" dirty="0"/>
              <a:t>Bestanden wenn: </a:t>
            </a:r>
            <a:r>
              <a:rPr lang="de-DE" sz="1600" dirty="0"/>
              <a:t>Note mindestens 4,0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26" y="1304543"/>
            <a:ext cx="7910459" cy="507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525" y="387350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(8) Informationen im Internet:   </a:t>
            </a:r>
            <a:r>
              <a:rPr lang="de-DE" dirty="0">
                <a:hlinkClick r:id="rId3"/>
              </a:rPr>
              <a:t>www.pa-wiso.uni-trier.de</a:t>
            </a:r>
            <a:r>
              <a:rPr lang="de-DE" dirty="0"/>
              <a:t> </a:t>
            </a:r>
          </a:p>
        </p:txBody>
      </p:sp>
      <p:sp>
        <p:nvSpPr>
          <p:cNvPr id="260100" name="AutoShape 4"/>
          <p:cNvSpPr>
            <a:spLocks noChangeArrowheads="1"/>
          </p:cNvSpPr>
          <p:nvPr/>
        </p:nvSpPr>
        <p:spPr bwMode="auto">
          <a:xfrm>
            <a:off x="2069243" y="4227689"/>
            <a:ext cx="881063" cy="441325"/>
          </a:xfrm>
          <a:prstGeom prst="leftArrow">
            <a:avLst>
              <a:gd name="adj1" fmla="val 50000"/>
              <a:gd name="adj2" fmla="val 4991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Prüfungsausschuss </a:t>
            </a:r>
            <a:r>
              <a:rPr lang="de-DE" dirty="0" err="1"/>
              <a:t>WiSo</a:t>
            </a:r>
            <a:r>
              <a:rPr lang="de-DE" dirty="0"/>
              <a:t> des FB IV (§5 </a:t>
            </a:r>
            <a:r>
              <a:rPr lang="de-DE" dirty="0" err="1"/>
              <a:t>FachPO</a:t>
            </a:r>
            <a:r>
              <a:rPr lang="de-DE" dirty="0"/>
              <a:t>):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04925"/>
            <a:ext cx="8289925" cy="4872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40000"/>
              </a:spcBef>
            </a:pPr>
            <a:r>
              <a:rPr lang="de-DE" sz="1800" b="1" dirty="0"/>
              <a:t> Zusammensetzung: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/>
              <a:t> </a:t>
            </a:r>
            <a:r>
              <a:rPr lang="de-DE" sz="1600" i="1" dirty="0"/>
              <a:t>Professoren</a:t>
            </a:r>
            <a:r>
              <a:rPr lang="de-DE" sz="1600" dirty="0"/>
              <a:t>:</a:t>
            </a:r>
            <a:br>
              <a:rPr lang="de-DE" sz="1600" dirty="0"/>
            </a:br>
            <a:r>
              <a:rPr lang="de-DE" sz="1600" dirty="0"/>
              <a:t> Univ.-Prof. Dr. Wolz (BWL)</a:t>
            </a:r>
            <a:br>
              <a:rPr lang="de-DE" sz="1600" dirty="0"/>
            </a:br>
            <a:r>
              <a:rPr lang="de-DE" sz="1600" dirty="0"/>
              <a:t> Univ.-Prof. Dr. Christian Bauer (VWL; Vorsitzender)</a:t>
            </a:r>
            <a:br>
              <a:rPr lang="de-DE" sz="1600" dirty="0"/>
            </a:br>
            <a:r>
              <a:rPr lang="de-DE" sz="1600" dirty="0"/>
              <a:t> Univ.-Prof. Dr. Johannes Kopp (Soziologie)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i="1" dirty="0"/>
              <a:t>Wissenschaftliche Mitarbeiter/innen</a:t>
            </a:r>
            <a:r>
              <a:rPr lang="de-DE" sz="1600" dirty="0"/>
              <a:t>:</a:t>
            </a:r>
            <a:br>
              <a:rPr lang="de-DE" sz="1600" dirty="0"/>
            </a:br>
            <a:r>
              <a:rPr lang="de-DE" sz="1600" dirty="0"/>
              <a:t> Tobias Kranz (VWL)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i="1" dirty="0"/>
              <a:t>Studierendenvertreter</a:t>
            </a:r>
            <a:r>
              <a:rPr lang="de-DE" sz="1600" dirty="0"/>
              <a:t>:</a:t>
            </a:r>
            <a:br>
              <a:rPr lang="de-DE" sz="1600" dirty="0"/>
            </a:br>
            <a:r>
              <a:rPr lang="de-DE" sz="1600" dirty="0"/>
              <a:t> 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/>
              <a:t> </a:t>
            </a:r>
            <a:r>
              <a:rPr lang="de-DE" sz="1600" i="1" dirty="0"/>
              <a:t>Vertreter des Hochschulprüfungsamtes</a:t>
            </a:r>
            <a:r>
              <a:rPr lang="de-DE" sz="1600" dirty="0"/>
              <a:t>: Uwe Gebel (Stellv. Leiter des HPA)</a:t>
            </a:r>
          </a:p>
          <a:p>
            <a:pPr marL="376238" lvl="1" indent="0" eaLnBrk="1" hangingPunct="1">
              <a:lnSpc>
                <a:spcPct val="95000"/>
              </a:lnSpc>
              <a:spcBef>
                <a:spcPct val="30000"/>
              </a:spcBef>
              <a:buNone/>
            </a:pPr>
            <a:endParaRPr lang="de-DE" sz="1600" dirty="0"/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800" b="1" dirty="0"/>
              <a:t> Wissenschaftliche Mitarbeiter im PA </a:t>
            </a:r>
            <a:r>
              <a:rPr lang="de-DE" sz="1800" b="1" dirty="0" err="1"/>
              <a:t>WiSO</a:t>
            </a:r>
            <a:r>
              <a:rPr lang="de-DE" sz="1800" b="1" dirty="0"/>
              <a:t>:</a:t>
            </a:r>
            <a:br>
              <a:rPr lang="de-DE" sz="1800" b="1" dirty="0"/>
            </a:br>
            <a:r>
              <a:rPr lang="de-DE" sz="1800" b="1" dirty="0"/>
              <a:t>  Dr. Daniel Bischur</a:t>
            </a:r>
            <a:br>
              <a:rPr lang="de-DE" sz="1800" b="1" dirty="0"/>
            </a:br>
            <a:r>
              <a:rPr lang="de-DE" sz="1600" b="1" dirty="0"/>
              <a:t>  </a:t>
            </a:r>
            <a:r>
              <a:rPr lang="de-DE" sz="1600" i="1" dirty="0"/>
              <a:t>Zuständigkeitsbereich: Sozialwissenschaften, Soziologie</a:t>
            </a:r>
            <a:br>
              <a:rPr lang="de-DE" sz="1600" i="1" dirty="0"/>
            </a:br>
            <a:r>
              <a:rPr lang="de-DE" sz="1600" i="1" dirty="0"/>
              <a:t>  </a:t>
            </a:r>
            <a:r>
              <a:rPr lang="de-DE" sz="1600" dirty="0"/>
              <a:t>Raum C 446 E-Mail: </a:t>
            </a:r>
            <a:r>
              <a:rPr lang="de-DE" sz="1600" dirty="0">
                <a:hlinkClick r:id="rId3"/>
              </a:rPr>
              <a:t>bischur@uni-trier.de</a:t>
            </a:r>
            <a:r>
              <a:rPr lang="de-DE" sz="1600" dirty="0"/>
              <a:t> </a:t>
            </a:r>
            <a:r>
              <a:rPr lang="de-DE" sz="1600" i="1" dirty="0"/>
              <a:t/>
            </a:r>
            <a:br>
              <a:rPr lang="de-DE" sz="1600" i="1" dirty="0"/>
            </a:br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b="1" dirty="0"/>
              <a:t>  </a:t>
            </a:r>
            <a:r>
              <a:rPr lang="de-DE" sz="1800" b="1" dirty="0"/>
              <a:t>Eva Rossa</a:t>
            </a:r>
            <a:r>
              <a:rPr lang="de-DE" sz="1600" b="1" dirty="0"/>
              <a:t/>
            </a:r>
            <a:br>
              <a:rPr lang="de-DE" sz="1600" b="1" dirty="0"/>
            </a:br>
            <a:r>
              <a:rPr lang="de-DE" sz="1600" dirty="0"/>
              <a:t>  </a:t>
            </a:r>
            <a:r>
              <a:rPr lang="de-DE" sz="1600" i="1" dirty="0"/>
              <a:t>Zuständigkeitsbereich: Betriebswirtschaftslehre; Volkswirtschaftslehre</a:t>
            </a:r>
            <a:br>
              <a:rPr lang="de-DE" sz="1600" i="1" dirty="0"/>
            </a:br>
            <a:r>
              <a:rPr lang="de-DE" sz="1600" i="1" dirty="0"/>
              <a:t> </a:t>
            </a:r>
            <a:r>
              <a:rPr lang="de-DE" sz="1600" dirty="0"/>
              <a:t> Raum C 520 E-Mail: </a:t>
            </a:r>
            <a:r>
              <a:rPr lang="de-DE" sz="1600" dirty="0">
                <a:hlinkClick r:id="rId4"/>
              </a:rPr>
              <a:t>pa-wiso@uni-trier.de</a:t>
            </a:r>
            <a:r>
              <a:rPr lang="de-DE" sz="1600" dirty="0"/>
              <a:t>  </a:t>
            </a:r>
          </a:p>
          <a:p>
            <a:pPr eaLnBrk="1" hangingPunct="1">
              <a:lnSpc>
                <a:spcPct val="100000"/>
              </a:lnSpc>
              <a:spcBef>
                <a:spcPct val="40000"/>
              </a:spcBef>
            </a:pPr>
            <a:endParaRPr lang="de-DE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45" y="4627602"/>
            <a:ext cx="620654" cy="82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45" y="5592336"/>
            <a:ext cx="620654" cy="824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8350"/>
            <a:ext cx="4992688" cy="577850"/>
          </a:xfrm>
        </p:spPr>
        <p:txBody>
          <a:bodyPr/>
          <a:lstStyle/>
          <a:p>
            <a:pPr eaLnBrk="1" hangingPunct="1"/>
            <a:r>
              <a:rPr lang="de-DE" sz="2800"/>
              <a:t>Studienberater/innen: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6088" y="1439863"/>
            <a:ext cx="5749925" cy="4830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40000"/>
              </a:spcBef>
            </a:pPr>
            <a:r>
              <a:rPr lang="de-DE" sz="1800" b="1" dirty="0"/>
              <a:t> Betriebswirtschaftslehre: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/>
              <a:t> Frau Dr. Ursula Müller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Raum: C520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Mail: muelleru@uni-trier.de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Telefon: 0651/201-2730</a:t>
            </a:r>
          </a:p>
          <a:p>
            <a:pPr eaLnBrk="1" hangingPunct="1">
              <a:lnSpc>
                <a:spcPct val="100000"/>
              </a:lnSpc>
              <a:spcBef>
                <a:spcPts val="1500"/>
              </a:spcBef>
            </a:pPr>
            <a:r>
              <a:rPr lang="de-DE" sz="1800" b="1" dirty="0"/>
              <a:t>Volkswirtschaftslehre: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/>
              <a:t> Frau Dr. Birgit Messerig-Funk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Raum: C528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Mail: messerig@uni-trier.de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Telefon: 0651/201-2737</a:t>
            </a:r>
          </a:p>
          <a:p>
            <a:pPr eaLnBrk="1" hangingPunct="1">
              <a:lnSpc>
                <a:spcPct val="100000"/>
              </a:lnSpc>
              <a:spcBef>
                <a:spcPts val="1500"/>
              </a:spcBef>
            </a:pPr>
            <a:r>
              <a:rPr lang="de-DE" sz="1800" b="1" dirty="0"/>
              <a:t> Sozialwissenschaften: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 smtClean="0"/>
              <a:t>Univ.-Prof. Dr. Rüdiger Jacob (i.V. Frau Al Okaidi &amp; Frau </a:t>
            </a:r>
            <a:r>
              <a:rPr lang="de-DE" sz="1600" dirty="0" err="1" smtClean="0"/>
              <a:t>Altmeier</a:t>
            </a:r>
            <a:r>
              <a:rPr lang="de-DE" sz="1600" dirty="0" smtClean="0"/>
              <a:t>)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de-DE" sz="1600" dirty="0" smtClean="0"/>
              <a:t> </a:t>
            </a:r>
            <a:r>
              <a:rPr lang="de-DE" sz="1600" dirty="0"/>
              <a:t>Raum: </a:t>
            </a:r>
            <a:r>
              <a:rPr lang="de-DE" sz="1600" dirty="0" smtClean="0"/>
              <a:t>C525</a:t>
            </a:r>
            <a:endParaRPr lang="de-DE" sz="1600" dirty="0"/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</a:t>
            </a:r>
            <a:r>
              <a:rPr lang="de-DE" sz="1600" dirty="0" smtClean="0"/>
              <a:t>Mail: beratungsoz@uni-trier.de</a:t>
            </a:r>
            <a:endParaRPr lang="de-DE" sz="1600" dirty="0"/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de-DE" sz="1600" dirty="0"/>
              <a:t> Telefon: 0651/201-2661</a:t>
            </a:r>
          </a:p>
        </p:txBody>
      </p:sp>
      <p:pic>
        <p:nvPicPr>
          <p:cNvPr id="27652" name="Picture 4" descr="Ursula Müll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0756" b="31046"/>
          <a:stretch>
            <a:fillRect/>
          </a:stretch>
        </p:blipFill>
        <p:spPr bwMode="auto">
          <a:xfrm>
            <a:off x="593245" y="1704868"/>
            <a:ext cx="969740" cy="128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863" t="9608" r="4903" b="4509"/>
          <a:stretch>
            <a:fillRect/>
          </a:stretch>
        </p:blipFill>
        <p:spPr bwMode="auto">
          <a:xfrm>
            <a:off x="547688" y="3325082"/>
            <a:ext cx="1047196" cy="1199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pieren 6"/>
          <p:cNvGrpSpPr/>
          <p:nvPr/>
        </p:nvGrpSpPr>
        <p:grpSpPr>
          <a:xfrm>
            <a:off x="453553" y="4827181"/>
            <a:ext cx="1237023" cy="1381233"/>
            <a:chOff x="5643570" y="2143116"/>
            <a:chExt cx="1357322" cy="1428760"/>
          </a:xfrm>
        </p:grpSpPr>
        <p:pic>
          <p:nvPicPr>
            <p:cNvPr id="8" name="Grafik 7" descr="index.jpg"/>
            <p:cNvPicPr>
              <a:picLocks noChangeAspect="1"/>
            </p:cNvPicPr>
            <p:nvPr/>
          </p:nvPicPr>
          <p:blipFill>
            <a:blip r:embed="rId4" cstate="print"/>
            <a:srcRect b="11023"/>
            <a:stretch>
              <a:fillRect/>
            </a:stretch>
          </p:blipFill>
          <p:spPr>
            <a:xfrm>
              <a:off x="5715008" y="2143116"/>
              <a:ext cx="1285884" cy="1428760"/>
            </a:xfrm>
            <a:prstGeom prst="rect">
              <a:avLst/>
            </a:prstGeom>
          </p:spPr>
        </p:pic>
        <p:sp>
          <p:nvSpPr>
            <p:cNvPr id="9" name="Rechteck 8"/>
            <p:cNvSpPr/>
            <p:nvPr/>
          </p:nvSpPr>
          <p:spPr bwMode="auto">
            <a:xfrm>
              <a:off x="5643570" y="2143116"/>
              <a:ext cx="1357322" cy="1428760"/>
            </a:xfrm>
            <a:prstGeom prst="rect">
              <a:avLst/>
            </a:prstGeom>
            <a:noFill/>
            <a:ln w="9525"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2382838" y="1385888"/>
            <a:ext cx="4716462" cy="201771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4000" b="1"/>
              <a:t>Anlagen</a:t>
            </a:r>
          </a:p>
        </p:txBody>
      </p:sp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344488"/>
            <a:ext cx="8839200" cy="838200"/>
          </a:xfrm>
        </p:spPr>
        <p:txBody>
          <a:bodyPr/>
          <a:lstStyle/>
          <a:p>
            <a:r>
              <a:rPr lang="de-DE"/>
              <a:t>Allg. Bachelor-Prüfungsordnung: § 4 „Regelstudienzeit“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489075"/>
            <a:ext cx="8472488" cy="4400550"/>
          </a:xfrm>
        </p:spPr>
        <p:txBody>
          <a:bodyPr/>
          <a:lstStyle/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b="1" dirty="0"/>
              <a:t>§ 4 Regelstudienzeit, Fristen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(1) Die </a:t>
            </a:r>
            <a:r>
              <a:rPr lang="de-DE" sz="1400" b="1" i="1" dirty="0"/>
              <a:t>Regelstudienzeit </a:t>
            </a:r>
            <a:r>
              <a:rPr lang="de-DE" sz="1400" dirty="0"/>
              <a:t>einschließlich der Zeit für die Anfertigung der Bachelorarbeit beträgt</a:t>
            </a:r>
            <a:br>
              <a:rPr lang="de-DE" sz="1400" dirty="0"/>
            </a:br>
            <a:r>
              <a:rPr lang="de-DE" sz="1400" dirty="0"/>
              <a:t>      </a:t>
            </a:r>
            <a:r>
              <a:rPr lang="de-DE" sz="1400" b="1" i="1" dirty="0"/>
              <a:t>drei Jahre (6 Semester)</a:t>
            </a:r>
            <a:r>
              <a:rPr lang="de-DE" sz="1400" dirty="0"/>
              <a:t>.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(2) Im Interesse der Einhaltung der Regelstudienzeit ist das Studium </a:t>
            </a:r>
            <a:r>
              <a:rPr lang="de-DE" sz="1400" b="1" i="1" dirty="0"/>
              <a:t>straff organisiert</a:t>
            </a:r>
            <a:r>
              <a:rPr lang="de-DE" sz="1400" dirty="0"/>
              <a:t>; das Erbringen</a:t>
            </a:r>
            <a:br>
              <a:rPr lang="de-DE" sz="1400" dirty="0"/>
            </a:br>
            <a:r>
              <a:rPr lang="de-DE" sz="1400" dirty="0"/>
              <a:t>      bestimmter </a:t>
            </a:r>
            <a:r>
              <a:rPr lang="de-DE" sz="1400" b="1" i="1" dirty="0"/>
              <a:t>Mindestleistungen </a:t>
            </a:r>
            <a:r>
              <a:rPr lang="de-DE" sz="1400" dirty="0"/>
              <a:t>in angemessenen Fristen bildet die Voraussetzung für eine Fort-</a:t>
            </a:r>
            <a:br>
              <a:rPr lang="de-DE" sz="1400" dirty="0"/>
            </a:br>
            <a:r>
              <a:rPr lang="de-DE" sz="1400" dirty="0"/>
              <a:t>      </a:t>
            </a:r>
            <a:r>
              <a:rPr lang="de-DE" sz="1400" dirty="0" err="1"/>
              <a:t>führung</a:t>
            </a:r>
            <a:r>
              <a:rPr lang="de-DE" sz="1400" dirty="0"/>
              <a:t> des Studiums. Folgende Leistungen sind im Laufe des Studiums </a:t>
            </a:r>
            <a:r>
              <a:rPr lang="de-DE" sz="1400" b="1" i="1" dirty="0"/>
              <a:t>mindestens </a:t>
            </a:r>
            <a:r>
              <a:rPr lang="de-DE" sz="1400" dirty="0"/>
              <a:t>zu erbringen:</a:t>
            </a:r>
          </a:p>
          <a:p>
            <a:pPr marL="0" indent="0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de-DE" sz="1400" dirty="0"/>
              <a:t> 	1. nach Abschluss des 1. Studienjahres mindestens 15 Leistungspunkte,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 	2. nach Abschluss des 2. Studienjahres mindestens 54 Leistungspunkte,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 	3. nach Abschluss des 3. Studienjahres mindestens 108 Leistungspunkte,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 	4. nach Abschluss des 4. Studienjahres mindestens 135 Leistungspunkte,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 	5. nach Abschluss des 5. Studienjahres mindestens 162 Leistungspunkte, </a:t>
            </a:r>
          </a:p>
          <a:p>
            <a:pPr marL="0" indent="0">
              <a:lnSpc>
                <a:spcPct val="9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de-DE" sz="1400" dirty="0"/>
              <a:t> 	6. nach Abschluss des 6. Studienjahres mindestens 180 Leistungspunkte.</a:t>
            </a:r>
          </a:p>
          <a:p>
            <a:pPr marL="0" indent="0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de-DE" sz="1400" dirty="0"/>
              <a:t>Gelingt dies nicht, ist die oder der Studierende schriftlich zur </a:t>
            </a:r>
            <a:r>
              <a:rPr lang="de-DE" sz="1400" b="1" i="1" dirty="0"/>
              <a:t>Teilnahme an einer Studienfachberatung</a:t>
            </a:r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aufzufordern, in der die bisherigen Studienerfahrungen erörtert und die Gründe für das Unterschreiten der Leistungserwartungen dargelegt werden; ferner wird besprochen, wie dem Erfordernis entsprochen werden kann, bis spätestens zum Abschluss des Folgesemesters die noch bis zum Erreichen der Mindestleistungspunkte fehlenden Leistungen zu erbringen.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362325" y="63500"/>
            <a:ext cx="23479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de-DE" sz="2400" b="1" dirty="0">
                <a:solidFill>
                  <a:srgbClr val="CC6600"/>
                </a:solidFill>
              </a:rPr>
              <a:t>Anlage 1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5657850" y="2011363"/>
            <a:ext cx="2449513" cy="3095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625475"/>
            <a:ext cx="8839200" cy="838200"/>
          </a:xfrm>
        </p:spPr>
        <p:txBody>
          <a:bodyPr/>
          <a:lstStyle/>
          <a:p>
            <a:pPr eaLnBrk="1" hangingPunct="1"/>
            <a:r>
              <a:rPr lang="de-DE"/>
              <a:t>(1) Vorbemerkung:</a:t>
            </a:r>
            <a:br>
              <a:rPr lang="de-DE"/>
            </a:br>
            <a:r>
              <a:rPr lang="de-DE"/>
              <a:t>„Terminologie und Logik der Bachelorstudiengänge“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461963" y="1420813"/>
            <a:ext cx="8399462" cy="154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b="1" dirty="0" err="1"/>
              <a:t>Creditpoint</a:t>
            </a:r>
            <a:r>
              <a:rPr lang="de-DE" b="1" dirty="0"/>
              <a:t> (CP) oder Leistungspunkte (LP):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CP zielen allein auf den </a:t>
            </a:r>
            <a:r>
              <a:rPr lang="de-DE" b="1" i="1" dirty="0"/>
              <a:t>Arbeitsaufwand </a:t>
            </a:r>
            <a:r>
              <a:rPr lang="de-DE" dirty="0"/>
              <a:t>für die Studierenden ab, wobei gilt:</a:t>
            </a:r>
            <a:br>
              <a:rPr lang="de-DE" dirty="0"/>
            </a:br>
            <a:r>
              <a:rPr lang="de-DE" dirty="0"/>
              <a:t>1 CP = 30 Arbeitsstunden </a:t>
            </a:r>
            <a:r>
              <a:rPr lang="de-DE" dirty="0">
                <a:sym typeface="Wingdings" pitchFamily="2" charset="2"/>
              </a:rPr>
              <a:t> 30 CP pro Semester: ≈ </a:t>
            </a:r>
            <a:r>
              <a:rPr lang="de-DE" b="1" dirty="0">
                <a:sym typeface="Wingdings" pitchFamily="2" charset="2"/>
              </a:rPr>
              <a:t>38,5 Stundenwoche</a:t>
            </a:r>
            <a:br>
              <a:rPr lang="de-DE" b="1" dirty="0">
                <a:sym typeface="Wingdings" pitchFamily="2" charset="2"/>
              </a:rPr>
            </a:br>
            <a:r>
              <a:rPr lang="de-DE" sz="1400" dirty="0">
                <a:sym typeface="Wingdings" pitchFamily="2" charset="2"/>
              </a:rPr>
              <a:t> (wobei: ein Halbjahr mit 24 Wochen gerechnet wird)</a:t>
            </a:r>
            <a:endParaRPr lang="de-DE" sz="1400" dirty="0"/>
          </a:p>
          <a:p>
            <a:pPr eaLnBrk="1" hangingPunct="1">
              <a:spcBef>
                <a:spcPct val="50000"/>
              </a:spcBef>
            </a:pPr>
            <a:r>
              <a:rPr lang="de-DE" dirty="0"/>
              <a:t>In der Umrechnung werden 2 SWS (= eine Vorlesung) mit 5 CP gleichgesetzt! </a:t>
            </a: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455613" y="3017838"/>
            <a:ext cx="83994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b="1" dirty="0"/>
              <a:t>Module: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Sachlogisch </a:t>
            </a:r>
            <a:r>
              <a:rPr lang="de-DE" i="1" dirty="0"/>
              <a:t>zusammenhängende Veranstaltungen </a:t>
            </a:r>
            <a:r>
              <a:rPr lang="de-DE" dirty="0"/>
              <a:t>werden in sog. </a:t>
            </a:r>
            <a:r>
              <a:rPr lang="de-DE" b="1" dirty="0"/>
              <a:t>Modulen </a:t>
            </a:r>
            <a:r>
              <a:rPr lang="de-DE" dirty="0"/>
              <a:t>zusammengefasst. Module (z. B. „Grundzüge der BWL“) können sich aus </a:t>
            </a:r>
            <a:r>
              <a:rPr lang="de-DE" i="1" dirty="0"/>
              <a:t>mehreren Lehrveranstaltungen </a:t>
            </a:r>
            <a:r>
              <a:rPr lang="de-DE" dirty="0"/>
              <a:t>(z. B. BWL I und II) zusammensetzen.</a:t>
            </a: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449263" y="4249738"/>
            <a:ext cx="8399462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b="1" dirty="0"/>
              <a:t>Prüfungen: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Alle Prüfungen erfolgen in den BA-Studiengängen </a:t>
            </a:r>
            <a:r>
              <a:rPr lang="de-DE" b="1" i="1" dirty="0"/>
              <a:t>veranstaltungsbegleitend</a:t>
            </a:r>
            <a:r>
              <a:rPr lang="de-DE" dirty="0"/>
              <a:t>!</a:t>
            </a:r>
            <a:br>
              <a:rPr lang="de-DE" dirty="0"/>
            </a:br>
            <a:r>
              <a:rPr lang="de-DE" dirty="0"/>
              <a:t>Mit wenigen Ausnahmen werden Prüfungsleistungen durch </a:t>
            </a:r>
            <a:r>
              <a:rPr lang="de-DE" b="1" i="1" dirty="0"/>
              <a:t>Klausuren </a:t>
            </a:r>
            <a:r>
              <a:rPr lang="de-DE" dirty="0"/>
              <a:t>erbracht.</a:t>
            </a:r>
          </a:p>
          <a:p>
            <a:pPr eaLnBrk="1" hangingPunct="1">
              <a:spcBef>
                <a:spcPct val="50000"/>
              </a:spcBef>
            </a:pPr>
            <a:r>
              <a:rPr lang="de-DE" b="1" dirty="0"/>
              <a:t>Noten: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Prüfungsleistungen werden durch Noten beurteilt. Ihre Wertigkeit für die Gesamtnote ergibt sich aus dem Verhältnis von:</a:t>
            </a:r>
            <a:br>
              <a:rPr lang="de-DE" dirty="0"/>
            </a:br>
            <a:r>
              <a:rPr lang="de-DE" dirty="0"/>
              <a:t>         </a:t>
            </a:r>
            <a:r>
              <a:rPr lang="de-DE" b="1" dirty="0"/>
              <a:t>                        </a:t>
            </a:r>
            <a:r>
              <a:rPr lang="de-DE" b="1" i="1" dirty="0"/>
              <a:t>„CP der Veranstaltung“ : 180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/>
      <p:bldP spid="1884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188" y="801688"/>
            <a:ext cx="8839200" cy="838200"/>
          </a:xfrm>
        </p:spPr>
        <p:txBody>
          <a:bodyPr/>
          <a:lstStyle/>
          <a:p>
            <a:pPr eaLnBrk="1" hangingPunct="1"/>
            <a:r>
              <a:rPr lang="de-DE" sz="2800"/>
              <a:t>Profilausrichtung der integrierten</a:t>
            </a:r>
            <a:br>
              <a:rPr lang="de-DE" sz="2800"/>
            </a:br>
            <a:r>
              <a:rPr lang="de-DE" sz="2800"/>
              <a:t>WiSo-BA-Studiengänge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66688" y="1976438"/>
            <a:ext cx="887253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de-DE" dirty="0"/>
              <a:t>Die Bachelorstudiengänge sind </a:t>
            </a:r>
            <a:r>
              <a:rPr lang="de-DE" b="1" i="1" dirty="0"/>
              <a:t>integrierte Kernfach-Studiengänge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Das bedeutet, dass der Bachelorstudiengang in einem bestimmten Studienfach</a:t>
            </a:r>
            <a:br>
              <a:rPr lang="de-DE" dirty="0"/>
            </a:br>
            <a:r>
              <a:rPr lang="de-DE" dirty="0"/>
              <a:t>immer auch Lehrinhalte aus den beiden anderen Fächern beinhaltet. Die</a:t>
            </a:r>
            <a:br>
              <a:rPr lang="de-DE" dirty="0"/>
            </a:br>
            <a:r>
              <a:rPr lang="de-DE" b="1" i="1" dirty="0"/>
              <a:t>Bachelorarbeit </a:t>
            </a:r>
            <a:r>
              <a:rPr lang="de-DE" dirty="0"/>
              <a:t>ist im gewählten Studiengang zu schreiben.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de-DE" dirty="0"/>
              <a:t>Die Bachelorstudiengänge vermitteln die für den Übergang in die Berufspraxis</a:t>
            </a:r>
            <a:br>
              <a:rPr lang="de-DE" dirty="0"/>
            </a:br>
            <a:r>
              <a:rPr lang="de-DE" dirty="0"/>
              <a:t>notwendigen </a:t>
            </a:r>
            <a:r>
              <a:rPr lang="de-DE" b="1" i="1" dirty="0"/>
              <a:t>Fach- und Methodenkenntnisse </a:t>
            </a:r>
            <a:r>
              <a:rPr lang="de-DE" dirty="0"/>
              <a:t>und die Fähigkeit, die zentralen</a:t>
            </a:r>
            <a:br>
              <a:rPr lang="de-DE" dirty="0"/>
            </a:br>
            <a:r>
              <a:rPr lang="de-DE" dirty="0"/>
              <a:t>Zusammenhänge des jeweiligen Faches zu überblicken und </a:t>
            </a:r>
            <a:r>
              <a:rPr lang="de-DE" b="1" i="1" dirty="0"/>
              <a:t>grundlegende</a:t>
            </a:r>
            <a:br>
              <a:rPr lang="de-DE" b="1" i="1" dirty="0"/>
            </a:br>
            <a:r>
              <a:rPr lang="de-DE" b="1" i="1" dirty="0"/>
              <a:t>wissenschaftliche Methoden und Erkenntnisse </a:t>
            </a:r>
            <a:r>
              <a:rPr lang="de-DE" dirty="0"/>
              <a:t>anzuwenden.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de-DE" dirty="0"/>
              <a:t>Die Bachelorstudiengänge beinhalten mit dem </a:t>
            </a:r>
            <a:r>
              <a:rPr lang="de-DE" b="1" i="1" dirty="0"/>
              <a:t>Studienprojekt </a:t>
            </a:r>
            <a:r>
              <a:rPr lang="de-DE" dirty="0"/>
              <a:t>(</a:t>
            </a:r>
            <a:r>
              <a:rPr lang="de-DE" dirty="0" err="1"/>
              <a:t>Sp</a:t>
            </a:r>
            <a:r>
              <a:rPr lang="de-DE" dirty="0"/>
              <a:t>) eine Lehr- und </a:t>
            </a:r>
            <a:r>
              <a:rPr lang="de-DE" dirty="0" err="1"/>
              <a:t>Lernform</a:t>
            </a:r>
            <a:r>
              <a:rPr lang="de-DE" dirty="0"/>
              <a:t>, die darauf abzielt, theoretische Sachverhalte unmittelbar auf praktische Fragestellungen anzuwenden und eine entsprechende Transfer-fähigkeit einzuüben.</a:t>
            </a: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8275" y="371475"/>
            <a:ext cx="8839200" cy="838200"/>
          </a:xfrm>
        </p:spPr>
        <p:txBody>
          <a:bodyPr/>
          <a:lstStyle/>
          <a:p>
            <a:pPr eaLnBrk="1" hangingPunct="1"/>
            <a:r>
              <a:rPr lang="de-DE" dirty="0"/>
              <a:t>(2) Aufbau des BA-Studiums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2024062"/>
            <a:ext cx="6907212" cy="4316777"/>
          </a:xfrm>
          <a:solidFill>
            <a:srgbClr val="FFFF99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70000"/>
              </a:spcBef>
              <a:buFont typeface="Wingdings" pitchFamily="2" charset="2"/>
              <a:buAutoNum type="arabicPeriod"/>
            </a:pPr>
            <a:r>
              <a:rPr lang="de-DE" sz="1600" b="1" dirty="0"/>
              <a:t>Phase: </a:t>
            </a:r>
            <a:r>
              <a:rPr lang="de-DE" sz="1600" b="1" i="1" dirty="0"/>
              <a:t>Grundlagenstudium</a:t>
            </a:r>
            <a:r>
              <a:rPr lang="de-DE" sz="1600" b="1" dirty="0"/>
              <a:t> </a:t>
            </a:r>
            <a:r>
              <a:rPr lang="de-DE" sz="1600" dirty="0"/>
              <a:t>(1. und 2. Semester)</a:t>
            </a:r>
            <a:br>
              <a:rPr lang="de-DE" sz="1600" dirty="0"/>
            </a:br>
            <a:r>
              <a:rPr lang="de-DE" sz="1600" u="sng" dirty="0"/>
              <a:t>Veranstaltungen</a:t>
            </a:r>
            <a:r>
              <a:rPr lang="de-DE" sz="1600" dirty="0"/>
              <a:t>:</a:t>
            </a:r>
            <a:br>
              <a:rPr lang="de-DE" sz="1600" dirty="0"/>
            </a:br>
            <a:r>
              <a:rPr lang="de-DE" sz="1600" dirty="0"/>
              <a:t>„Sozioökonomische Grundlagen und Methoden“</a:t>
            </a:r>
          </a:p>
          <a:p>
            <a:pPr marL="342900" indent="-342900" eaLnBrk="1" hangingPunct="1">
              <a:lnSpc>
                <a:spcPct val="100000"/>
              </a:lnSpc>
              <a:spcBef>
                <a:spcPct val="70000"/>
              </a:spcBef>
              <a:buFont typeface="Wingdings" pitchFamily="2" charset="2"/>
              <a:buAutoNum type="arabicPeriod"/>
            </a:pPr>
            <a:r>
              <a:rPr lang="de-DE" sz="1600" b="1" dirty="0"/>
              <a:t>Phase: </a:t>
            </a:r>
            <a:r>
              <a:rPr lang="de-DE" sz="1600" b="1" i="1" dirty="0"/>
              <a:t>Vertiefungsstudium</a:t>
            </a:r>
            <a:r>
              <a:rPr lang="de-DE" sz="1600" b="1" dirty="0"/>
              <a:t> </a:t>
            </a:r>
            <a:r>
              <a:rPr lang="de-DE" sz="1600" dirty="0"/>
              <a:t>(3./4. Semester)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 3x2 fachspezifische Vorlesungen in den Studiengängen</a:t>
            </a:r>
            <a:br>
              <a:rPr lang="de-DE" sz="1600" dirty="0"/>
            </a:br>
            <a:r>
              <a:rPr lang="de-DE" sz="1600" dirty="0"/>
              <a:t> BWL und VWL (3 Klausuren á 10 CP)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3 Seminare á 10 CP im Studiengang Soziologie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Ergänzungsfach á 10 CP (eine Klausur)</a:t>
            </a:r>
          </a:p>
          <a:p>
            <a:pPr marL="274638" indent="-274638" eaLnBrk="1" hangingPunct="1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de-DE" sz="1800" b="1" dirty="0"/>
              <a:t>3. Phase: </a:t>
            </a:r>
            <a:r>
              <a:rPr lang="de-DE" sz="1800" b="1" i="1" dirty="0"/>
              <a:t>Spezialisierungsstudium </a:t>
            </a:r>
            <a:r>
              <a:rPr lang="de-DE" sz="1800" dirty="0"/>
              <a:t>(3. bis 6. Semester)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i="1" dirty="0"/>
              <a:t>Eine</a:t>
            </a:r>
            <a:r>
              <a:rPr lang="de-DE" sz="1600" dirty="0"/>
              <a:t> Spezialisierung in BWL und VWL bzw. </a:t>
            </a:r>
            <a:r>
              <a:rPr lang="de-DE" sz="1600" i="1" dirty="0"/>
              <a:t>zwei </a:t>
            </a:r>
            <a:r>
              <a:rPr lang="de-DE" sz="1600" dirty="0"/>
              <a:t>Spezialisierungen in Sozialwissenschaften (20 CP)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 err="1"/>
              <a:t>WiSo</a:t>
            </a:r>
            <a:r>
              <a:rPr lang="de-DE" sz="1600" dirty="0"/>
              <a:t>-Integration I und II (20 CP)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Studienprojekt (SP) im Studienfach (18 CP)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Wahlfach, gem. Katalog (10 CP)</a:t>
            </a:r>
          </a:p>
          <a:p>
            <a:pPr marL="715963" lvl="1" indent="-261938" eaLnBrk="1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de-DE" sz="1600" dirty="0"/>
              <a:t>Bachelorarbeit im Studienfach (12 CP)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68288" y="1239838"/>
            <a:ext cx="83645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2000" b="1" dirty="0"/>
              <a:t>Das Studium der integrierten </a:t>
            </a:r>
            <a:r>
              <a:rPr lang="de-DE" sz="2000" b="1" dirty="0" err="1"/>
              <a:t>WiSo</a:t>
            </a:r>
            <a:r>
              <a:rPr lang="de-DE" sz="2000" b="1" dirty="0"/>
              <a:t>-Bachelorstudiengänge</a:t>
            </a:r>
            <a:br>
              <a:rPr lang="de-DE" sz="2000" b="1" dirty="0"/>
            </a:br>
            <a:r>
              <a:rPr lang="de-DE" sz="2000" b="1" dirty="0"/>
              <a:t>ist in drei Phasen untergliedert:</a:t>
            </a: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261938" y="2870748"/>
            <a:ext cx="69230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14026" name="Group 10"/>
          <p:cNvGrpSpPr>
            <a:grpSpLocks/>
          </p:cNvGrpSpPr>
          <p:nvPr/>
        </p:nvGrpSpPr>
        <p:grpSpPr bwMode="auto">
          <a:xfrm>
            <a:off x="7132638" y="2870748"/>
            <a:ext cx="1997075" cy="3425121"/>
            <a:chOff x="4493" y="1894"/>
            <a:chExt cx="1258" cy="1910"/>
          </a:xfrm>
        </p:grpSpPr>
        <p:sp>
          <p:nvSpPr>
            <p:cNvPr id="7176" name="AutoShape 7"/>
            <p:cNvSpPr>
              <a:spLocks/>
            </p:cNvSpPr>
            <p:nvPr/>
          </p:nvSpPr>
          <p:spPr bwMode="auto">
            <a:xfrm>
              <a:off x="4493" y="1894"/>
              <a:ext cx="128" cy="1910"/>
            </a:xfrm>
            <a:prstGeom prst="rightBrace">
              <a:avLst>
                <a:gd name="adj1" fmla="val 124349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7" name="Text Box 9"/>
            <p:cNvSpPr txBox="1">
              <a:spLocks noChangeArrowheads="1"/>
            </p:cNvSpPr>
            <p:nvPr/>
          </p:nvSpPr>
          <p:spPr bwMode="auto">
            <a:xfrm>
              <a:off x="4617" y="2198"/>
              <a:ext cx="1134" cy="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de-DE" sz="1600" b="1" i="1" dirty="0"/>
                <a:t>Voraussetzung </a:t>
              </a:r>
              <a:r>
                <a:rPr lang="de-DE" sz="1600" dirty="0"/>
                <a:t>zur Klausur-</a:t>
              </a:r>
              <a:br>
                <a:rPr lang="de-DE" sz="1600" dirty="0"/>
              </a:br>
              <a:r>
                <a:rPr lang="de-DE" sz="1600" dirty="0"/>
                <a:t>Teilnahme: </a:t>
              </a:r>
              <a:r>
                <a:rPr lang="de-DE" sz="1600" b="1" i="1" dirty="0"/>
                <a:t>bestandene </a:t>
              </a:r>
              <a:r>
                <a:rPr lang="de-DE" sz="1600" dirty="0"/>
                <a:t>„Grundzüge Veranstaltungen in BWL, </a:t>
              </a:r>
              <a:r>
                <a:rPr lang="de-DE" sz="1600" dirty="0" err="1"/>
                <a:t>Soziolo-gie</a:t>
              </a:r>
              <a:r>
                <a:rPr lang="de-DE" sz="1600" dirty="0"/>
                <a:t>, VWL“ </a:t>
              </a:r>
            </a:p>
          </p:txBody>
        </p:sp>
      </p:grpSp>
      <p:sp>
        <p:nvSpPr>
          <p:cNvPr id="7175" name="Oval 11"/>
          <p:cNvSpPr>
            <a:spLocks noChangeArrowheads="1"/>
          </p:cNvSpPr>
          <p:nvPr/>
        </p:nvSpPr>
        <p:spPr bwMode="auto">
          <a:xfrm>
            <a:off x="6573368" y="5729200"/>
            <a:ext cx="2059457" cy="5667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2000" b="1" dirty="0"/>
              <a:t>∑</a:t>
            </a:r>
            <a:r>
              <a:rPr lang="de-DE" sz="1600" b="1" dirty="0"/>
              <a:t>:20 Klausuren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39"/>
          <p:cNvGrpSpPr>
            <a:grpSpLocks/>
          </p:cNvGrpSpPr>
          <p:nvPr/>
        </p:nvGrpSpPr>
        <p:grpSpPr bwMode="auto">
          <a:xfrm>
            <a:off x="114301" y="1860550"/>
            <a:ext cx="8643939" cy="2587625"/>
            <a:chOff x="112" y="1122"/>
            <a:chExt cx="5445" cy="1630"/>
          </a:xfrm>
        </p:grpSpPr>
        <p:sp>
          <p:nvSpPr>
            <p:cNvPr id="8199" name="Text Box 4"/>
            <p:cNvSpPr txBox="1">
              <a:spLocks noChangeArrowheads="1"/>
            </p:cNvSpPr>
            <p:nvPr/>
          </p:nvSpPr>
          <p:spPr bwMode="auto">
            <a:xfrm>
              <a:off x="302" y="1122"/>
              <a:ext cx="5255" cy="454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00007D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de-DE" b="1" dirty="0">
                  <a:solidFill>
                    <a:srgbClr val="000000"/>
                  </a:solidFill>
                  <a:cs typeface="Times New Roman" pitchFamily="18" charset="0"/>
                </a:rPr>
                <a:t>Erster Studienabschnitt:</a:t>
              </a:r>
              <a:endParaRPr lang="de-DE" b="1" dirty="0">
                <a:cs typeface="Times New Roman" pitchFamily="18" charset="0"/>
              </a:endParaRPr>
            </a:p>
            <a:p>
              <a:pPr algn="ctr"/>
              <a:r>
                <a:rPr lang="de-DE" b="1" dirty="0">
                  <a:solidFill>
                    <a:srgbClr val="000000"/>
                  </a:solidFill>
                  <a:cs typeface="Times New Roman" pitchFamily="18" charset="0"/>
                </a:rPr>
                <a:t>Grundlagenstudium: Sozioökonomische Grundlagen und Methoden</a:t>
              </a:r>
              <a:endParaRPr lang="de-DE" dirty="0">
                <a:cs typeface="Times New Roman" pitchFamily="18" charset="0"/>
              </a:endParaRPr>
            </a:p>
          </p:txBody>
        </p:sp>
        <p:sp>
          <p:nvSpPr>
            <p:cNvPr id="8217" name="Rectangle 22"/>
            <p:cNvSpPr>
              <a:spLocks noChangeArrowheads="1"/>
            </p:cNvSpPr>
            <p:nvPr/>
          </p:nvSpPr>
          <p:spPr bwMode="auto">
            <a:xfrm>
              <a:off x="112" y="2446"/>
              <a:ext cx="325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9999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00007D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r>
                <a:rPr lang="de-DE" sz="1400" b="1" dirty="0">
                  <a:solidFill>
                    <a:srgbClr val="000000"/>
                  </a:solidFill>
                  <a:cs typeface="Times New Roman" pitchFamily="18" charset="0"/>
                </a:rPr>
                <a:t>1. Sem.</a:t>
              </a:r>
              <a:endParaRPr lang="de-DE" sz="1400" b="1" dirty="0">
                <a:cs typeface="Times New Roman" pitchFamily="18" charset="0"/>
              </a:endParaRPr>
            </a:p>
            <a:p>
              <a:pPr eaLnBrk="0" hangingPunct="0"/>
              <a:r>
                <a:rPr lang="de-DE" sz="1400" b="1" dirty="0">
                  <a:solidFill>
                    <a:srgbClr val="000000"/>
                  </a:solidFill>
                  <a:cs typeface="Times New Roman" pitchFamily="18" charset="0"/>
                </a:rPr>
                <a:t>30 CP</a:t>
              </a:r>
              <a:endParaRPr lang="de-DE" sz="1400" dirty="0">
                <a:cs typeface="Times New Roman" pitchFamily="18" charset="0"/>
              </a:endParaRPr>
            </a:p>
          </p:txBody>
        </p:sp>
        <p:sp>
          <p:nvSpPr>
            <p:cNvPr id="8218" name="Rectangle 23"/>
            <p:cNvSpPr>
              <a:spLocks noChangeArrowheads="1"/>
            </p:cNvSpPr>
            <p:nvPr/>
          </p:nvSpPr>
          <p:spPr bwMode="auto">
            <a:xfrm>
              <a:off x="137" y="1719"/>
              <a:ext cx="385" cy="5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9999FF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00007D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r>
                <a:rPr lang="de-DE" sz="1400" b="1" dirty="0">
                  <a:solidFill>
                    <a:srgbClr val="000000"/>
                  </a:solidFill>
                  <a:cs typeface="Times New Roman" pitchFamily="18" charset="0"/>
                </a:rPr>
                <a:t>2. Sem.</a:t>
              </a:r>
              <a:endParaRPr lang="de-DE" sz="1400" b="1" dirty="0">
                <a:cs typeface="Times New Roman" pitchFamily="18" charset="0"/>
              </a:endParaRPr>
            </a:p>
            <a:p>
              <a:pPr eaLnBrk="0" hangingPunct="0"/>
              <a:r>
                <a:rPr lang="de-DE" sz="1400" b="1" dirty="0">
                  <a:solidFill>
                    <a:srgbClr val="000000"/>
                  </a:solidFill>
                  <a:cs typeface="Times New Roman" pitchFamily="18" charset="0"/>
                </a:rPr>
                <a:t>30 CP</a:t>
              </a:r>
              <a:endParaRPr lang="de-DE" sz="1400" dirty="0">
                <a:cs typeface="Times New Roman" pitchFamily="18" charset="0"/>
              </a:endParaRPr>
            </a:p>
          </p:txBody>
        </p:sp>
      </p:grpSp>
      <p:sp>
        <p:nvSpPr>
          <p:cNvPr id="8195" name="Rectangle 32"/>
          <p:cNvSpPr>
            <a:spLocks noChangeArrowheads="1"/>
          </p:cNvSpPr>
          <p:nvPr/>
        </p:nvSpPr>
        <p:spPr bwMode="auto">
          <a:xfrm>
            <a:off x="6821488" y="1509713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de-DE" sz="1600" b="1"/>
              <a:t>Gesamt: </a:t>
            </a:r>
            <a:r>
              <a:rPr lang="de-DE" sz="1600"/>
              <a:t>60 Credits</a:t>
            </a:r>
          </a:p>
        </p:txBody>
      </p:sp>
      <p:sp>
        <p:nvSpPr>
          <p:cNvPr id="206882" name="Text Box 34"/>
          <p:cNvSpPr txBox="1">
            <a:spLocks noChangeArrowheads="1"/>
          </p:cNvSpPr>
          <p:nvPr/>
        </p:nvSpPr>
        <p:spPr bwMode="auto">
          <a:xfrm>
            <a:off x="674560" y="5343400"/>
            <a:ext cx="7619586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1600" b="1" i="1" dirty="0"/>
              <a:t>Sonderregelung für Sozialwissenschaften</a:t>
            </a:r>
            <a:r>
              <a:rPr lang="de-DE" sz="1600" b="1" dirty="0"/>
              <a:t>:</a:t>
            </a:r>
            <a:r>
              <a:rPr lang="de-DE" sz="1600" dirty="0"/>
              <a:t/>
            </a:r>
            <a:br>
              <a:rPr lang="de-DE" sz="1600" dirty="0"/>
            </a:br>
            <a:r>
              <a:rPr lang="de-DE" sz="1600" dirty="0"/>
              <a:t>Das Modul „Mathematik II“ entfällt und wird durch das sich über zwei Semester erstreckende Modul „Qualitative empirische Sozialforschung“ ersetzt. </a:t>
            </a:r>
          </a:p>
        </p:txBody>
      </p:sp>
      <p:sp>
        <p:nvSpPr>
          <p:cNvPr id="8197" name="Rectangle 37"/>
          <p:cNvSpPr>
            <a:spLocks noChangeArrowheads="1"/>
          </p:cNvSpPr>
          <p:nvPr/>
        </p:nvSpPr>
        <p:spPr bwMode="auto">
          <a:xfrm>
            <a:off x="152400" y="561975"/>
            <a:ext cx="8839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de-DE" sz="2400" b="1" dirty="0">
                <a:solidFill>
                  <a:srgbClr val="CC6600"/>
                </a:solidFill>
              </a:rPr>
              <a:t>BA-Studium: </a:t>
            </a:r>
            <a:r>
              <a:rPr lang="de-DE" sz="2400" b="1" i="1" dirty="0">
                <a:solidFill>
                  <a:srgbClr val="CC6600"/>
                </a:solidFill>
              </a:rPr>
              <a:t>Grundlagenstudium </a:t>
            </a:r>
            <a:r>
              <a:rPr lang="de-DE" sz="2400" b="1" dirty="0">
                <a:solidFill>
                  <a:srgbClr val="CC6600"/>
                </a:solidFill>
              </a:rPr>
              <a:t>(1. und 2. Fachsemester)</a:t>
            </a:r>
          </a:p>
        </p:txBody>
      </p:sp>
      <p:grpSp>
        <p:nvGrpSpPr>
          <p:cNvPr id="35" name="Group 63"/>
          <p:cNvGrpSpPr>
            <a:grpSpLocks/>
          </p:cNvGrpSpPr>
          <p:nvPr/>
        </p:nvGrpSpPr>
        <p:grpSpPr bwMode="auto">
          <a:xfrm>
            <a:off x="6275662" y="2801140"/>
            <a:ext cx="2482578" cy="2173285"/>
            <a:chOff x="3794" y="2965"/>
            <a:chExt cx="772" cy="1369"/>
          </a:xfrm>
        </p:grpSpPr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3794" y="2965"/>
              <a:ext cx="770" cy="669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Mathematik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10</a:t>
              </a:r>
              <a:r>
                <a:rPr lang="de-DE" sz="1200" dirty="0">
                  <a:latin typeface="Calibri" pitchFamily="34" charset="0"/>
                </a:rPr>
                <a:t> ECTS (</a:t>
              </a:r>
              <a:r>
                <a:rPr lang="de-DE" sz="1200" b="1" dirty="0">
                  <a:latin typeface="Calibri" pitchFamily="34" charset="0"/>
                </a:rPr>
                <a:t>4</a:t>
              </a:r>
              <a:r>
                <a:rPr lang="de-DE" sz="1200" dirty="0">
                  <a:latin typeface="Calibri" pitchFamily="34" charset="0"/>
                </a:rPr>
                <a:t>+4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</a:t>
              </a:r>
              <a:r>
                <a:rPr lang="de-DE" sz="1200" b="1" dirty="0">
                  <a:latin typeface="Calibri" pitchFamily="34" charset="0"/>
                </a:rPr>
                <a:t>120</a:t>
              </a:r>
              <a:r>
                <a:rPr lang="de-DE" sz="1200" dirty="0">
                  <a:latin typeface="Calibri" pitchFamily="34" charset="0"/>
                </a:rPr>
                <a:t> Min.</a:t>
              </a:r>
              <a:endParaRPr lang="de-DE" sz="1200" b="1" dirty="0">
                <a:latin typeface="Calibri" pitchFamily="34" charset="0"/>
              </a:endParaRPr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3794" y="3671"/>
              <a:ext cx="772" cy="66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Statistik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10</a:t>
              </a:r>
              <a:r>
                <a:rPr lang="de-DE" sz="1200" dirty="0">
                  <a:latin typeface="Calibri" pitchFamily="34" charset="0"/>
                </a:rPr>
                <a:t> ECTS (</a:t>
              </a:r>
              <a:r>
                <a:rPr lang="de-DE" sz="1200" b="1" dirty="0">
                  <a:latin typeface="Calibri" pitchFamily="34" charset="0"/>
                </a:rPr>
                <a:t>4</a:t>
              </a:r>
              <a:r>
                <a:rPr lang="de-DE" sz="1200" dirty="0">
                  <a:latin typeface="Calibri" pitchFamily="34" charset="0"/>
                </a:rPr>
                <a:t>+4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</a:t>
              </a:r>
              <a:r>
                <a:rPr lang="de-DE" sz="1200" b="1" dirty="0">
                  <a:latin typeface="Calibri" pitchFamily="34" charset="0"/>
                </a:rPr>
                <a:t>120</a:t>
              </a:r>
              <a:r>
                <a:rPr lang="de-DE" sz="1200" dirty="0">
                  <a:latin typeface="Calibri" pitchFamily="34" charset="0"/>
                </a:rPr>
                <a:t> Min. </a:t>
              </a:r>
              <a:endParaRPr lang="de-DE" sz="1200" b="1" dirty="0">
                <a:latin typeface="Calibri" pitchFamily="34" charset="0"/>
              </a:endParaRPr>
            </a:p>
          </p:txBody>
        </p:sp>
      </p:grp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5445188" y="2808287"/>
            <a:ext cx="785504" cy="2165643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r>
              <a:rPr lang="de-DE" sz="1200" b="1" dirty="0" err="1">
                <a:latin typeface="Calibri" pitchFamily="34" charset="0"/>
              </a:rPr>
              <a:t>Quanti</a:t>
            </a:r>
            <a:r>
              <a:rPr lang="de-DE" sz="1200" b="1" dirty="0">
                <a:latin typeface="Calibri" pitchFamily="34" charset="0"/>
              </a:rPr>
              <a:t>-</a:t>
            </a:r>
            <a:br>
              <a:rPr lang="de-DE" sz="1200" b="1" dirty="0">
                <a:latin typeface="Calibri" pitchFamily="34" charset="0"/>
              </a:rPr>
            </a:br>
            <a:r>
              <a:rPr lang="de-DE" sz="1200" b="1" dirty="0" err="1">
                <a:latin typeface="Calibri" pitchFamily="34" charset="0"/>
              </a:rPr>
              <a:t>tative</a:t>
            </a:r>
            <a:r>
              <a:rPr lang="de-DE" sz="1200" b="1" dirty="0">
                <a:latin typeface="Calibri" pitchFamily="34" charset="0"/>
              </a:rPr>
              <a:t/>
            </a:r>
            <a:br>
              <a:rPr lang="de-DE" sz="1200" b="1" dirty="0">
                <a:latin typeface="Calibri" pitchFamily="34" charset="0"/>
              </a:rPr>
            </a:br>
            <a:r>
              <a:rPr lang="de-DE" sz="1200" b="1" dirty="0">
                <a:latin typeface="Calibri" pitchFamily="34" charset="0"/>
              </a:rPr>
              <a:t>empirische</a:t>
            </a:r>
            <a:br>
              <a:rPr lang="de-DE" sz="1200" b="1" dirty="0">
                <a:latin typeface="Calibri" pitchFamily="34" charset="0"/>
              </a:rPr>
            </a:br>
            <a:r>
              <a:rPr lang="de-DE" sz="1200" b="1" dirty="0">
                <a:latin typeface="Calibri" pitchFamily="34" charset="0"/>
              </a:rPr>
              <a:t> Sozial-</a:t>
            </a:r>
            <a:br>
              <a:rPr lang="de-DE" sz="1200" b="1" dirty="0">
                <a:latin typeface="Calibri" pitchFamily="34" charset="0"/>
              </a:rPr>
            </a:br>
            <a:r>
              <a:rPr lang="de-DE" sz="1200" b="1" dirty="0" err="1">
                <a:latin typeface="Calibri" pitchFamily="34" charset="0"/>
              </a:rPr>
              <a:t>forschung</a:t>
            </a:r>
            <a:r>
              <a:rPr lang="de-DE" sz="1200" b="1" dirty="0">
                <a:latin typeface="Calibri" pitchFamily="34" charset="0"/>
              </a:rPr>
              <a:t/>
            </a:r>
            <a:br>
              <a:rPr lang="de-DE" sz="1200" b="1" dirty="0">
                <a:latin typeface="Calibri" pitchFamily="34" charset="0"/>
              </a:rPr>
            </a:br>
            <a:endParaRPr lang="de-DE" sz="1200" b="1" dirty="0">
              <a:latin typeface="Calibri" pitchFamily="34" charset="0"/>
            </a:endParaRPr>
          </a:p>
          <a:p>
            <a:pPr algn="ctr" eaLnBrk="1" hangingPunct="1"/>
            <a:r>
              <a:rPr lang="de-DE" sz="1200" dirty="0">
                <a:latin typeface="Calibri" pitchFamily="34" charset="0"/>
              </a:rPr>
              <a:t>2 + 3 ECTS</a:t>
            </a:r>
            <a:br>
              <a:rPr lang="de-DE" sz="1200" dirty="0">
                <a:latin typeface="Calibri" pitchFamily="34" charset="0"/>
              </a:rPr>
            </a:br>
            <a:r>
              <a:rPr lang="de-DE" sz="1200" dirty="0">
                <a:latin typeface="Calibri" pitchFamily="34" charset="0"/>
              </a:rPr>
              <a:t>(4 SWS)</a:t>
            </a:r>
            <a:br>
              <a:rPr lang="de-DE" sz="1200" dirty="0">
                <a:latin typeface="Calibri" pitchFamily="34" charset="0"/>
              </a:rPr>
            </a:br>
            <a:r>
              <a:rPr lang="de-DE" sz="1200" dirty="0">
                <a:latin typeface="Calibri" pitchFamily="34" charset="0"/>
              </a:rPr>
              <a:t>Kl. 90 Min.</a:t>
            </a: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  <a:p>
            <a:pPr algn="ctr" eaLnBrk="1" hangingPunct="1"/>
            <a:endParaRPr lang="de-DE" sz="1200" b="1" dirty="0">
              <a:latin typeface="Calibri" pitchFamily="34" charset="0"/>
            </a:endParaRPr>
          </a:p>
        </p:txBody>
      </p:sp>
      <p:grpSp>
        <p:nvGrpSpPr>
          <p:cNvPr id="42" name="Group 62"/>
          <p:cNvGrpSpPr>
            <a:grpSpLocks/>
          </p:cNvGrpSpPr>
          <p:nvPr/>
        </p:nvGrpSpPr>
        <p:grpSpPr bwMode="auto">
          <a:xfrm>
            <a:off x="3049391" y="2802195"/>
            <a:ext cx="1212587" cy="2171687"/>
            <a:chOff x="4483" y="2960"/>
            <a:chExt cx="840" cy="1368"/>
          </a:xfrm>
        </p:grpSpPr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4483" y="2960"/>
              <a:ext cx="838" cy="668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VWL</a:t>
              </a:r>
            </a:p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Makro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5 ECTS (2+2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60 Min.</a:t>
              </a:r>
              <a:endParaRPr lang="de-DE" sz="1200" b="1" dirty="0">
                <a:latin typeface="Calibri" pitchFamily="34" charset="0"/>
              </a:endParaRPr>
            </a:p>
          </p:txBody>
        </p:sp>
        <p:sp>
          <p:nvSpPr>
            <p:cNvPr id="44" name="Text Box 47"/>
            <p:cNvSpPr txBox="1">
              <a:spLocks noChangeArrowheads="1"/>
            </p:cNvSpPr>
            <p:nvPr/>
          </p:nvSpPr>
          <p:spPr bwMode="auto">
            <a:xfrm>
              <a:off x="4483" y="3665"/>
              <a:ext cx="840" cy="66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VWL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Mikro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5</a:t>
              </a:r>
              <a:r>
                <a:rPr lang="de-DE" sz="1200" dirty="0">
                  <a:latin typeface="Calibri" pitchFamily="34" charset="0"/>
                </a:rPr>
                <a:t> ECTS (2+2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60 Min.</a:t>
              </a:r>
              <a:endParaRPr lang="de-DE" sz="1200" b="1" dirty="0">
                <a:latin typeface="Calibri" pitchFamily="34" charset="0"/>
              </a:endParaRPr>
            </a:p>
          </p:txBody>
        </p:sp>
      </p:grp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1658493" y="2809879"/>
            <a:ext cx="1346610" cy="2163765"/>
            <a:chOff x="4558" y="3165"/>
            <a:chExt cx="772" cy="1363"/>
          </a:xfrm>
        </p:grpSpPr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4558" y="3165"/>
              <a:ext cx="770" cy="664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BWL II</a:t>
              </a:r>
            </a:p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Leistungsprozesse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&amp; internes </a:t>
              </a:r>
              <a:r>
                <a:rPr lang="de-DE" sz="1200" b="1" dirty="0" err="1">
                  <a:latin typeface="Calibri" pitchFamily="34" charset="0"/>
                </a:rPr>
                <a:t>ReWe</a:t>
              </a:r>
              <a:r>
                <a:rPr lang="de-DE" sz="1200" b="1" dirty="0">
                  <a:latin typeface="Calibri" pitchFamily="34" charset="0"/>
                </a:rPr>
                <a:t>.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5 ECTS (3+3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 90 Min.</a:t>
              </a:r>
              <a:endParaRPr lang="de-DE" sz="1200" b="1" dirty="0">
                <a:latin typeface="Calibri" pitchFamily="34" charset="0"/>
              </a:endParaRPr>
            </a:p>
          </p:txBody>
        </p:sp>
        <p:sp>
          <p:nvSpPr>
            <p:cNvPr id="47" name="Text Box 47"/>
            <p:cNvSpPr txBox="1">
              <a:spLocks noChangeArrowheads="1"/>
            </p:cNvSpPr>
            <p:nvPr/>
          </p:nvSpPr>
          <p:spPr bwMode="auto">
            <a:xfrm>
              <a:off x="4558" y="3865"/>
              <a:ext cx="772" cy="66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BWL I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Führungsprozesse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&amp; externes </a:t>
              </a:r>
              <a:r>
                <a:rPr lang="de-DE" sz="1200" b="1" dirty="0" err="1">
                  <a:latin typeface="Calibri" pitchFamily="34" charset="0"/>
                </a:rPr>
                <a:t>ReWe</a:t>
              </a:r>
              <a:r>
                <a:rPr lang="de-DE" sz="1200" b="1" dirty="0">
                  <a:latin typeface="Calibri" pitchFamily="34" charset="0"/>
                </a:rPr>
                <a:t>.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5 ECTS (3+3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 90 Min.</a:t>
              </a:r>
              <a:endParaRPr lang="de-DE" sz="1200" b="1" dirty="0">
                <a:latin typeface="Calibri" pitchFamily="34" charset="0"/>
              </a:endParaRPr>
            </a:p>
          </p:txBody>
        </p:sp>
      </p:grpSp>
      <p:grpSp>
        <p:nvGrpSpPr>
          <p:cNvPr id="48" name="Group 62"/>
          <p:cNvGrpSpPr>
            <a:grpSpLocks/>
          </p:cNvGrpSpPr>
          <p:nvPr/>
        </p:nvGrpSpPr>
        <p:grpSpPr bwMode="auto">
          <a:xfrm>
            <a:off x="4287957" y="2810166"/>
            <a:ext cx="1114425" cy="2163765"/>
            <a:chOff x="4558" y="2965"/>
            <a:chExt cx="772" cy="1363"/>
          </a:xfrm>
        </p:grpSpPr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4558" y="2965"/>
              <a:ext cx="770" cy="66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SOZ</a:t>
              </a:r>
            </a:p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Teil II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5 ECTS (2+2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60 Min.</a:t>
              </a:r>
              <a:endParaRPr lang="de-DE" sz="1200" b="1" dirty="0">
                <a:latin typeface="Calibri" pitchFamily="34" charset="0"/>
              </a:endParaRPr>
            </a:p>
          </p:txBody>
        </p:sp>
        <p:sp>
          <p:nvSpPr>
            <p:cNvPr id="50" name="Text Box 47"/>
            <p:cNvSpPr txBox="1">
              <a:spLocks noChangeArrowheads="1"/>
            </p:cNvSpPr>
            <p:nvPr/>
          </p:nvSpPr>
          <p:spPr bwMode="auto">
            <a:xfrm>
              <a:off x="4558" y="3665"/>
              <a:ext cx="772" cy="663"/>
            </a:xfrm>
            <a:prstGeom prst="rect">
              <a:avLst/>
            </a:prstGeom>
            <a:solidFill>
              <a:srgbClr val="99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eaLnBrk="1" hangingPunct="1"/>
              <a:r>
                <a:rPr lang="de-DE" sz="1200" b="1" dirty="0">
                  <a:latin typeface="Calibri" pitchFamily="34" charset="0"/>
                </a:rPr>
                <a:t>Grundzüge SOZ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Teil I</a:t>
              </a:r>
              <a:br>
                <a:rPr lang="de-DE" sz="1200" b="1" dirty="0">
                  <a:latin typeface="Calibri" pitchFamily="34" charset="0"/>
                </a:rPr>
              </a:br>
              <a:r>
                <a:rPr lang="de-DE" sz="1200" b="1" dirty="0">
                  <a:latin typeface="Calibri" pitchFamily="34" charset="0"/>
                </a:rPr>
                <a:t>5</a:t>
              </a:r>
              <a:r>
                <a:rPr lang="de-DE" sz="1200" dirty="0">
                  <a:latin typeface="Calibri" pitchFamily="34" charset="0"/>
                </a:rPr>
                <a:t> ECTS (2+2 SWS)</a:t>
              </a:r>
              <a:br>
                <a:rPr lang="de-DE" sz="1200" dirty="0">
                  <a:latin typeface="Calibri" pitchFamily="34" charset="0"/>
                </a:rPr>
              </a:br>
              <a:r>
                <a:rPr lang="de-DE" sz="1200" dirty="0">
                  <a:latin typeface="Calibri" pitchFamily="34" charset="0"/>
                </a:rPr>
                <a:t>Klausur: 60 Min.</a:t>
              </a:r>
              <a:endParaRPr lang="de-DE" sz="1200" b="1" dirty="0">
                <a:latin typeface="Calibri" pitchFamily="34" charset="0"/>
              </a:endParaRPr>
            </a:p>
          </p:txBody>
        </p:sp>
      </p:grp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674560" y="2809875"/>
            <a:ext cx="955357" cy="2164056"/>
          </a:xfrm>
          <a:prstGeom prst="rect">
            <a:avLst/>
          </a:prstGeom>
          <a:solidFill>
            <a:srgbClr val="99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ctr" eaLnBrk="1" hangingPunct="1"/>
            <a:endParaRPr lang="de-DE" sz="1200">
              <a:latin typeface="Calibri" pitchFamily="34" charset="0"/>
            </a:endParaRPr>
          </a:p>
        </p:txBody>
      </p:sp>
      <p:sp>
        <p:nvSpPr>
          <p:cNvPr id="52" name="Textfeld 1"/>
          <p:cNvSpPr txBox="1">
            <a:spLocks noChangeArrowheads="1"/>
          </p:cNvSpPr>
          <p:nvPr/>
        </p:nvSpPr>
        <p:spPr bwMode="auto">
          <a:xfrm>
            <a:off x="629589" y="2809875"/>
            <a:ext cx="10888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ctr" eaLnBrk="1" hangingPunct="1"/>
            <a:endParaRPr lang="de-DE" sz="1200" dirty="0"/>
          </a:p>
          <a:p>
            <a:pPr algn="ctr" eaLnBrk="1" hangingPunct="1"/>
            <a:r>
              <a:rPr lang="de-DE" sz="1200" b="1" dirty="0">
                <a:solidFill>
                  <a:srgbClr val="000000"/>
                </a:solidFill>
              </a:rPr>
              <a:t>Integrierte</a:t>
            </a:r>
          </a:p>
          <a:p>
            <a:pPr algn="ctr" eaLnBrk="1" hangingPunct="1"/>
            <a:r>
              <a:rPr lang="de-DE" sz="1200" b="1" dirty="0">
                <a:solidFill>
                  <a:srgbClr val="000000"/>
                </a:solidFill>
              </a:rPr>
              <a:t>Einführung</a:t>
            </a:r>
          </a:p>
          <a:p>
            <a:pPr algn="ctr" eaLnBrk="1" hangingPunct="1"/>
            <a:endParaRPr lang="de-DE" sz="1200" dirty="0">
              <a:solidFill>
                <a:srgbClr val="000000"/>
              </a:solidFill>
            </a:endParaRPr>
          </a:p>
          <a:p>
            <a:pPr algn="ctr" eaLnBrk="1" hangingPunct="1"/>
            <a:r>
              <a:rPr lang="de-DE" sz="1200" dirty="0">
                <a:solidFill>
                  <a:srgbClr val="000000"/>
                </a:solidFill>
              </a:rPr>
              <a:t>5 ECTS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7325" y="819150"/>
            <a:ext cx="8718550" cy="10509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de-DE"/>
              <a:t>(3) </a:t>
            </a:r>
            <a:r>
              <a:rPr lang="de-DE" u="sng"/>
              <a:t>Empfohlene</a:t>
            </a:r>
            <a:r>
              <a:rPr lang="de-DE"/>
              <a:t> Studienverlaufsplanung (1./2. Semester)</a:t>
            </a:r>
            <a:br>
              <a:rPr lang="de-DE"/>
            </a:br>
            <a:r>
              <a:rPr lang="de-DE"/>
              <a:t>     Grundlagenstudium (Pflichtmodule)  </a:t>
            </a:r>
            <a:br>
              <a:rPr lang="de-DE"/>
            </a:br>
            <a:endParaRPr lang="de-DE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18943649"/>
              </p:ext>
            </p:extLst>
          </p:nvPr>
        </p:nvGraphicFramePr>
        <p:xfrm>
          <a:off x="1156536" y="1847146"/>
          <a:ext cx="7721312" cy="3488298"/>
        </p:xfrm>
        <a:graphic>
          <a:graphicData uri="http://schemas.openxmlformats.org/drawingml/2006/table">
            <a:tbl>
              <a:tblPr/>
              <a:tblGrid>
                <a:gridCol w="983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162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34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85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389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effectLst/>
                          <a:latin typeface="Arial"/>
                        </a:rPr>
                        <a:t>Semester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Modulinhalte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CP/Sem.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727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Integrierte Einführung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WS 18/19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BWL I: Führungsprozesse &amp; externes Rechnungswesen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Volkswirtschaftslehre I: Mikroökonomie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Soziologie 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Quantitative empirische Sozialforschung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 </a:t>
                      </a:r>
                      <a:endParaRPr lang="de-DE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Mathematik: Elemente der Analysis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i="0" u="none" strike="noStrike" dirty="0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89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89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Integrierte Einführung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SS 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BWL II: Leistungsprozesse &amp; internes Rechnungswesen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345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Volkswirtschaftslehre II: Makroökonomie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345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Grundzüge der Soziologie II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>
                          <a:effectLst/>
                          <a:latin typeface="Arial"/>
                        </a:rPr>
                        <a:t>Quantitative empirische Sozialforschung II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986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Statistik: Deskriptive und Induktive Statistik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i="0" u="none" strike="noStrike" dirty="0"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896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de-DE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97637" name="Oval 5"/>
          <p:cNvSpPr>
            <a:spLocks noChangeArrowheads="1"/>
          </p:cNvSpPr>
          <p:nvPr/>
        </p:nvSpPr>
        <p:spPr bwMode="auto">
          <a:xfrm>
            <a:off x="0" y="2994339"/>
            <a:ext cx="1997075" cy="9096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de-DE" b="1" dirty="0"/>
              <a:t>Sozio-</a:t>
            </a:r>
            <a:br>
              <a:rPr lang="de-DE" b="1" dirty="0"/>
            </a:br>
            <a:r>
              <a:rPr lang="de-DE" b="1" dirty="0"/>
              <a:t>ökonomische</a:t>
            </a:r>
            <a:br>
              <a:rPr lang="de-DE" b="1" dirty="0"/>
            </a:br>
            <a:r>
              <a:rPr lang="de-DE" b="1" dirty="0"/>
              <a:t>Grundlagen!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438" y="804863"/>
            <a:ext cx="8245475" cy="503237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</a:pPr>
            <a:r>
              <a:rPr lang="de-DE" u="sng" dirty="0"/>
              <a:t>Möglicher</a:t>
            </a:r>
            <a:r>
              <a:rPr lang="de-DE" dirty="0"/>
              <a:t> Studienverlaufsplanung (3.-6. Semester) BWL Vertiefungs- und Spezialisierungsstudium</a:t>
            </a:r>
          </a:p>
        </p:txBody>
      </p:sp>
      <p:sp>
        <p:nvSpPr>
          <p:cNvPr id="11267" name="Text Box 21"/>
          <p:cNvSpPr txBox="1">
            <a:spLocks noChangeArrowheads="1"/>
          </p:cNvSpPr>
          <p:nvPr/>
        </p:nvSpPr>
        <p:spPr bwMode="auto">
          <a:xfrm>
            <a:off x="206420" y="5267567"/>
            <a:ext cx="5748337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1400" b="1" dirty="0"/>
              <a:t>Pflichtmodule = </a:t>
            </a:r>
            <a:r>
              <a:rPr lang="de-DE" sz="1400" dirty="0"/>
              <a:t>sozioökonomische Grundlagen + alle Vertiefungen</a:t>
            </a:r>
          </a:p>
        </p:txBody>
      </p:sp>
      <p:sp>
        <p:nvSpPr>
          <p:cNvPr id="158" name="Rectangle 5"/>
          <p:cNvSpPr>
            <a:spLocks noChangeArrowheads="1"/>
          </p:cNvSpPr>
          <p:nvPr/>
        </p:nvSpPr>
        <p:spPr bwMode="auto">
          <a:xfrm>
            <a:off x="277216" y="1396598"/>
            <a:ext cx="113186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rgbClr val="000000"/>
                </a:solidFill>
              </a:rPr>
              <a:t>Semester</a:t>
            </a:r>
            <a:endParaRPr lang="de-DE" dirty="0"/>
          </a:p>
        </p:txBody>
      </p:sp>
      <p:sp>
        <p:nvSpPr>
          <p:cNvPr id="159" name="Rectangle 5"/>
          <p:cNvSpPr>
            <a:spLocks noChangeArrowheads="1"/>
          </p:cNvSpPr>
          <p:nvPr/>
        </p:nvSpPr>
        <p:spPr bwMode="auto">
          <a:xfrm>
            <a:off x="1409076" y="1396598"/>
            <a:ext cx="14090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de-DE" sz="1400" b="1" dirty="0">
                <a:solidFill>
                  <a:srgbClr val="000000"/>
                </a:solidFill>
              </a:rPr>
              <a:t>Modulinhalte</a:t>
            </a:r>
            <a:endParaRPr lang="de-DE" dirty="0"/>
          </a:p>
        </p:txBody>
      </p:sp>
      <p:sp>
        <p:nvSpPr>
          <p:cNvPr id="160" name="Rectangle 5"/>
          <p:cNvSpPr>
            <a:spLocks noChangeArrowheads="1"/>
          </p:cNvSpPr>
          <p:nvPr/>
        </p:nvSpPr>
        <p:spPr bwMode="auto">
          <a:xfrm>
            <a:off x="7210269" y="1396598"/>
            <a:ext cx="7045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rgbClr val="000000"/>
                </a:solidFill>
              </a:rPr>
              <a:t>CP</a:t>
            </a:r>
            <a:endParaRPr lang="de-DE" dirty="0"/>
          </a:p>
        </p:txBody>
      </p:sp>
      <p:sp>
        <p:nvSpPr>
          <p:cNvPr id="161" name="Rectangle 5"/>
          <p:cNvSpPr>
            <a:spLocks noChangeArrowheads="1"/>
          </p:cNvSpPr>
          <p:nvPr/>
        </p:nvSpPr>
        <p:spPr bwMode="auto">
          <a:xfrm>
            <a:off x="8139659" y="1396598"/>
            <a:ext cx="856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rgbClr val="000000"/>
                </a:solidFill>
              </a:rPr>
              <a:t>CP/Sem.</a:t>
            </a:r>
            <a:endParaRPr lang="de-DE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3260644"/>
              </p:ext>
            </p:extLst>
          </p:nvPr>
        </p:nvGraphicFramePr>
        <p:xfrm>
          <a:off x="268796" y="1671285"/>
          <a:ext cx="8650352" cy="3981357"/>
        </p:xfrm>
        <a:graphic>
          <a:graphicData uri="http://schemas.openxmlformats.org/drawingml/2006/table">
            <a:tbl>
              <a:tblPr/>
              <a:tblGrid>
                <a:gridCol w="11012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43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93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5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Vertiefung im Studienfach 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08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WS 18/19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Vertiefung im Studienfach II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Modul A aus gewählter Spezialisierung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Vertiefung im Studienfach III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808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SS 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Modul B aus gewählter Spezialisierung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Ergänzungsfach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Studienprojekt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808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WS 19/20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 err="1">
                          <a:effectLst/>
                          <a:latin typeface="Arial"/>
                        </a:rPr>
                        <a:t>WiSo</a:t>
                      </a:r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-Integration 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562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Wahlfach (Teil 1)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9891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 dirty="0" err="1">
                          <a:effectLst/>
                          <a:latin typeface="Arial"/>
                        </a:rPr>
                        <a:t>WiSo</a:t>
                      </a:r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-Integration II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8085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0" i="0" u="none" strike="noStrike" dirty="0">
                          <a:effectLst/>
                          <a:latin typeface="Arial"/>
                        </a:rPr>
                        <a:t>SS 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Wahlfach (Teil 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562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Bachelorarbeit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400" b="0" i="0" u="none" strike="noStrike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1" i="0" u="none" strike="noStrike" dirty="0"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8431"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1" i="0" u="none" strike="noStrike" dirty="0">
                          <a:effectLst/>
                          <a:latin typeface="Arial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206419" y="5846005"/>
            <a:ext cx="793324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DE" sz="1400" dirty="0"/>
              <a:t>Das </a:t>
            </a:r>
            <a:r>
              <a:rPr lang="de-DE" sz="1400" b="1" i="1" dirty="0"/>
              <a:t>Ergänzungsfach</a:t>
            </a:r>
            <a:r>
              <a:rPr lang="de-DE" sz="1400" dirty="0"/>
              <a:t> lautet im Studiengang </a:t>
            </a:r>
            <a:r>
              <a:rPr lang="de-DE" sz="1400" i="1" dirty="0"/>
              <a:t>BWL </a:t>
            </a:r>
            <a:r>
              <a:rPr lang="de-DE" sz="1400" dirty="0"/>
              <a:t>„Recht“, im Studiengang </a:t>
            </a:r>
            <a:r>
              <a:rPr lang="de-DE" sz="1400" i="1" dirty="0"/>
              <a:t>Sozialwissenschaften </a:t>
            </a:r>
            <a:r>
              <a:rPr lang="de-DE" sz="1400" dirty="0"/>
              <a:t>„Aufbereitung und Analyse quantitativer Daten“ und im Studiengang </a:t>
            </a:r>
            <a:r>
              <a:rPr lang="de-DE" sz="1400" i="1" dirty="0"/>
              <a:t>VWL </a:t>
            </a:r>
            <a:r>
              <a:rPr lang="de-DE" sz="1400" dirty="0"/>
              <a:t>„Ökonometrie“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>
          <a:xfrm>
            <a:off x="247650" y="563563"/>
            <a:ext cx="8431213" cy="579437"/>
          </a:xfrm>
        </p:spPr>
        <p:txBody>
          <a:bodyPr/>
          <a:lstStyle/>
          <a:p>
            <a:pPr eaLnBrk="1" hangingPunct="1"/>
            <a:r>
              <a:rPr lang="de-DE" dirty="0"/>
              <a:t>Stundenplan für BWL: 1. Fachsemester [WS 13/14]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61950" y="5759450"/>
            <a:ext cx="6378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sz="1400"/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251710" y="5662950"/>
            <a:ext cx="71074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b="1" dirty="0"/>
              <a:t>Zu den Vorlesungen werden Tutorien angeboten (5 Tutorien)</a:t>
            </a:r>
          </a:p>
          <a:p>
            <a:pPr eaLnBrk="1" hangingPunct="1"/>
            <a:r>
              <a:rPr lang="de-DE" b="1" dirty="0"/>
              <a:t>Zu den Vorlesungen ist die Anmeldung über Porta erwünscht!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72114577"/>
              </p:ext>
            </p:extLst>
          </p:nvPr>
        </p:nvGraphicFramePr>
        <p:xfrm>
          <a:off x="223838" y="1169988"/>
          <a:ext cx="8745064" cy="428295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130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36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47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42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953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4397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04845"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Montag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Dienstag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Mittwoch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Donnerstag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Freitag</a:t>
                      </a: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2113"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8-10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Mikroökonomik</a:t>
                      </a:r>
                      <a:r>
                        <a:rPr lang="de-DE" sz="1100" b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100" b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Bauer</a:t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baseline="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r>
                        <a:rPr lang="de-DE" sz="1100" baseline="0" dirty="0">
                          <a:solidFill>
                            <a:schemeClr val="tx1"/>
                          </a:solidFill>
                        </a:rPr>
                        <a:t>/HS 6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Elemente der Analysis I+II</a:t>
                      </a:r>
                    </a:p>
                    <a:p>
                      <a:pPr marL="0" algn="ctr" defTabSz="914400" rtl="0" eaLnBrk="1" latinLnBrk="0" hangingPunct="1"/>
                      <a:r>
                        <a:rPr lang="de-D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Marheineke</a:t>
                      </a:r>
                      <a:endParaRPr lang="de-DE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de-D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AdiMax</a:t>
                      </a:r>
                      <a:endParaRPr lang="de-DE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2113"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10-12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baseline="0" dirty="0">
                          <a:solidFill>
                            <a:schemeClr val="tx1"/>
                          </a:solidFill>
                        </a:rPr>
                        <a:t>Elemente der Analysis I+II</a:t>
                      </a:r>
                    </a:p>
                    <a:p>
                      <a:pPr algn="ctr"/>
                      <a:r>
                        <a:rPr lang="de-DE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aseline="0" dirty="0" err="1">
                          <a:solidFill>
                            <a:schemeClr val="tx1"/>
                          </a:solidFill>
                        </a:rPr>
                        <a:t>Marheineke</a:t>
                      </a:r>
                      <a:r>
                        <a:rPr lang="de-DE" sz="1100" baseline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1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baseline="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74298"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12-14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Quantitative empirische</a:t>
                      </a:r>
                      <a:r>
                        <a:rPr lang="de-DE" sz="11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Sozialforschung</a:t>
                      </a:r>
                      <a:br>
                        <a:rPr lang="de-DE" sz="11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Jacob</a:t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2113"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14-16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Führungsprozesse</a:t>
                      </a: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Richter</a:t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/HS 6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Externes Rechnungswesen</a:t>
                      </a:r>
                      <a:br>
                        <a:rPr lang="de-DE" sz="11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Müller</a:t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2113"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</a:rPr>
                        <a:t>16-18</a:t>
                      </a: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baseline="0" dirty="0">
                          <a:solidFill>
                            <a:schemeClr val="tx1"/>
                          </a:solidFill>
                        </a:rPr>
                        <a:t>Elemente der Analysis I+II (Übung)</a:t>
                      </a:r>
                      <a:br>
                        <a:rPr lang="de-DE" sz="11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Marheineke</a:t>
                      </a: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Ringvorlesung zur „Integrierten Einführung“</a:t>
                      </a:r>
                    </a:p>
                    <a:p>
                      <a:pPr algn="ctr"/>
                      <a:r>
                        <a:rPr lang="de-DE" sz="1100" b="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baseline="0" dirty="0">
                          <a:solidFill>
                            <a:schemeClr val="tx1"/>
                          </a:solidFill>
                        </a:rPr>
                        <a:t>Elemente der Analysis I+II (Übung)</a:t>
                      </a:r>
                      <a:br>
                        <a:rPr lang="de-DE" sz="1100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b="0" baseline="0" dirty="0" err="1">
                          <a:solidFill>
                            <a:schemeClr val="tx1"/>
                          </a:solidFill>
                        </a:rPr>
                        <a:t>Marheineke</a:t>
                      </a: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1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solidFill>
                            <a:schemeClr val="tx1"/>
                          </a:solidFill>
                        </a:rPr>
                        <a:t>Grundzüge der Soziologie I</a:t>
                      </a:r>
                      <a:br>
                        <a:rPr lang="de-DE" sz="11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baseline="0" dirty="0" err="1">
                          <a:solidFill>
                            <a:schemeClr val="tx1"/>
                          </a:solidFill>
                        </a:rPr>
                        <a:t>Endreß</a:t>
                      </a:r>
                      <a:r>
                        <a:rPr lang="de-DE" sz="1100" baseline="0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1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100" baseline="0" dirty="0" err="1">
                          <a:solidFill>
                            <a:schemeClr val="tx1"/>
                          </a:solidFill>
                        </a:rPr>
                        <a:t>AudiMax</a:t>
                      </a:r>
                      <a:r>
                        <a:rPr lang="de-DE" sz="1100" baseline="0" dirty="0">
                          <a:solidFill>
                            <a:schemeClr val="tx1"/>
                          </a:solidFill>
                        </a:rPr>
                        <a:t>/HS 3</a:t>
                      </a:r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8841" name="Oval 9"/>
          <p:cNvSpPr>
            <a:spLocks noChangeArrowheads="1"/>
          </p:cNvSpPr>
          <p:nvPr/>
        </p:nvSpPr>
        <p:spPr bwMode="auto">
          <a:xfrm>
            <a:off x="6589711" y="2921000"/>
            <a:ext cx="2365375" cy="10160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600" b="1" dirty="0"/>
              <a:t>8 Vorlesungen +</a:t>
            </a:r>
            <a:br>
              <a:rPr lang="de-DE" sz="1600" b="1" dirty="0"/>
            </a:br>
            <a:r>
              <a:rPr lang="de-DE" sz="1600" b="1" dirty="0"/>
              <a:t>Tutorien/Übung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1" grpId="0" animBg="1"/>
    </p:bldLst>
  </p:timing>
</p:sld>
</file>

<file path=ppt/theme/theme1.xml><?xml version="1.0" encoding="utf-8"?>
<a:theme xmlns:a="http://schemas.openxmlformats.org/drawingml/2006/main" name="LfM">
  <a:themeElements>
    <a:clrScheme name="">
      <a:dk1>
        <a:srgbClr val="000000"/>
      </a:dk1>
      <a:lt1>
        <a:srgbClr val="FFFFFF"/>
      </a:lt1>
      <a:dk2>
        <a:srgbClr val="000066"/>
      </a:dk2>
      <a:lt2>
        <a:srgbClr val="969696"/>
      </a:lt2>
      <a:accent1>
        <a:srgbClr val="FFFF99"/>
      </a:accent1>
      <a:accent2>
        <a:srgbClr val="FFCC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E7B95C"/>
      </a:accent6>
      <a:hlink>
        <a:srgbClr val="6699FF"/>
      </a:hlink>
      <a:folHlink>
        <a:srgbClr val="99FFCC"/>
      </a:folHlink>
    </a:clrScheme>
    <a:fontScheme name="Lf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f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M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M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M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1974</Words>
  <Application>Microsoft Office PowerPoint</Application>
  <PresentationFormat>Bildschirmpräsentation (4:3)</PresentationFormat>
  <Paragraphs>455</Paragraphs>
  <Slides>26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LfM</vt:lpstr>
      <vt:lpstr>Folie 1</vt:lpstr>
      <vt:lpstr>Die integrierten Bachelor-Studiengänge WiSo in Trier</vt:lpstr>
      <vt:lpstr>(1) Vorbemerkung: „Terminologie und Logik der Bachelorstudiengänge“</vt:lpstr>
      <vt:lpstr>Profilausrichtung der integrierten WiSo-BA-Studiengänge</vt:lpstr>
      <vt:lpstr>(2) Aufbau des BA-Studiums</vt:lpstr>
      <vt:lpstr>Folie 6</vt:lpstr>
      <vt:lpstr>(3) Empfohlene Studienverlaufsplanung (1./2. Semester)      Grundlagenstudium (Pflichtmodule)   </vt:lpstr>
      <vt:lpstr>Möglicher Studienverlaufsplanung (3.-6. Semester) BWL Vertiefungs- und Spezialisierungsstudium</vt:lpstr>
      <vt:lpstr>Stundenplan für BWL: 1. Fachsemester [WS 13/14]</vt:lpstr>
      <vt:lpstr>Schieben Sie keine Grundzüge!</vt:lpstr>
      <vt:lpstr>(4) Spezialisierungsstudium (20 Credit Points)</vt:lpstr>
      <vt:lpstr>Folie 12</vt:lpstr>
      <vt:lpstr>Wahlfachkatalog (§4 Abs. 6 FachPO bzw. Anhang 2)</vt:lpstr>
      <vt:lpstr>(5) Prüfungsrecht und Prüfungslogik</vt:lpstr>
      <vt:lpstr>Prüfungslogik – Primat von Klausuren (§ 6-7 FachPO)</vt:lpstr>
      <vt:lpstr>Anzahl der schriftlichen Prüfungsversuche</vt:lpstr>
      <vt:lpstr>(6) Klausuranmeldung über Porta und Konsequenzen</vt:lpstr>
      <vt:lpstr>Anmeldeverfahren über Porta</vt:lpstr>
      <vt:lpstr>Rechtsfolgen einer Anmeldung</vt:lpstr>
      <vt:lpstr>Prüfungsrecht für schriftliche Prüfungen (Klausuren)</vt:lpstr>
      <vt:lpstr>Abfolge von Klausurterminen bei Fehlversuchen</vt:lpstr>
      <vt:lpstr>(8) Informationen im Internet:   www.pa-wiso.uni-trier.de </vt:lpstr>
      <vt:lpstr>Prüfungsausschuss WiSo des FB IV (§5 FachPO):</vt:lpstr>
      <vt:lpstr>Studienberater/innen:</vt:lpstr>
      <vt:lpstr>Folie 25</vt:lpstr>
      <vt:lpstr>Allg. Bachelor-Prüfungsordnung: § 4 „Regelstudienzeit“</vt:lpstr>
    </vt:vector>
  </TitlesOfParts>
  <Company>Uni Trier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faelsch</dc:creator>
  <cp:lastModifiedBy>vogelges</cp:lastModifiedBy>
  <cp:revision>905</cp:revision>
  <cp:lastPrinted>2013-10-08T09:25:08Z</cp:lastPrinted>
  <dcterms:created xsi:type="dcterms:W3CDTF">2003-07-02T11:33:41Z</dcterms:created>
  <dcterms:modified xsi:type="dcterms:W3CDTF">2018-10-18T13:36:24Z</dcterms:modified>
</cp:coreProperties>
</file>